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256" r:id="rId3"/>
    <p:sldId id="260" r:id="rId4"/>
    <p:sldId id="283" r:id="rId5"/>
    <p:sldId id="263" r:id="rId6"/>
    <p:sldId id="287" r:id="rId7"/>
    <p:sldId id="290" r:id="rId8"/>
    <p:sldId id="261" r:id="rId9"/>
    <p:sldId id="303" r:id="rId10"/>
    <p:sldId id="297" r:id="rId11"/>
    <p:sldId id="299" r:id="rId12"/>
    <p:sldId id="301" r:id="rId13"/>
    <p:sldId id="302" r:id="rId14"/>
    <p:sldId id="300" r:id="rId15"/>
    <p:sldId id="293" r:id="rId16"/>
    <p:sldId id="304" r:id="rId17"/>
    <p:sldId id="295" r:id="rId18"/>
    <p:sldId id="296" r:id="rId19"/>
    <p:sldId id="294" r:id="rId20"/>
    <p:sldId id="286" r:id="rId21"/>
    <p:sldId id="291" r:id="rId22"/>
    <p:sldId id="292" r:id="rId23"/>
    <p:sldId id="298" r:id="rId24"/>
    <p:sldId id="305" r:id="rId25"/>
    <p:sldId id="306" r:id="rId26"/>
    <p:sldId id="278" r:id="rId27"/>
    <p:sldId id="288" r:id="rId28"/>
    <p:sldId id="289" r:id="rId29"/>
    <p:sldId id="308" r:id="rId30"/>
    <p:sldId id="307" r:id="rId31"/>
    <p:sldId id="284" r:id="rId32"/>
    <p:sldId id="285" r:id="rId33"/>
    <p:sldId id="310" r:id="rId34"/>
    <p:sldId id="309" r:id="rId35"/>
    <p:sldId id="311" r:id="rId36"/>
    <p:sldId id="277" r:id="rId3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宋体" charset="0"/>
      </a:defRPr>
    </a:lvl1pPr>
    <a:lvl2pPr marL="457200" algn="l" rtl="0" eaLnBrk="0" fontAlgn="base" hangingPunct="0">
      <a:spcBef>
        <a:spcPct val="0"/>
      </a:spcBef>
      <a:spcAft>
        <a:spcPct val="0"/>
      </a:spcAft>
      <a:defRPr kern="1200">
        <a:solidFill>
          <a:schemeClr val="tx1"/>
        </a:solidFill>
        <a:latin typeface="Calibri" charset="0"/>
        <a:ea typeface="宋体" charset="0"/>
        <a:cs typeface="宋体" charset="0"/>
      </a:defRPr>
    </a:lvl2pPr>
    <a:lvl3pPr marL="914400" algn="l" rtl="0" eaLnBrk="0" fontAlgn="base" hangingPunct="0">
      <a:spcBef>
        <a:spcPct val="0"/>
      </a:spcBef>
      <a:spcAft>
        <a:spcPct val="0"/>
      </a:spcAft>
      <a:defRPr kern="1200">
        <a:solidFill>
          <a:schemeClr val="tx1"/>
        </a:solidFill>
        <a:latin typeface="Calibri" charset="0"/>
        <a:ea typeface="宋体" charset="0"/>
        <a:cs typeface="宋体" charset="0"/>
      </a:defRPr>
    </a:lvl3pPr>
    <a:lvl4pPr marL="1371600" algn="l" rtl="0" eaLnBrk="0" fontAlgn="base" hangingPunct="0">
      <a:spcBef>
        <a:spcPct val="0"/>
      </a:spcBef>
      <a:spcAft>
        <a:spcPct val="0"/>
      </a:spcAft>
      <a:defRPr kern="1200">
        <a:solidFill>
          <a:schemeClr val="tx1"/>
        </a:solidFill>
        <a:latin typeface="Calibri" charset="0"/>
        <a:ea typeface="宋体" charset="0"/>
        <a:cs typeface="宋体" charset="0"/>
      </a:defRPr>
    </a:lvl4pPr>
    <a:lvl5pPr marL="1828800" algn="l" rtl="0" eaLnBrk="0" fontAlgn="base" hangingPunct="0">
      <a:spcBef>
        <a:spcPct val="0"/>
      </a:spcBef>
      <a:spcAft>
        <a:spcPct val="0"/>
      </a:spcAft>
      <a:defRPr kern="1200">
        <a:solidFill>
          <a:schemeClr val="tx1"/>
        </a:solidFill>
        <a:latin typeface="Calibri" charset="0"/>
        <a:ea typeface="宋体" charset="0"/>
        <a:cs typeface="宋体" charset="0"/>
      </a:defRPr>
    </a:lvl5pPr>
    <a:lvl6pPr marL="2286000" algn="l" defTabSz="457200" rtl="0" eaLnBrk="1" latinLnBrk="0" hangingPunct="1">
      <a:defRPr kern="1200">
        <a:solidFill>
          <a:schemeClr val="tx1"/>
        </a:solidFill>
        <a:latin typeface="Calibri" charset="0"/>
        <a:ea typeface="宋体" charset="0"/>
        <a:cs typeface="宋体" charset="0"/>
      </a:defRPr>
    </a:lvl6pPr>
    <a:lvl7pPr marL="2743200" algn="l" defTabSz="457200" rtl="0" eaLnBrk="1" latinLnBrk="0" hangingPunct="1">
      <a:defRPr kern="1200">
        <a:solidFill>
          <a:schemeClr val="tx1"/>
        </a:solidFill>
        <a:latin typeface="Calibri" charset="0"/>
        <a:ea typeface="宋体" charset="0"/>
        <a:cs typeface="宋体" charset="0"/>
      </a:defRPr>
    </a:lvl7pPr>
    <a:lvl8pPr marL="3200400" algn="l" defTabSz="457200" rtl="0" eaLnBrk="1" latinLnBrk="0" hangingPunct="1">
      <a:defRPr kern="1200">
        <a:solidFill>
          <a:schemeClr val="tx1"/>
        </a:solidFill>
        <a:latin typeface="Calibri" charset="0"/>
        <a:ea typeface="宋体" charset="0"/>
        <a:cs typeface="宋体" charset="0"/>
      </a:defRPr>
    </a:lvl8pPr>
    <a:lvl9pPr marL="3657600" algn="l" defTabSz="457200" rtl="0" eaLnBrk="1" latinLnBrk="0" hangingPunct="1">
      <a:defRPr kern="1200">
        <a:solidFill>
          <a:schemeClr val="tx1"/>
        </a:solidFill>
        <a:latin typeface="Calibri" charset="0"/>
        <a:ea typeface="宋体" charset="0"/>
        <a:cs typeface="宋体"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6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68" y="-112"/>
      </p:cViewPr>
      <p:guideLst>
        <p:guide orient="horz" pos="2160"/>
        <p:guide pos="381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C110DC-C4CA-4F73-8880-267CC9344A64}" type="doc">
      <dgm:prSet loTypeId="urn:microsoft.com/office/officeart/2005/8/layout/cycle8" loCatId="cycle" qsTypeId="urn:microsoft.com/office/officeart/2005/8/quickstyle/simple1" qsCatId="simple" csTypeId="urn:microsoft.com/office/officeart/2005/8/colors/accent1_2" csCatId="accent1" phldr="1"/>
      <dgm:spPr/>
    </dgm:pt>
    <dgm:pt modelId="{C0E9BA09-5D02-40B4-B1B4-5E5268F43892}">
      <dgm:prSet phldrT="[文本]"/>
      <dgm:spPr/>
      <dgm:t>
        <a:bodyPr/>
        <a:lstStyle/>
        <a:p>
          <a:r>
            <a:rPr lang="zh-CN" altLang="en-US" dirty="0" smtClean="0"/>
            <a:t>算法速度</a:t>
          </a:r>
          <a:endParaRPr lang="zh-CN" altLang="en-US" dirty="0"/>
        </a:p>
      </dgm:t>
    </dgm:pt>
    <dgm:pt modelId="{AC6D832F-0A25-4E74-86F4-AA77B1E48AFB}" type="parTrans" cxnId="{F2F57D75-DFAA-4174-AAC8-691CB4E930FF}">
      <dgm:prSet/>
      <dgm:spPr/>
      <dgm:t>
        <a:bodyPr/>
        <a:lstStyle/>
        <a:p>
          <a:endParaRPr lang="zh-CN" altLang="en-US"/>
        </a:p>
      </dgm:t>
    </dgm:pt>
    <dgm:pt modelId="{10A9FF1A-1501-4D58-9EDA-C40BB0576C08}" type="sibTrans" cxnId="{F2F57D75-DFAA-4174-AAC8-691CB4E930FF}">
      <dgm:prSet/>
      <dgm:spPr/>
      <dgm:t>
        <a:bodyPr/>
        <a:lstStyle/>
        <a:p>
          <a:endParaRPr lang="zh-CN" altLang="en-US"/>
        </a:p>
      </dgm:t>
    </dgm:pt>
    <dgm:pt modelId="{CE5FD672-6638-4342-822C-9A3A2D56915A}">
      <dgm:prSet phldrT="[文本]"/>
      <dgm:spPr/>
      <dgm:t>
        <a:bodyPr/>
        <a:lstStyle/>
        <a:p>
          <a:r>
            <a:rPr lang="zh-CN" altLang="en-US" dirty="0" smtClean="0"/>
            <a:t>艺术类型</a:t>
          </a:r>
          <a:endParaRPr lang="zh-CN" altLang="en-US" dirty="0"/>
        </a:p>
      </dgm:t>
    </dgm:pt>
    <dgm:pt modelId="{E85012A6-309C-4075-995D-EC8CA48E5F1F}" type="parTrans" cxnId="{0A015403-D220-4889-B934-E1DF77B081A2}">
      <dgm:prSet/>
      <dgm:spPr/>
      <dgm:t>
        <a:bodyPr/>
        <a:lstStyle/>
        <a:p>
          <a:endParaRPr lang="zh-CN" altLang="en-US"/>
        </a:p>
      </dgm:t>
    </dgm:pt>
    <dgm:pt modelId="{754F10A6-5F4C-43B8-B91F-B45838A48B60}" type="sibTrans" cxnId="{0A015403-D220-4889-B934-E1DF77B081A2}">
      <dgm:prSet/>
      <dgm:spPr/>
      <dgm:t>
        <a:bodyPr/>
        <a:lstStyle/>
        <a:p>
          <a:endParaRPr lang="zh-CN" altLang="en-US"/>
        </a:p>
      </dgm:t>
    </dgm:pt>
    <dgm:pt modelId="{8002419D-DE2C-4D8B-9D66-1811D9EC6AA6}">
      <dgm:prSet phldrT="[文本]"/>
      <dgm:spPr/>
      <dgm:t>
        <a:bodyPr/>
        <a:lstStyle/>
        <a:p>
          <a:r>
            <a:rPr lang="zh-CN" altLang="en-US" dirty="0" smtClean="0"/>
            <a:t>智能化</a:t>
          </a:r>
          <a:endParaRPr lang="zh-CN" altLang="en-US" dirty="0"/>
        </a:p>
      </dgm:t>
    </dgm:pt>
    <dgm:pt modelId="{70395B3E-0739-4E07-B32D-F39869E3898F}" type="parTrans" cxnId="{690A8EF1-549C-4C68-9AA2-EDB4F1CC0810}">
      <dgm:prSet/>
      <dgm:spPr/>
      <dgm:t>
        <a:bodyPr/>
        <a:lstStyle/>
        <a:p>
          <a:endParaRPr lang="zh-CN" altLang="en-US"/>
        </a:p>
      </dgm:t>
    </dgm:pt>
    <dgm:pt modelId="{B9F7D943-C5AE-443F-B112-ADCC3C5801BB}" type="sibTrans" cxnId="{690A8EF1-549C-4C68-9AA2-EDB4F1CC0810}">
      <dgm:prSet/>
      <dgm:spPr/>
      <dgm:t>
        <a:bodyPr/>
        <a:lstStyle/>
        <a:p>
          <a:endParaRPr lang="zh-CN" altLang="en-US"/>
        </a:p>
      </dgm:t>
    </dgm:pt>
    <dgm:pt modelId="{AC4E0E70-A013-422B-A717-B6B154ED6F66}" type="pres">
      <dgm:prSet presAssocID="{31C110DC-C4CA-4F73-8880-267CC9344A64}" presName="compositeShape" presStyleCnt="0">
        <dgm:presLayoutVars>
          <dgm:chMax val="7"/>
          <dgm:dir/>
          <dgm:resizeHandles val="exact"/>
        </dgm:presLayoutVars>
      </dgm:prSet>
      <dgm:spPr/>
    </dgm:pt>
    <dgm:pt modelId="{26EAA07A-52A0-4202-BFBB-4CB6D4980B4A}" type="pres">
      <dgm:prSet presAssocID="{31C110DC-C4CA-4F73-8880-267CC9344A64}" presName="wedge1" presStyleLbl="node1" presStyleIdx="0" presStyleCnt="3"/>
      <dgm:spPr/>
      <dgm:t>
        <a:bodyPr/>
        <a:lstStyle/>
        <a:p>
          <a:endParaRPr lang="zh-CN" altLang="en-US"/>
        </a:p>
      </dgm:t>
    </dgm:pt>
    <dgm:pt modelId="{B136A3BF-8BF7-4E86-8992-A0B5EC8D3F6D}" type="pres">
      <dgm:prSet presAssocID="{31C110DC-C4CA-4F73-8880-267CC9344A64}" presName="dummy1a" presStyleCnt="0"/>
      <dgm:spPr/>
    </dgm:pt>
    <dgm:pt modelId="{9A372530-A5BD-43EF-A390-A7D86DD1A048}" type="pres">
      <dgm:prSet presAssocID="{31C110DC-C4CA-4F73-8880-267CC9344A64}" presName="dummy1b" presStyleCnt="0"/>
      <dgm:spPr/>
    </dgm:pt>
    <dgm:pt modelId="{A81D5346-22C3-425F-80B5-C0D1BDED704A}" type="pres">
      <dgm:prSet presAssocID="{31C110DC-C4CA-4F73-8880-267CC9344A64}" presName="wedge1Tx" presStyleLbl="node1" presStyleIdx="0" presStyleCnt="3">
        <dgm:presLayoutVars>
          <dgm:chMax val="0"/>
          <dgm:chPref val="0"/>
          <dgm:bulletEnabled val="1"/>
        </dgm:presLayoutVars>
      </dgm:prSet>
      <dgm:spPr/>
      <dgm:t>
        <a:bodyPr/>
        <a:lstStyle/>
        <a:p>
          <a:endParaRPr lang="zh-CN" altLang="en-US"/>
        </a:p>
      </dgm:t>
    </dgm:pt>
    <dgm:pt modelId="{B47F13E5-F778-4670-A765-5E0B169878AD}" type="pres">
      <dgm:prSet presAssocID="{31C110DC-C4CA-4F73-8880-267CC9344A64}" presName="wedge2" presStyleLbl="node1" presStyleIdx="1" presStyleCnt="3"/>
      <dgm:spPr/>
      <dgm:t>
        <a:bodyPr/>
        <a:lstStyle/>
        <a:p>
          <a:endParaRPr lang="zh-CN" altLang="en-US"/>
        </a:p>
      </dgm:t>
    </dgm:pt>
    <dgm:pt modelId="{F739AA3D-7894-41A1-A043-E6DFB8DEFD83}" type="pres">
      <dgm:prSet presAssocID="{31C110DC-C4CA-4F73-8880-267CC9344A64}" presName="dummy2a" presStyleCnt="0"/>
      <dgm:spPr/>
    </dgm:pt>
    <dgm:pt modelId="{667E297A-B067-4E3C-9F54-578AC3CA5AED}" type="pres">
      <dgm:prSet presAssocID="{31C110DC-C4CA-4F73-8880-267CC9344A64}" presName="dummy2b" presStyleCnt="0"/>
      <dgm:spPr/>
    </dgm:pt>
    <dgm:pt modelId="{DC8FAD72-8CFE-4E1F-9B49-21832501DD92}" type="pres">
      <dgm:prSet presAssocID="{31C110DC-C4CA-4F73-8880-267CC9344A64}" presName="wedge2Tx" presStyleLbl="node1" presStyleIdx="1" presStyleCnt="3">
        <dgm:presLayoutVars>
          <dgm:chMax val="0"/>
          <dgm:chPref val="0"/>
          <dgm:bulletEnabled val="1"/>
        </dgm:presLayoutVars>
      </dgm:prSet>
      <dgm:spPr/>
      <dgm:t>
        <a:bodyPr/>
        <a:lstStyle/>
        <a:p>
          <a:endParaRPr lang="zh-CN" altLang="en-US"/>
        </a:p>
      </dgm:t>
    </dgm:pt>
    <dgm:pt modelId="{5C29C963-4F4A-49C1-8F1B-9FEC61967289}" type="pres">
      <dgm:prSet presAssocID="{31C110DC-C4CA-4F73-8880-267CC9344A64}" presName="wedge3" presStyleLbl="node1" presStyleIdx="2" presStyleCnt="3"/>
      <dgm:spPr/>
      <dgm:t>
        <a:bodyPr/>
        <a:lstStyle/>
        <a:p>
          <a:endParaRPr lang="zh-CN" altLang="en-US"/>
        </a:p>
      </dgm:t>
    </dgm:pt>
    <dgm:pt modelId="{DFCBA35D-89DB-4F8A-A819-D9B0824A5330}" type="pres">
      <dgm:prSet presAssocID="{31C110DC-C4CA-4F73-8880-267CC9344A64}" presName="dummy3a" presStyleCnt="0"/>
      <dgm:spPr/>
    </dgm:pt>
    <dgm:pt modelId="{D349DC9D-697B-4922-AF82-6F461C29C810}" type="pres">
      <dgm:prSet presAssocID="{31C110DC-C4CA-4F73-8880-267CC9344A64}" presName="dummy3b" presStyleCnt="0"/>
      <dgm:spPr/>
    </dgm:pt>
    <dgm:pt modelId="{B02A75EA-4E91-49EC-97C3-7F981F43C4DA}" type="pres">
      <dgm:prSet presAssocID="{31C110DC-C4CA-4F73-8880-267CC9344A64}" presName="wedge3Tx" presStyleLbl="node1" presStyleIdx="2" presStyleCnt="3">
        <dgm:presLayoutVars>
          <dgm:chMax val="0"/>
          <dgm:chPref val="0"/>
          <dgm:bulletEnabled val="1"/>
        </dgm:presLayoutVars>
      </dgm:prSet>
      <dgm:spPr/>
      <dgm:t>
        <a:bodyPr/>
        <a:lstStyle/>
        <a:p>
          <a:endParaRPr lang="zh-CN" altLang="en-US"/>
        </a:p>
      </dgm:t>
    </dgm:pt>
    <dgm:pt modelId="{91C27084-C900-4C2C-A8FB-37FF494FEB5B}" type="pres">
      <dgm:prSet presAssocID="{10A9FF1A-1501-4D58-9EDA-C40BB0576C08}" presName="arrowWedge1" presStyleLbl="fgSibTrans2D1" presStyleIdx="0" presStyleCnt="3"/>
      <dgm:spPr/>
    </dgm:pt>
    <dgm:pt modelId="{EDD5FC76-EDE5-44C8-9AA8-2067552590B1}" type="pres">
      <dgm:prSet presAssocID="{754F10A6-5F4C-43B8-B91F-B45838A48B60}" presName="arrowWedge2" presStyleLbl="fgSibTrans2D1" presStyleIdx="1" presStyleCnt="3"/>
      <dgm:spPr/>
    </dgm:pt>
    <dgm:pt modelId="{587AA79C-7A25-4F9B-9513-B0D547318101}" type="pres">
      <dgm:prSet presAssocID="{B9F7D943-C5AE-443F-B112-ADCC3C5801BB}" presName="arrowWedge3" presStyleLbl="fgSibTrans2D1" presStyleIdx="2" presStyleCnt="3"/>
      <dgm:spPr/>
    </dgm:pt>
  </dgm:ptLst>
  <dgm:cxnLst>
    <dgm:cxn modelId="{788787AE-292C-974F-A7C5-EF480B873F15}" type="presOf" srcId="{31C110DC-C4CA-4F73-8880-267CC9344A64}" destId="{AC4E0E70-A013-422B-A717-B6B154ED6F66}" srcOrd="0" destOrd="0" presId="urn:microsoft.com/office/officeart/2005/8/layout/cycle8"/>
    <dgm:cxn modelId="{64CC5A7F-2F8E-2A40-861E-3A4A5E202919}" type="presOf" srcId="{8002419D-DE2C-4D8B-9D66-1811D9EC6AA6}" destId="{B02A75EA-4E91-49EC-97C3-7F981F43C4DA}" srcOrd="1" destOrd="0" presId="urn:microsoft.com/office/officeart/2005/8/layout/cycle8"/>
    <dgm:cxn modelId="{1A12AC69-000B-A84A-84A4-95EC306B7AA2}" type="presOf" srcId="{C0E9BA09-5D02-40B4-B1B4-5E5268F43892}" destId="{A81D5346-22C3-425F-80B5-C0D1BDED704A}" srcOrd="1" destOrd="0" presId="urn:microsoft.com/office/officeart/2005/8/layout/cycle8"/>
    <dgm:cxn modelId="{0A015403-D220-4889-B934-E1DF77B081A2}" srcId="{31C110DC-C4CA-4F73-8880-267CC9344A64}" destId="{CE5FD672-6638-4342-822C-9A3A2D56915A}" srcOrd="1" destOrd="0" parTransId="{E85012A6-309C-4075-995D-EC8CA48E5F1F}" sibTransId="{754F10A6-5F4C-43B8-B91F-B45838A48B60}"/>
    <dgm:cxn modelId="{690A8EF1-549C-4C68-9AA2-EDB4F1CC0810}" srcId="{31C110DC-C4CA-4F73-8880-267CC9344A64}" destId="{8002419D-DE2C-4D8B-9D66-1811D9EC6AA6}" srcOrd="2" destOrd="0" parTransId="{70395B3E-0739-4E07-B32D-F39869E3898F}" sibTransId="{B9F7D943-C5AE-443F-B112-ADCC3C5801BB}"/>
    <dgm:cxn modelId="{8B991AEA-4F37-224B-8C9C-D2D059B187AA}" type="presOf" srcId="{8002419D-DE2C-4D8B-9D66-1811D9EC6AA6}" destId="{5C29C963-4F4A-49C1-8F1B-9FEC61967289}" srcOrd="0" destOrd="0" presId="urn:microsoft.com/office/officeart/2005/8/layout/cycle8"/>
    <dgm:cxn modelId="{F2F57D75-DFAA-4174-AAC8-691CB4E930FF}" srcId="{31C110DC-C4CA-4F73-8880-267CC9344A64}" destId="{C0E9BA09-5D02-40B4-B1B4-5E5268F43892}" srcOrd="0" destOrd="0" parTransId="{AC6D832F-0A25-4E74-86F4-AA77B1E48AFB}" sibTransId="{10A9FF1A-1501-4D58-9EDA-C40BB0576C08}"/>
    <dgm:cxn modelId="{C3228F17-8371-3540-922C-81A4059BCECB}" type="presOf" srcId="{CE5FD672-6638-4342-822C-9A3A2D56915A}" destId="{B47F13E5-F778-4670-A765-5E0B169878AD}" srcOrd="0" destOrd="0" presId="urn:microsoft.com/office/officeart/2005/8/layout/cycle8"/>
    <dgm:cxn modelId="{C12EF6FC-81E8-9049-87A2-ACD7B7E1805E}" type="presOf" srcId="{C0E9BA09-5D02-40B4-B1B4-5E5268F43892}" destId="{26EAA07A-52A0-4202-BFBB-4CB6D4980B4A}" srcOrd="0" destOrd="0" presId="urn:microsoft.com/office/officeart/2005/8/layout/cycle8"/>
    <dgm:cxn modelId="{47EE73BD-2959-5B4B-A5AE-FF34DFE0A85A}" type="presOf" srcId="{CE5FD672-6638-4342-822C-9A3A2D56915A}" destId="{DC8FAD72-8CFE-4E1F-9B49-21832501DD92}" srcOrd="1" destOrd="0" presId="urn:microsoft.com/office/officeart/2005/8/layout/cycle8"/>
    <dgm:cxn modelId="{48FC3FBE-F20F-8144-9247-AA1B01F7BFF9}" type="presParOf" srcId="{AC4E0E70-A013-422B-A717-B6B154ED6F66}" destId="{26EAA07A-52A0-4202-BFBB-4CB6D4980B4A}" srcOrd="0" destOrd="0" presId="urn:microsoft.com/office/officeart/2005/8/layout/cycle8"/>
    <dgm:cxn modelId="{E79BE0A1-05F9-9C4D-8ED7-D4268263B89C}" type="presParOf" srcId="{AC4E0E70-A013-422B-A717-B6B154ED6F66}" destId="{B136A3BF-8BF7-4E86-8992-A0B5EC8D3F6D}" srcOrd="1" destOrd="0" presId="urn:microsoft.com/office/officeart/2005/8/layout/cycle8"/>
    <dgm:cxn modelId="{88DFF986-9220-8742-B075-1BB65196D38E}" type="presParOf" srcId="{AC4E0E70-A013-422B-A717-B6B154ED6F66}" destId="{9A372530-A5BD-43EF-A390-A7D86DD1A048}" srcOrd="2" destOrd="0" presId="urn:microsoft.com/office/officeart/2005/8/layout/cycle8"/>
    <dgm:cxn modelId="{8BEF3B42-A233-4249-899F-130FB1D62918}" type="presParOf" srcId="{AC4E0E70-A013-422B-A717-B6B154ED6F66}" destId="{A81D5346-22C3-425F-80B5-C0D1BDED704A}" srcOrd="3" destOrd="0" presId="urn:microsoft.com/office/officeart/2005/8/layout/cycle8"/>
    <dgm:cxn modelId="{BF900E84-6FC9-8D4E-A46E-6D0E84CC5CF4}" type="presParOf" srcId="{AC4E0E70-A013-422B-A717-B6B154ED6F66}" destId="{B47F13E5-F778-4670-A765-5E0B169878AD}" srcOrd="4" destOrd="0" presId="urn:microsoft.com/office/officeart/2005/8/layout/cycle8"/>
    <dgm:cxn modelId="{88EA0153-AC93-2C4D-8B89-43633D56D34A}" type="presParOf" srcId="{AC4E0E70-A013-422B-A717-B6B154ED6F66}" destId="{F739AA3D-7894-41A1-A043-E6DFB8DEFD83}" srcOrd="5" destOrd="0" presId="urn:microsoft.com/office/officeart/2005/8/layout/cycle8"/>
    <dgm:cxn modelId="{0CF14BAF-B3E6-754C-A25B-A32BC79C00D1}" type="presParOf" srcId="{AC4E0E70-A013-422B-A717-B6B154ED6F66}" destId="{667E297A-B067-4E3C-9F54-578AC3CA5AED}" srcOrd="6" destOrd="0" presId="urn:microsoft.com/office/officeart/2005/8/layout/cycle8"/>
    <dgm:cxn modelId="{4D63A2FA-60F9-4B46-84C7-8EDDD114F397}" type="presParOf" srcId="{AC4E0E70-A013-422B-A717-B6B154ED6F66}" destId="{DC8FAD72-8CFE-4E1F-9B49-21832501DD92}" srcOrd="7" destOrd="0" presId="urn:microsoft.com/office/officeart/2005/8/layout/cycle8"/>
    <dgm:cxn modelId="{DCA48CFC-9163-1247-ADE3-442CEBA481EB}" type="presParOf" srcId="{AC4E0E70-A013-422B-A717-B6B154ED6F66}" destId="{5C29C963-4F4A-49C1-8F1B-9FEC61967289}" srcOrd="8" destOrd="0" presId="urn:microsoft.com/office/officeart/2005/8/layout/cycle8"/>
    <dgm:cxn modelId="{FE0193FF-8303-A64D-A4E6-A9DD341DE4C7}" type="presParOf" srcId="{AC4E0E70-A013-422B-A717-B6B154ED6F66}" destId="{DFCBA35D-89DB-4F8A-A819-D9B0824A5330}" srcOrd="9" destOrd="0" presId="urn:microsoft.com/office/officeart/2005/8/layout/cycle8"/>
    <dgm:cxn modelId="{28CB0BC4-BDA1-D848-A4EB-D91884474809}" type="presParOf" srcId="{AC4E0E70-A013-422B-A717-B6B154ED6F66}" destId="{D349DC9D-697B-4922-AF82-6F461C29C810}" srcOrd="10" destOrd="0" presId="urn:microsoft.com/office/officeart/2005/8/layout/cycle8"/>
    <dgm:cxn modelId="{4F70E5B7-2A2A-0C4A-91F1-6FC925542452}" type="presParOf" srcId="{AC4E0E70-A013-422B-A717-B6B154ED6F66}" destId="{B02A75EA-4E91-49EC-97C3-7F981F43C4DA}" srcOrd="11" destOrd="0" presId="urn:microsoft.com/office/officeart/2005/8/layout/cycle8"/>
    <dgm:cxn modelId="{B3C3F68E-13F1-124A-8EE3-00E9CB8FA542}" type="presParOf" srcId="{AC4E0E70-A013-422B-A717-B6B154ED6F66}" destId="{91C27084-C900-4C2C-A8FB-37FF494FEB5B}" srcOrd="12" destOrd="0" presId="urn:microsoft.com/office/officeart/2005/8/layout/cycle8"/>
    <dgm:cxn modelId="{4EF78CB6-2AC6-E84D-BB58-FF3948C3B2CB}" type="presParOf" srcId="{AC4E0E70-A013-422B-A717-B6B154ED6F66}" destId="{EDD5FC76-EDE5-44C8-9AA8-2067552590B1}" srcOrd="13" destOrd="0" presId="urn:microsoft.com/office/officeart/2005/8/layout/cycle8"/>
    <dgm:cxn modelId="{94D2636E-D39C-E249-AB45-0E5D0229169A}" type="presParOf" srcId="{AC4E0E70-A013-422B-A717-B6B154ED6F66}" destId="{587AA79C-7A25-4F9B-9513-B0D547318101}"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AA07A-52A0-4202-BFBB-4CB6D4980B4A}">
      <dsp:nvSpPr>
        <dsp:cNvPr id="0" name=""/>
        <dsp:cNvSpPr/>
      </dsp:nvSpPr>
      <dsp:spPr>
        <a:xfrm>
          <a:off x="1881902" y="352213"/>
          <a:ext cx="4551680" cy="4551680"/>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zh-CN" altLang="en-US" sz="4400" kern="1200" dirty="0" smtClean="0"/>
            <a:t>算法速度</a:t>
          </a:r>
          <a:endParaRPr lang="zh-CN" altLang="en-US" sz="4400" kern="1200" dirty="0"/>
        </a:p>
      </dsp:txBody>
      <dsp:txXfrm>
        <a:off x="4280746" y="1316736"/>
        <a:ext cx="1625600" cy="1354666"/>
      </dsp:txXfrm>
    </dsp:sp>
    <dsp:sp modelId="{B47F13E5-F778-4670-A765-5E0B169878AD}">
      <dsp:nvSpPr>
        <dsp:cNvPr id="0" name=""/>
        <dsp:cNvSpPr/>
      </dsp:nvSpPr>
      <dsp:spPr>
        <a:xfrm>
          <a:off x="1788159" y="514773"/>
          <a:ext cx="4551680" cy="4551680"/>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zh-CN" altLang="en-US" sz="4400" kern="1200" dirty="0" smtClean="0"/>
            <a:t>艺术类型</a:t>
          </a:r>
          <a:endParaRPr lang="zh-CN" altLang="en-US" sz="4400" kern="1200" dirty="0"/>
        </a:p>
      </dsp:txBody>
      <dsp:txXfrm>
        <a:off x="2871893" y="3467946"/>
        <a:ext cx="2438400" cy="1192106"/>
      </dsp:txXfrm>
    </dsp:sp>
    <dsp:sp modelId="{5C29C963-4F4A-49C1-8F1B-9FEC61967289}">
      <dsp:nvSpPr>
        <dsp:cNvPr id="0" name=""/>
        <dsp:cNvSpPr/>
      </dsp:nvSpPr>
      <dsp:spPr>
        <a:xfrm>
          <a:off x="1694416" y="352213"/>
          <a:ext cx="4551680" cy="4551680"/>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zh-CN" altLang="en-US" sz="4400" kern="1200" dirty="0" smtClean="0"/>
            <a:t>智能化</a:t>
          </a:r>
          <a:endParaRPr lang="zh-CN" altLang="en-US" sz="4400" kern="1200" dirty="0"/>
        </a:p>
      </dsp:txBody>
      <dsp:txXfrm>
        <a:off x="2221653" y="1316736"/>
        <a:ext cx="1625600" cy="1354666"/>
      </dsp:txXfrm>
    </dsp:sp>
    <dsp:sp modelId="{91C27084-C900-4C2C-A8FB-37FF494FEB5B}">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D5FC76-EDE5-44C8-9AA8-2067552590B1}">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7AA79C-7A25-4F9B-9513-B0D547318101}">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3E0C113A-05FE-9840-B26C-A2B9CD2C01FD}" type="datetimeFigureOut">
              <a:rPr lang="zh-CN" altLang="en-US"/>
              <a:pPr>
                <a:defRPr/>
              </a:pPr>
              <a:t>17/10/27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7908A8D2-DCBA-0C46-9597-EA6ECD68214D}" type="slidenum">
              <a:rPr lang="zh-CN" altLang="en-US"/>
              <a:pPr>
                <a:defRPr/>
              </a:pPr>
              <a:t>‹#›</a:t>
            </a:fld>
            <a:endParaRPr lang="zh-CN" altLang="en-US"/>
          </a:p>
        </p:txBody>
      </p:sp>
    </p:spTree>
    <p:extLst>
      <p:ext uri="{BB962C8B-B14F-4D97-AF65-F5344CB8AC3E}">
        <p14:creationId xmlns:p14="http://schemas.microsoft.com/office/powerpoint/2010/main" val="596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等线" charset="0"/>
      </a:defRPr>
    </a:lvl1pPr>
    <a:lvl2pPr marL="457200" algn="l" rtl="0" eaLnBrk="0" fontAlgn="base" hangingPunct="0">
      <a:spcBef>
        <a:spcPct val="30000"/>
      </a:spcBef>
      <a:spcAft>
        <a:spcPct val="0"/>
      </a:spcAft>
      <a:defRPr kumimoji="1" sz="1200" kern="1200">
        <a:solidFill>
          <a:schemeClr val="tx1"/>
        </a:solidFill>
        <a:latin typeface="+mn-lt"/>
        <a:ea typeface="+mn-ea"/>
        <a:cs typeface="等线" charset="0"/>
      </a:defRPr>
    </a:lvl2pPr>
    <a:lvl3pPr marL="914400" algn="l" rtl="0" eaLnBrk="0" fontAlgn="base" hangingPunct="0">
      <a:spcBef>
        <a:spcPct val="30000"/>
      </a:spcBef>
      <a:spcAft>
        <a:spcPct val="0"/>
      </a:spcAft>
      <a:defRPr kumimoji="1" sz="1200" kern="1200">
        <a:solidFill>
          <a:schemeClr val="tx1"/>
        </a:solidFill>
        <a:latin typeface="+mn-lt"/>
        <a:ea typeface="+mn-ea"/>
        <a:cs typeface="等线" charset="0"/>
      </a:defRPr>
    </a:lvl3pPr>
    <a:lvl4pPr marL="1371600" algn="l" rtl="0" eaLnBrk="0" fontAlgn="base" hangingPunct="0">
      <a:spcBef>
        <a:spcPct val="30000"/>
      </a:spcBef>
      <a:spcAft>
        <a:spcPct val="0"/>
      </a:spcAft>
      <a:defRPr kumimoji="1" sz="1200" kern="1200">
        <a:solidFill>
          <a:schemeClr val="tx1"/>
        </a:solidFill>
        <a:latin typeface="+mn-lt"/>
        <a:ea typeface="+mn-ea"/>
        <a:cs typeface="等线" charset="0"/>
      </a:defRPr>
    </a:lvl4pPr>
    <a:lvl5pPr marL="1828800" algn="l" rtl="0" eaLnBrk="0" fontAlgn="base" hangingPunct="0">
      <a:spcBef>
        <a:spcPct val="30000"/>
      </a:spcBef>
      <a:spcAft>
        <a:spcPct val="0"/>
      </a:spcAft>
      <a:defRPr kumimoji="1" sz="1200" kern="1200">
        <a:solidFill>
          <a:schemeClr val="tx1"/>
        </a:solidFill>
        <a:latin typeface="+mn-lt"/>
        <a:ea typeface="+mn-ea"/>
        <a:cs typeface="等线"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en-US" altLang="zh-CN">
                <a:latin typeface="等线" charset="0"/>
                <a:ea typeface="等线" charset="0"/>
              </a:rPr>
              <a:t>8000$</a:t>
            </a:r>
          </a:p>
          <a:p>
            <a:pPr eaLnBrk="1" hangingPunct="1">
              <a:spcBef>
                <a:spcPct val="0"/>
              </a:spcBef>
            </a:pPr>
            <a:r>
              <a:rPr kumimoji="0" lang="en-US" altLang="zh-CN">
                <a:latin typeface="等线" charset="0"/>
                <a:ea typeface="等线" charset="0"/>
              </a:rPr>
              <a:t>sensei </a:t>
            </a:r>
            <a:r>
              <a:rPr kumimoji="0" lang="zh-CN" altLang="en-US">
                <a:latin typeface="等线" charset="0"/>
                <a:ea typeface="等线" charset="0"/>
              </a:rPr>
              <a:t>利用了 </a:t>
            </a:r>
            <a:r>
              <a:rPr kumimoji="0" lang="en-US" altLang="zh-CN">
                <a:latin typeface="等线" charset="0"/>
                <a:ea typeface="等线" charset="0"/>
              </a:rPr>
              <a:t>adobe </a:t>
            </a:r>
            <a:r>
              <a:rPr kumimoji="0" lang="zh-CN" altLang="en-US">
                <a:latin typeface="等线" charset="0"/>
                <a:ea typeface="等线" charset="0"/>
              </a:rPr>
              <a:t>长期积累的大量数据和内容，从图片到影像，能够帮助我们解决很多问题，将重复劳动变得自动化。</a:t>
            </a:r>
            <a:endParaRPr kumimoji="0" lang="en-US" altLang="zh-CN">
              <a:latin typeface="等线" charset="0"/>
              <a:ea typeface="等线" charset="0"/>
            </a:endParaRPr>
          </a:p>
          <a:p>
            <a:pPr eaLnBrk="1" hangingPunct="1">
              <a:spcBef>
                <a:spcPct val="0"/>
              </a:spcBef>
            </a:pPr>
            <a:r>
              <a:rPr kumimoji="0" lang="en-US" altLang="zh-CN" b="1">
                <a:latin typeface="等线" charset="0"/>
                <a:ea typeface="等线" charset="0"/>
              </a:rPr>
              <a:t>Sensei </a:t>
            </a:r>
            <a:r>
              <a:rPr kumimoji="0" lang="zh-CN" altLang="en-US" b="1">
                <a:latin typeface="等线" charset="0"/>
                <a:ea typeface="等线" charset="0"/>
              </a:rPr>
              <a:t>可以进行脸部自动编辑，做表情</a:t>
            </a:r>
            <a:endParaRPr kumimoji="0" lang="en-US" altLang="zh-CN" b="1">
              <a:latin typeface="等线" charset="0"/>
              <a:ea typeface="等线" charset="0"/>
            </a:endParaRPr>
          </a:p>
          <a:p>
            <a:pPr eaLnBrk="1" hangingPunct="1">
              <a:spcBef>
                <a:spcPct val="0"/>
              </a:spcBef>
            </a:pPr>
            <a:r>
              <a:rPr kumimoji="0" lang="zh-CN" altLang="en-US" b="1">
                <a:latin typeface="等线" charset="0"/>
                <a:ea typeface="等线" charset="0"/>
              </a:rPr>
              <a:t>可以根据一个人说话的录音，合成几乎以假乱真的任意录音</a:t>
            </a:r>
            <a:endParaRPr kumimoji="0" lang="zh-CN" altLang="en-US">
              <a:latin typeface="等线" charset="0"/>
              <a:ea typeface="等线" charset="0"/>
            </a:endParaRPr>
          </a:p>
        </p:txBody>
      </p:sp>
      <p:sp>
        <p:nvSpPr>
          <p:cNvPr id="4096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fld id="{AAFE7274-5ACE-2644-8183-BCE189F074A8}" type="slidenum">
              <a:rPr kumimoji="0" lang="zh-CN" altLang="en-US" sz="1200">
                <a:solidFill>
                  <a:srgbClr val="000000"/>
                </a:solidFill>
              </a:rPr>
              <a:pPr/>
              <a:t>26</a:t>
            </a:fld>
            <a:endParaRPr kumimoji="0" lang="zh-CN" altLang="en-US"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en-US" altLang="zh-CN">
                <a:latin typeface="等线" charset="0"/>
                <a:ea typeface="等线" charset="0"/>
              </a:rPr>
              <a:t>8000$</a:t>
            </a:r>
          </a:p>
          <a:p>
            <a:pPr eaLnBrk="1" hangingPunct="1">
              <a:spcBef>
                <a:spcPct val="0"/>
              </a:spcBef>
            </a:pPr>
            <a:r>
              <a:rPr kumimoji="0" lang="en-US" altLang="zh-CN">
                <a:latin typeface="等线" charset="0"/>
                <a:ea typeface="等线" charset="0"/>
              </a:rPr>
              <a:t>sensei </a:t>
            </a:r>
            <a:r>
              <a:rPr kumimoji="0" lang="zh-CN" altLang="en-US">
                <a:latin typeface="等线" charset="0"/>
                <a:ea typeface="等线" charset="0"/>
              </a:rPr>
              <a:t>利用了 </a:t>
            </a:r>
            <a:r>
              <a:rPr kumimoji="0" lang="en-US" altLang="zh-CN">
                <a:latin typeface="等线" charset="0"/>
                <a:ea typeface="等线" charset="0"/>
              </a:rPr>
              <a:t>adobe </a:t>
            </a:r>
            <a:r>
              <a:rPr kumimoji="0" lang="zh-CN" altLang="en-US">
                <a:latin typeface="等线" charset="0"/>
                <a:ea typeface="等线" charset="0"/>
              </a:rPr>
              <a:t>长期积累的大量数据和内容，从图片到影像，能够帮助我们解决很多问题，将重复劳动变得自动化。</a:t>
            </a:r>
            <a:endParaRPr kumimoji="0" lang="en-US" altLang="zh-CN">
              <a:latin typeface="等线" charset="0"/>
              <a:ea typeface="等线" charset="0"/>
            </a:endParaRPr>
          </a:p>
          <a:p>
            <a:pPr eaLnBrk="1" hangingPunct="1">
              <a:spcBef>
                <a:spcPct val="0"/>
              </a:spcBef>
            </a:pPr>
            <a:r>
              <a:rPr kumimoji="0" lang="en-US" altLang="zh-CN" b="1">
                <a:latin typeface="等线" charset="0"/>
                <a:ea typeface="等线" charset="0"/>
              </a:rPr>
              <a:t>Sensei </a:t>
            </a:r>
            <a:r>
              <a:rPr kumimoji="0" lang="zh-CN" altLang="en-US" b="1">
                <a:latin typeface="等线" charset="0"/>
                <a:ea typeface="等线" charset="0"/>
              </a:rPr>
              <a:t>可以进行脸部自动编辑，做表情</a:t>
            </a:r>
            <a:endParaRPr kumimoji="0" lang="en-US" altLang="zh-CN" b="1">
              <a:latin typeface="等线" charset="0"/>
              <a:ea typeface="等线" charset="0"/>
            </a:endParaRPr>
          </a:p>
          <a:p>
            <a:pPr eaLnBrk="1" hangingPunct="1">
              <a:spcBef>
                <a:spcPct val="0"/>
              </a:spcBef>
            </a:pPr>
            <a:r>
              <a:rPr kumimoji="0" lang="zh-CN" altLang="en-US" b="1">
                <a:latin typeface="等线" charset="0"/>
                <a:ea typeface="等线" charset="0"/>
              </a:rPr>
              <a:t>可以根据一个人说话的录音，合成几乎以假乱真的任意录音</a:t>
            </a:r>
            <a:endParaRPr kumimoji="0" lang="zh-CN" altLang="en-US">
              <a:latin typeface="等线" charset="0"/>
              <a:ea typeface="等线" charset="0"/>
            </a:endParaRPr>
          </a:p>
        </p:txBody>
      </p:sp>
      <p:sp>
        <p:nvSpPr>
          <p:cNvPr id="3584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fld id="{3F2464C9-E792-A744-97C9-68685A44175C}" type="slidenum">
              <a:rPr kumimoji="0" lang="zh-CN" altLang="en-US" sz="1200"/>
              <a:pPr/>
              <a:t>30</a:t>
            </a:fld>
            <a:endParaRPr kumimoji="0"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en-US" altLang="zh-CN">
                <a:latin typeface="等线" charset="0"/>
                <a:ea typeface="等线" charset="0"/>
              </a:rPr>
              <a:t>8000$</a:t>
            </a:r>
          </a:p>
          <a:p>
            <a:pPr eaLnBrk="1" hangingPunct="1">
              <a:spcBef>
                <a:spcPct val="0"/>
              </a:spcBef>
            </a:pPr>
            <a:r>
              <a:rPr kumimoji="0" lang="en-US" altLang="zh-CN">
                <a:latin typeface="等线" charset="0"/>
                <a:ea typeface="等线" charset="0"/>
              </a:rPr>
              <a:t>sensei </a:t>
            </a:r>
            <a:r>
              <a:rPr kumimoji="0" lang="zh-CN" altLang="en-US">
                <a:latin typeface="等线" charset="0"/>
                <a:ea typeface="等线" charset="0"/>
              </a:rPr>
              <a:t>利用了 </a:t>
            </a:r>
            <a:r>
              <a:rPr kumimoji="0" lang="en-US" altLang="zh-CN">
                <a:latin typeface="等线" charset="0"/>
                <a:ea typeface="等线" charset="0"/>
              </a:rPr>
              <a:t>adobe </a:t>
            </a:r>
            <a:r>
              <a:rPr kumimoji="0" lang="zh-CN" altLang="en-US">
                <a:latin typeface="等线" charset="0"/>
                <a:ea typeface="等线" charset="0"/>
              </a:rPr>
              <a:t>长期积累的大量数据和内容，从图片到影像，能够帮助我们解决很多问题，将重复劳动变得自动化。</a:t>
            </a:r>
            <a:endParaRPr kumimoji="0" lang="en-US" altLang="zh-CN">
              <a:latin typeface="等线" charset="0"/>
              <a:ea typeface="等线" charset="0"/>
            </a:endParaRPr>
          </a:p>
          <a:p>
            <a:pPr eaLnBrk="1" hangingPunct="1">
              <a:spcBef>
                <a:spcPct val="0"/>
              </a:spcBef>
            </a:pPr>
            <a:r>
              <a:rPr kumimoji="0" lang="en-US" altLang="zh-CN" b="1">
                <a:latin typeface="等线" charset="0"/>
                <a:ea typeface="等线" charset="0"/>
              </a:rPr>
              <a:t>Sensei </a:t>
            </a:r>
            <a:r>
              <a:rPr kumimoji="0" lang="zh-CN" altLang="en-US" b="1">
                <a:latin typeface="等线" charset="0"/>
                <a:ea typeface="等线" charset="0"/>
              </a:rPr>
              <a:t>可以进行脸部自动编辑，做表情</a:t>
            </a:r>
            <a:endParaRPr kumimoji="0" lang="en-US" altLang="zh-CN" b="1">
              <a:latin typeface="等线" charset="0"/>
              <a:ea typeface="等线" charset="0"/>
            </a:endParaRPr>
          </a:p>
          <a:p>
            <a:pPr eaLnBrk="1" hangingPunct="1">
              <a:spcBef>
                <a:spcPct val="0"/>
              </a:spcBef>
            </a:pPr>
            <a:r>
              <a:rPr kumimoji="0" lang="zh-CN" altLang="en-US" b="1">
                <a:latin typeface="等线" charset="0"/>
                <a:ea typeface="等线" charset="0"/>
              </a:rPr>
              <a:t>可以根据一个人说话的录音，合成几乎以假乱真的任意录音</a:t>
            </a:r>
            <a:endParaRPr kumimoji="0" lang="zh-CN" altLang="en-US">
              <a:latin typeface="等线" charset="0"/>
              <a:ea typeface="等线" charset="0"/>
            </a:endParaRPr>
          </a:p>
        </p:txBody>
      </p:sp>
      <p:sp>
        <p:nvSpPr>
          <p:cNvPr id="3789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fld id="{DC4FA5E4-4F93-7D4F-949E-E74055B0CE50}" type="slidenum">
              <a:rPr kumimoji="0" lang="zh-CN" altLang="en-US" sz="1200">
                <a:solidFill>
                  <a:srgbClr val="000000"/>
                </a:solidFill>
              </a:rPr>
              <a:pPr/>
              <a:t>31</a:t>
            </a:fld>
            <a:endParaRPr kumimoji="0" lang="zh-CN" altLang="en-US"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DC7D784-8797-964F-876D-057DF447D3E1}"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BAB4AC9-82AA-CF49-B698-462401FC7BDF}" type="slidenum">
              <a:rPr lang="zh-CN" altLang="en-US"/>
              <a:pPr>
                <a:defRPr/>
              </a:pPr>
              <a:t>‹#›</a:t>
            </a:fld>
            <a:endParaRPr lang="zh-CN" altLang="en-US"/>
          </a:p>
        </p:txBody>
      </p:sp>
    </p:spTree>
    <p:extLst>
      <p:ext uri="{BB962C8B-B14F-4D97-AF65-F5344CB8AC3E}">
        <p14:creationId xmlns:p14="http://schemas.microsoft.com/office/powerpoint/2010/main" val="116962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F1B94DD-4013-8D4D-9289-7CE3B81949DF}"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EDE9CAD-D8A7-2F43-B6B0-BFE496433231}" type="slidenum">
              <a:rPr lang="zh-CN" altLang="en-US"/>
              <a:pPr>
                <a:defRPr/>
              </a:pPr>
              <a:t>‹#›</a:t>
            </a:fld>
            <a:endParaRPr lang="zh-CN" altLang="en-US"/>
          </a:p>
        </p:txBody>
      </p:sp>
    </p:spTree>
    <p:extLst>
      <p:ext uri="{BB962C8B-B14F-4D97-AF65-F5344CB8AC3E}">
        <p14:creationId xmlns:p14="http://schemas.microsoft.com/office/powerpoint/2010/main" val="1667602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CF51D8A-1240-4143-8858-5D5696D0394C}"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F0577F3-882C-FE4D-9431-DE96F42F517C}" type="slidenum">
              <a:rPr lang="zh-CN" altLang="en-US"/>
              <a:pPr>
                <a:defRPr/>
              </a:pPr>
              <a:t>‹#›</a:t>
            </a:fld>
            <a:endParaRPr lang="zh-CN" altLang="en-US"/>
          </a:p>
        </p:txBody>
      </p:sp>
    </p:spTree>
    <p:extLst>
      <p:ext uri="{BB962C8B-B14F-4D97-AF65-F5344CB8AC3E}">
        <p14:creationId xmlns:p14="http://schemas.microsoft.com/office/powerpoint/2010/main" val="623453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74452699-56A7-254E-93C0-8836D15748BE}"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3BEA81F-F6D9-E84C-87DF-8EB037D10627}" type="slidenum">
              <a:rPr lang="zh-CN" altLang="en-US"/>
              <a:pPr>
                <a:defRPr/>
              </a:pPr>
              <a:t>‹#›</a:t>
            </a:fld>
            <a:endParaRPr lang="zh-CN" altLang="en-US"/>
          </a:p>
        </p:txBody>
      </p:sp>
    </p:spTree>
    <p:extLst>
      <p:ext uri="{BB962C8B-B14F-4D97-AF65-F5344CB8AC3E}">
        <p14:creationId xmlns:p14="http://schemas.microsoft.com/office/powerpoint/2010/main" val="1972111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DF87C7C-20A7-2748-9B9E-6A0E942B15C8}"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6BE033B-C24F-0840-A922-D459346543C6}" type="slidenum">
              <a:rPr lang="zh-CN" altLang="en-US"/>
              <a:pPr>
                <a:defRPr/>
              </a:pPr>
              <a:t>‹#›</a:t>
            </a:fld>
            <a:endParaRPr lang="zh-CN" altLang="en-US"/>
          </a:p>
        </p:txBody>
      </p:sp>
    </p:spTree>
    <p:extLst>
      <p:ext uri="{BB962C8B-B14F-4D97-AF65-F5344CB8AC3E}">
        <p14:creationId xmlns:p14="http://schemas.microsoft.com/office/powerpoint/2010/main" val="2055858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1FE2A8A9-7090-EE4D-ABB8-59B8A8F6D0E1}"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07CF366-0E36-B744-8BBB-2E0C708403CA}" type="slidenum">
              <a:rPr lang="zh-CN" altLang="en-US"/>
              <a:pPr>
                <a:defRPr/>
              </a:pPr>
              <a:t>‹#›</a:t>
            </a:fld>
            <a:endParaRPr lang="zh-CN" altLang="en-US"/>
          </a:p>
        </p:txBody>
      </p:sp>
    </p:spTree>
    <p:extLst>
      <p:ext uri="{BB962C8B-B14F-4D97-AF65-F5344CB8AC3E}">
        <p14:creationId xmlns:p14="http://schemas.microsoft.com/office/powerpoint/2010/main" val="1065618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205098FB-CA77-E14B-BA5B-2B6BFC880002}" type="datetimeFigureOut">
              <a:rPr lang="zh-CN" altLang="en-US"/>
              <a:pPr>
                <a:defRPr/>
              </a:pPr>
              <a:t>17/10/27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53556E2-5C96-174A-8EB8-383891F86078}" type="slidenum">
              <a:rPr lang="zh-CN" altLang="en-US"/>
              <a:pPr>
                <a:defRPr/>
              </a:pPr>
              <a:t>‹#›</a:t>
            </a:fld>
            <a:endParaRPr lang="zh-CN" altLang="en-US"/>
          </a:p>
        </p:txBody>
      </p:sp>
    </p:spTree>
    <p:extLst>
      <p:ext uri="{BB962C8B-B14F-4D97-AF65-F5344CB8AC3E}">
        <p14:creationId xmlns:p14="http://schemas.microsoft.com/office/powerpoint/2010/main" val="2007794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0DAA3753-6A92-7948-8C2D-5136F2C30EF0}" type="datetimeFigureOut">
              <a:rPr lang="zh-CN" altLang="en-US"/>
              <a:pPr>
                <a:defRPr/>
              </a:pPr>
              <a:t>17/10/27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1A501002-3729-3146-8A2D-95E3076A4F38}" type="slidenum">
              <a:rPr lang="zh-CN" altLang="en-US"/>
              <a:pPr>
                <a:defRPr/>
              </a:pPr>
              <a:t>‹#›</a:t>
            </a:fld>
            <a:endParaRPr lang="zh-CN" altLang="en-US"/>
          </a:p>
        </p:txBody>
      </p:sp>
    </p:spTree>
    <p:extLst>
      <p:ext uri="{BB962C8B-B14F-4D97-AF65-F5344CB8AC3E}">
        <p14:creationId xmlns:p14="http://schemas.microsoft.com/office/powerpoint/2010/main" val="1603794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1A443DFC-9D82-D840-B8FF-D05771A59D8F}" type="datetimeFigureOut">
              <a:rPr lang="zh-CN" altLang="en-US"/>
              <a:pPr>
                <a:defRPr/>
              </a:pPr>
              <a:t>17/10/27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1EE2E6EB-0187-9547-A706-1B85FA6AA180}" type="slidenum">
              <a:rPr lang="zh-CN" altLang="en-US"/>
              <a:pPr>
                <a:defRPr/>
              </a:pPr>
              <a:t>‹#›</a:t>
            </a:fld>
            <a:endParaRPr lang="zh-CN" altLang="en-US"/>
          </a:p>
        </p:txBody>
      </p:sp>
    </p:spTree>
    <p:extLst>
      <p:ext uri="{BB962C8B-B14F-4D97-AF65-F5344CB8AC3E}">
        <p14:creationId xmlns:p14="http://schemas.microsoft.com/office/powerpoint/2010/main" val="1128285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714DA9FD-CC86-B442-B156-0D718CD1ED63}" type="datetimeFigureOut">
              <a:rPr lang="zh-CN" altLang="en-US"/>
              <a:pPr>
                <a:defRPr/>
              </a:pPr>
              <a:t>17/10/27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4ADB3F3A-85E7-DC41-9E8F-F504D2A2276E}" type="slidenum">
              <a:rPr lang="zh-CN" altLang="en-US"/>
              <a:pPr>
                <a:defRPr/>
              </a:pPr>
              <a:t>‹#›</a:t>
            </a:fld>
            <a:endParaRPr lang="zh-CN" altLang="en-US"/>
          </a:p>
        </p:txBody>
      </p:sp>
    </p:spTree>
    <p:extLst>
      <p:ext uri="{BB962C8B-B14F-4D97-AF65-F5344CB8AC3E}">
        <p14:creationId xmlns:p14="http://schemas.microsoft.com/office/powerpoint/2010/main" val="1802391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47F125D0-2195-284F-95AF-99B1BD9CDBA5}" type="datetimeFigureOut">
              <a:rPr lang="zh-CN" altLang="en-US"/>
              <a:pPr>
                <a:defRPr/>
              </a:pPr>
              <a:t>17/10/27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4EB758F-A3C7-C44E-A1C5-1544AA2B6313}" type="slidenum">
              <a:rPr lang="zh-CN" altLang="en-US"/>
              <a:pPr>
                <a:defRPr/>
              </a:pPr>
              <a:t>‹#›</a:t>
            </a:fld>
            <a:endParaRPr lang="zh-CN" altLang="en-US"/>
          </a:p>
        </p:txBody>
      </p:sp>
    </p:spTree>
    <p:extLst>
      <p:ext uri="{BB962C8B-B14F-4D97-AF65-F5344CB8AC3E}">
        <p14:creationId xmlns:p14="http://schemas.microsoft.com/office/powerpoint/2010/main" val="132043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B2A03E6-D4FB-864D-9CFD-DECF8E24C92F}"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0CF4F06-E8F7-C445-8309-9CDFF00590BC}" type="slidenum">
              <a:rPr lang="zh-CN" altLang="en-US"/>
              <a:pPr>
                <a:defRPr/>
              </a:pPr>
              <a:t>‹#›</a:t>
            </a:fld>
            <a:endParaRPr lang="zh-CN" altLang="en-US"/>
          </a:p>
        </p:txBody>
      </p:sp>
    </p:spTree>
    <p:extLst>
      <p:ext uri="{BB962C8B-B14F-4D97-AF65-F5344CB8AC3E}">
        <p14:creationId xmlns:p14="http://schemas.microsoft.com/office/powerpoint/2010/main" val="3981198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08B7AA8-996B-9547-A315-D2E2CDFBFB2E}" type="datetimeFigureOut">
              <a:rPr lang="zh-CN" altLang="en-US"/>
              <a:pPr>
                <a:defRPr/>
              </a:pPr>
              <a:t>17/10/27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5E66AEC-C83B-1F41-82C0-B03DAA1AD2C9}" type="slidenum">
              <a:rPr lang="zh-CN" altLang="en-US"/>
              <a:pPr>
                <a:defRPr/>
              </a:pPr>
              <a:t>‹#›</a:t>
            </a:fld>
            <a:endParaRPr lang="zh-CN" altLang="en-US"/>
          </a:p>
        </p:txBody>
      </p:sp>
    </p:spTree>
    <p:extLst>
      <p:ext uri="{BB962C8B-B14F-4D97-AF65-F5344CB8AC3E}">
        <p14:creationId xmlns:p14="http://schemas.microsoft.com/office/powerpoint/2010/main" val="1808624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E5C77AF-BA82-8946-9D1B-1AD542BB8380}"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2F10C27-FF48-D545-8111-7797A967FC64}" type="slidenum">
              <a:rPr lang="zh-CN" altLang="en-US"/>
              <a:pPr>
                <a:defRPr/>
              </a:pPr>
              <a:t>‹#›</a:t>
            </a:fld>
            <a:endParaRPr lang="zh-CN" altLang="en-US"/>
          </a:p>
        </p:txBody>
      </p:sp>
    </p:spTree>
    <p:extLst>
      <p:ext uri="{BB962C8B-B14F-4D97-AF65-F5344CB8AC3E}">
        <p14:creationId xmlns:p14="http://schemas.microsoft.com/office/powerpoint/2010/main" val="13553890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8EE1715-2A7C-5E4C-83D7-19678A891C54}"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701D6FC-9ECF-3B47-9235-66CD4778B253}" type="slidenum">
              <a:rPr lang="zh-CN" altLang="en-US"/>
              <a:pPr>
                <a:defRPr/>
              </a:pPr>
              <a:t>‹#›</a:t>
            </a:fld>
            <a:endParaRPr lang="zh-CN" altLang="en-US"/>
          </a:p>
        </p:txBody>
      </p:sp>
    </p:spTree>
    <p:extLst>
      <p:ext uri="{BB962C8B-B14F-4D97-AF65-F5344CB8AC3E}">
        <p14:creationId xmlns:p14="http://schemas.microsoft.com/office/powerpoint/2010/main" val="292925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B7EFCE45-8F2A-C943-B723-F382F4123E2F}" type="datetimeFigureOut">
              <a:rPr lang="zh-CN" altLang="en-US"/>
              <a:pPr>
                <a:defRPr/>
              </a:pPr>
              <a:t>17/10/27</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59CBCB4-D0E1-4449-AE43-CB066ECEF9DA}" type="slidenum">
              <a:rPr lang="zh-CN" altLang="en-US"/>
              <a:pPr>
                <a:defRPr/>
              </a:pPr>
              <a:t>‹#›</a:t>
            </a:fld>
            <a:endParaRPr lang="zh-CN" altLang="en-US"/>
          </a:p>
        </p:txBody>
      </p:sp>
    </p:spTree>
    <p:extLst>
      <p:ext uri="{BB962C8B-B14F-4D97-AF65-F5344CB8AC3E}">
        <p14:creationId xmlns:p14="http://schemas.microsoft.com/office/powerpoint/2010/main" val="13743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22311EDC-F47A-4343-A3CD-B460ED3717F7}" type="datetimeFigureOut">
              <a:rPr lang="zh-CN" altLang="en-US"/>
              <a:pPr>
                <a:defRPr/>
              </a:pPr>
              <a:t>17/10/27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1D3FBE9-0E8A-394D-B1F2-14E14D3D809A}" type="slidenum">
              <a:rPr lang="zh-CN" altLang="en-US"/>
              <a:pPr>
                <a:defRPr/>
              </a:pPr>
              <a:t>‹#›</a:t>
            </a:fld>
            <a:endParaRPr lang="zh-CN" altLang="en-US"/>
          </a:p>
        </p:txBody>
      </p:sp>
    </p:spTree>
    <p:extLst>
      <p:ext uri="{BB962C8B-B14F-4D97-AF65-F5344CB8AC3E}">
        <p14:creationId xmlns:p14="http://schemas.microsoft.com/office/powerpoint/2010/main" val="430494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D0B4EA72-BBD1-B54F-BABF-A34F80C05F42}" type="datetimeFigureOut">
              <a:rPr lang="zh-CN" altLang="en-US"/>
              <a:pPr>
                <a:defRPr/>
              </a:pPr>
              <a:t>17/10/27</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265E136B-52D0-4449-87DC-4D1651ED08BE}" type="slidenum">
              <a:rPr lang="zh-CN" altLang="en-US"/>
              <a:pPr>
                <a:defRPr/>
              </a:pPr>
              <a:t>‹#›</a:t>
            </a:fld>
            <a:endParaRPr lang="zh-CN" altLang="en-US"/>
          </a:p>
        </p:txBody>
      </p:sp>
    </p:spTree>
    <p:extLst>
      <p:ext uri="{BB962C8B-B14F-4D97-AF65-F5344CB8AC3E}">
        <p14:creationId xmlns:p14="http://schemas.microsoft.com/office/powerpoint/2010/main" val="173728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2CA0DEBC-E4D9-C349-88A6-37E3AFF71E23}" type="datetimeFigureOut">
              <a:rPr lang="zh-CN" altLang="en-US"/>
              <a:pPr>
                <a:defRPr/>
              </a:pPr>
              <a:t>17/10/27</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509485CF-59E9-7A48-B9A1-6E86E9C4D2AE}" type="slidenum">
              <a:rPr lang="zh-CN" altLang="en-US"/>
              <a:pPr>
                <a:defRPr/>
              </a:pPr>
              <a:t>‹#›</a:t>
            </a:fld>
            <a:endParaRPr lang="zh-CN" altLang="en-US"/>
          </a:p>
        </p:txBody>
      </p:sp>
    </p:spTree>
    <p:extLst>
      <p:ext uri="{BB962C8B-B14F-4D97-AF65-F5344CB8AC3E}">
        <p14:creationId xmlns:p14="http://schemas.microsoft.com/office/powerpoint/2010/main" val="3491595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F57BD81F-4E53-9146-A240-CD599DE3E050}" type="datetimeFigureOut">
              <a:rPr lang="zh-CN" altLang="en-US"/>
              <a:pPr>
                <a:defRPr/>
              </a:pPr>
              <a:t>17/10/27</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281CBC3A-2ECE-F54C-BB21-B54D876A3F8F}" type="slidenum">
              <a:rPr lang="zh-CN" altLang="en-US"/>
              <a:pPr>
                <a:defRPr/>
              </a:pPr>
              <a:t>‹#›</a:t>
            </a:fld>
            <a:endParaRPr lang="zh-CN" altLang="en-US"/>
          </a:p>
        </p:txBody>
      </p:sp>
    </p:spTree>
    <p:extLst>
      <p:ext uri="{BB962C8B-B14F-4D97-AF65-F5344CB8AC3E}">
        <p14:creationId xmlns:p14="http://schemas.microsoft.com/office/powerpoint/2010/main" val="134113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7DAC802-7947-2049-89E5-19B8BE9D45D8}" type="datetimeFigureOut">
              <a:rPr lang="zh-CN" altLang="en-US"/>
              <a:pPr>
                <a:defRPr/>
              </a:pPr>
              <a:t>17/10/27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CBB1DD2B-24C5-4A4F-9DBF-D74F5CA45E3C}" type="slidenum">
              <a:rPr lang="zh-CN" altLang="en-US"/>
              <a:pPr>
                <a:defRPr/>
              </a:pPr>
              <a:t>‹#›</a:t>
            </a:fld>
            <a:endParaRPr lang="zh-CN" altLang="en-US"/>
          </a:p>
        </p:txBody>
      </p:sp>
    </p:spTree>
    <p:extLst>
      <p:ext uri="{BB962C8B-B14F-4D97-AF65-F5344CB8AC3E}">
        <p14:creationId xmlns:p14="http://schemas.microsoft.com/office/powerpoint/2010/main" val="3285636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631EA9F0-7573-0549-8D9A-AFB87AF6ADDD}" type="datetimeFigureOut">
              <a:rPr lang="zh-CN" altLang="en-US"/>
              <a:pPr>
                <a:defRPr/>
              </a:pPr>
              <a:t>17/10/27</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1036774-ECDC-D746-A977-E939B92FE313}" type="slidenum">
              <a:rPr lang="zh-CN" altLang="en-US"/>
              <a:pPr>
                <a:defRPr/>
              </a:pPr>
              <a:t>‹#›</a:t>
            </a:fld>
            <a:endParaRPr lang="zh-CN" altLang="en-US"/>
          </a:p>
        </p:txBody>
      </p:sp>
    </p:spTree>
    <p:extLst>
      <p:ext uri="{BB962C8B-B14F-4D97-AF65-F5344CB8AC3E}">
        <p14:creationId xmlns:p14="http://schemas.microsoft.com/office/powerpoint/2010/main" val="13043274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zh-CN"/>
          </a:p>
          <a:p>
            <a:pPr lvl="1"/>
            <a:r>
              <a:rPr lang="zh-CN" altLang="en-US"/>
              <a:t>第二级</a:t>
            </a:r>
            <a:endParaRPr lang="zh-CN"/>
          </a:p>
          <a:p>
            <a:pPr lvl="2"/>
            <a:r>
              <a:rPr lang="zh-CN" altLang="en-US"/>
              <a:t>第三级</a:t>
            </a:r>
            <a:endParaRPr lang="zh-CN"/>
          </a:p>
          <a:p>
            <a:pPr lvl="3"/>
            <a:r>
              <a:rPr lang="zh-CN" altLang="en-US"/>
              <a:t>第四级</a:t>
            </a:r>
            <a:endParaRPr lang="zh-CN"/>
          </a:p>
          <a:p>
            <a:pPr lvl="4"/>
            <a:r>
              <a:rPr lang="zh-CN" altLang="en-US"/>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charset="0"/>
              <a:buNone/>
              <a:defRPr sz="1200" smtClean="0">
                <a:solidFill>
                  <a:srgbClr val="898989"/>
                </a:solidFill>
              </a:defRPr>
            </a:lvl1pPr>
          </a:lstStyle>
          <a:p>
            <a:pPr>
              <a:defRPr/>
            </a:pPr>
            <a:fld id="{9017A80E-1B25-5649-9643-4C5667ADFF36}" type="datetimeFigureOut">
              <a:rPr lang="zh-CN" altLang="en-US"/>
              <a:pPr>
                <a:defRPr/>
              </a:pPr>
              <a:t>17/10/27</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Calibri" pitchFamily="34" charset="0"/>
                <a:ea typeface="宋体" pitchFamily="2" charset="-122"/>
                <a:cs typeface="+mn-cs"/>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smtClean="0">
                <a:solidFill>
                  <a:srgbClr val="898989"/>
                </a:solidFill>
              </a:defRPr>
            </a:lvl1pPr>
          </a:lstStyle>
          <a:p>
            <a:pPr>
              <a:defRPr/>
            </a:pPr>
            <a:fld id="{53D84433-5A43-724D-8DFA-C2CB8F61F90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charset="0"/>
        </a:defRPr>
      </a:lvl1pPr>
      <a:lvl2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2pPr>
      <a:lvl3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3pPr>
      <a:lvl4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4pPr>
      <a:lvl5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kumimoji="1" sz="2800">
          <a:solidFill>
            <a:schemeClr val="tx1"/>
          </a:solidFill>
          <a:latin typeface="+mn-lt"/>
          <a:ea typeface="+mn-ea"/>
          <a:cs typeface="宋体" charset="0"/>
        </a:defRPr>
      </a:lvl1pPr>
      <a:lvl2pPr marL="685800" indent="-228600" algn="l" rtl="0" eaLnBrk="0" fontAlgn="base" hangingPunct="0">
        <a:lnSpc>
          <a:spcPct val="90000"/>
        </a:lnSpc>
        <a:spcBef>
          <a:spcPts val="500"/>
        </a:spcBef>
        <a:spcAft>
          <a:spcPct val="0"/>
        </a:spcAft>
        <a:buFont typeface="Arial" charset="0"/>
        <a:buChar char="•"/>
        <a:defRPr kumimoji="1"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kumimoji="1"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kumimoji="1">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kumimoji="1">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zh-CN"/>
          </a:p>
          <a:p>
            <a:pPr lvl="1"/>
            <a:r>
              <a:rPr lang="zh-CN" altLang="en-US"/>
              <a:t>第二级</a:t>
            </a:r>
            <a:endParaRPr lang="zh-CN"/>
          </a:p>
          <a:p>
            <a:pPr lvl="2"/>
            <a:r>
              <a:rPr lang="zh-CN" altLang="en-US"/>
              <a:t>第三级</a:t>
            </a:r>
            <a:endParaRPr lang="zh-CN"/>
          </a:p>
          <a:p>
            <a:pPr lvl="3"/>
            <a:r>
              <a:rPr lang="zh-CN" altLang="en-US"/>
              <a:t>第四级</a:t>
            </a:r>
            <a:endParaRPr lang="zh-CN"/>
          </a:p>
          <a:p>
            <a:pPr lvl="4"/>
            <a:r>
              <a:rPr lang="zh-CN" altLang="en-US"/>
              <a:t>第五级</a:t>
            </a:r>
          </a:p>
        </p:txBody>
      </p:sp>
      <p:sp>
        <p:nvSpPr>
          <p:cNvPr id="2052" name="日期占位符 3"/>
          <p:cNvSpPr>
            <a:spLocks noGrp="1" noChangeArrowheads="1"/>
          </p:cNvSpPr>
          <p:nvPr>
            <p:ph type="dt" sz="half" idx="2"/>
          </p:nvPr>
        </p:nvSpPr>
        <p:spPr bwMode="auto">
          <a:xfrm>
            <a:off x="8382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charset="0"/>
              <a:buNone/>
              <a:defRPr sz="1200" smtClean="0">
                <a:solidFill>
                  <a:srgbClr val="898989"/>
                </a:solidFill>
              </a:defRPr>
            </a:lvl1pPr>
          </a:lstStyle>
          <a:p>
            <a:pPr>
              <a:defRPr/>
            </a:pPr>
            <a:fld id="{C33C99B8-6DF6-1745-A94D-0276D7F8126F}" type="datetimeFigureOut">
              <a:rPr lang="zh-CN" altLang="en-US"/>
              <a:pPr>
                <a:defRPr/>
              </a:pPr>
              <a:t>17/10/27</a:t>
            </a:fld>
            <a:endParaRPr lang="zh-CN" altLang="en-US"/>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Calibri" pitchFamily="34" charset="0"/>
                <a:ea typeface="宋体" pitchFamily="2" charset="-122"/>
                <a:cs typeface="+mn-cs"/>
              </a:defRPr>
            </a:lvl1pPr>
          </a:lstStyle>
          <a:p>
            <a:pPr>
              <a:defRPr/>
            </a:pPr>
            <a:endParaRPr lang="zh-CN" altLang="en-US"/>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smtClean="0">
                <a:solidFill>
                  <a:srgbClr val="898989"/>
                </a:solidFill>
              </a:defRPr>
            </a:lvl1pPr>
          </a:lstStyle>
          <a:p>
            <a:pPr>
              <a:defRPr/>
            </a:pPr>
            <a:fld id="{A89698D7-A4EB-834D-9D26-5C6F8B608A7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charset="0"/>
        </a:defRPr>
      </a:lvl1pPr>
      <a:lvl2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2pPr>
      <a:lvl3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3pPr>
      <a:lvl4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4pPr>
      <a:lvl5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kumimoji="1" sz="2800">
          <a:solidFill>
            <a:schemeClr val="tx1"/>
          </a:solidFill>
          <a:latin typeface="+mn-lt"/>
          <a:ea typeface="+mn-ea"/>
          <a:cs typeface="宋体" charset="0"/>
        </a:defRPr>
      </a:lvl1pPr>
      <a:lvl2pPr marL="685800" indent="-228600" algn="l" rtl="0" eaLnBrk="0" fontAlgn="base" hangingPunct="0">
        <a:lnSpc>
          <a:spcPct val="90000"/>
        </a:lnSpc>
        <a:spcBef>
          <a:spcPts val="500"/>
        </a:spcBef>
        <a:spcAft>
          <a:spcPct val="0"/>
        </a:spcAft>
        <a:buFont typeface="Arial" charset="0"/>
        <a:buChar char="•"/>
        <a:defRPr kumimoji="1"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kumimoji="1"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kumimoji="1">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kumimoji="1">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jpeg"/><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gif"/></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0.png"/><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1.png"/><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png"/><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385"/>
          <p:cNvGrpSpPr>
            <a:grpSpLocks/>
          </p:cNvGrpSpPr>
          <p:nvPr/>
        </p:nvGrpSpPr>
        <p:grpSpPr bwMode="auto">
          <a:xfrm>
            <a:off x="4141788" y="1077913"/>
            <a:ext cx="3814762" cy="3865562"/>
            <a:chOff x="0" y="0"/>
            <a:chExt cx="3814763" cy="3865562"/>
          </a:xfrm>
        </p:grpSpPr>
        <p:grpSp>
          <p:nvGrpSpPr>
            <p:cNvPr id="26630" name="Group 205"/>
            <p:cNvGrpSpPr>
              <a:grpSpLocks/>
            </p:cNvGrpSpPr>
            <p:nvPr/>
          </p:nvGrpSpPr>
          <p:grpSpPr bwMode="auto">
            <a:xfrm>
              <a:off x="14288" y="20637"/>
              <a:ext cx="3800475" cy="3844925"/>
              <a:chOff x="0" y="0"/>
              <a:chExt cx="2394" cy="2422"/>
            </a:xfrm>
          </p:grpSpPr>
          <p:sp>
            <p:nvSpPr>
              <p:cNvPr id="26811" name="Freeform 5"/>
              <p:cNvSpPr>
                <a:spLocks noEditPoints="1"/>
              </p:cNvSpPr>
              <p:nvPr/>
            </p:nvSpPr>
            <p:spPr bwMode="auto">
              <a:xfrm>
                <a:off x="778" y="241"/>
                <a:ext cx="775" cy="679"/>
              </a:xfrm>
              <a:custGeom>
                <a:avLst/>
                <a:gdLst>
                  <a:gd name="T0" fmla="*/ 365 w 775"/>
                  <a:gd name="T1" fmla="*/ 122 h 679"/>
                  <a:gd name="T2" fmla="*/ 60 w 775"/>
                  <a:gd name="T3" fmla="*/ 657 h 679"/>
                  <a:gd name="T4" fmla="*/ 12 w 775"/>
                  <a:gd name="T5" fmla="*/ 657 h 679"/>
                  <a:gd name="T6" fmla="*/ 0 w 775"/>
                  <a:gd name="T7" fmla="*/ 679 h 679"/>
                  <a:gd name="T8" fmla="*/ 82 w 775"/>
                  <a:gd name="T9" fmla="*/ 679 h 679"/>
                  <a:gd name="T10" fmla="*/ 383 w 775"/>
                  <a:gd name="T11" fmla="*/ 154 h 679"/>
                  <a:gd name="T12" fmla="*/ 365 w 775"/>
                  <a:gd name="T13" fmla="*/ 122 h 679"/>
                  <a:gd name="T14" fmla="*/ 388 w 775"/>
                  <a:gd name="T15" fmla="*/ 0 h 679"/>
                  <a:gd name="T16" fmla="*/ 383 w 775"/>
                  <a:gd name="T17" fmla="*/ 7 h 679"/>
                  <a:gd name="T18" fmla="*/ 753 w 775"/>
                  <a:gd name="T19" fmla="*/ 657 h 679"/>
                  <a:gd name="T20" fmla="*/ 679 w 775"/>
                  <a:gd name="T21" fmla="*/ 657 h 679"/>
                  <a:gd name="T22" fmla="*/ 693 w 775"/>
                  <a:gd name="T23" fmla="*/ 679 h 679"/>
                  <a:gd name="T24" fmla="*/ 775 w 775"/>
                  <a:gd name="T25" fmla="*/ 679 h 679"/>
                  <a:gd name="T26" fmla="*/ 388 w 775"/>
                  <a:gd name="T27" fmla="*/ 0 h 6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75"/>
                  <a:gd name="T43" fmla="*/ 0 h 679"/>
                  <a:gd name="T44" fmla="*/ 775 w 775"/>
                  <a:gd name="T45" fmla="*/ 679 h 6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75" h="679">
                    <a:moveTo>
                      <a:pt x="365" y="122"/>
                    </a:moveTo>
                    <a:lnTo>
                      <a:pt x="60" y="657"/>
                    </a:lnTo>
                    <a:lnTo>
                      <a:pt x="12" y="657"/>
                    </a:lnTo>
                    <a:lnTo>
                      <a:pt x="0" y="679"/>
                    </a:lnTo>
                    <a:lnTo>
                      <a:pt x="82" y="679"/>
                    </a:lnTo>
                    <a:lnTo>
                      <a:pt x="383" y="154"/>
                    </a:lnTo>
                    <a:lnTo>
                      <a:pt x="365" y="122"/>
                    </a:lnTo>
                    <a:close/>
                    <a:moveTo>
                      <a:pt x="388" y="0"/>
                    </a:moveTo>
                    <a:lnTo>
                      <a:pt x="383" y="7"/>
                    </a:lnTo>
                    <a:lnTo>
                      <a:pt x="753" y="657"/>
                    </a:lnTo>
                    <a:lnTo>
                      <a:pt x="679" y="657"/>
                    </a:lnTo>
                    <a:lnTo>
                      <a:pt x="693" y="679"/>
                    </a:lnTo>
                    <a:lnTo>
                      <a:pt x="775" y="679"/>
                    </a:lnTo>
                    <a:lnTo>
                      <a:pt x="38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12" name="Freeform 6"/>
              <p:cNvSpPr>
                <a:spLocks noEditPoints="1"/>
              </p:cNvSpPr>
              <p:nvPr/>
            </p:nvSpPr>
            <p:spPr bwMode="auto">
              <a:xfrm>
                <a:off x="778" y="241"/>
                <a:ext cx="775" cy="679"/>
              </a:xfrm>
              <a:custGeom>
                <a:avLst/>
                <a:gdLst>
                  <a:gd name="T0" fmla="*/ 365 w 775"/>
                  <a:gd name="T1" fmla="*/ 122 h 679"/>
                  <a:gd name="T2" fmla="*/ 60 w 775"/>
                  <a:gd name="T3" fmla="*/ 657 h 679"/>
                  <a:gd name="T4" fmla="*/ 12 w 775"/>
                  <a:gd name="T5" fmla="*/ 657 h 679"/>
                  <a:gd name="T6" fmla="*/ 0 w 775"/>
                  <a:gd name="T7" fmla="*/ 679 h 679"/>
                  <a:gd name="T8" fmla="*/ 82 w 775"/>
                  <a:gd name="T9" fmla="*/ 679 h 679"/>
                  <a:gd name="T10" fmla="*/ 383 w 775"/>
                  <a:gd name="T11" fmla="*/ 154 h 679"/>
                  <a:gd name="T12" fmla="*/ 365 w 775"/>
                  <a:gd name="T13" fmla="*/ 122 h 679"/>
                  <a:gd name="T14" fmla="*/ 388 w 775"/>
                  <a:gd name="T15" fmla="*/ 0 h 679"/>
                  <a:gd name="T16" fmla="*/ 383 w 775"/>
                  <a:gd name="T17" fmla="*/ 7 h 679"/>
                  <a:gd name="T18" fmla="*/ 753 w 775"/>
                  <a:gd name="T19" fmla="*/ 657 h 679"/>
                  <a:gd name="T20" fmla="*/ 679 w 775"/>
                  <a:gd name="T21" fmla="*/ 657 h 679"/>
                  <a:gd name="T22" fmla="*/ 693 w 775"/>
                  <a:gd name="T23" fmla="*/ 679 h 679"/>
                  <a:gd name="T24" fmla="*/ 775 w 775"/>
                  <a:gd name="T25" fmla="*/ 679 h 679"/>
                  <a:gd name="T26" fmla="*/ 388 w 775"/>
                  <a:gd name="T27" fmla="*/ 0 h 6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75"/>
                  <a:gd name="T43" fmla="*/ 0 h 679"/>
                  <a:gd name="T44" fmla="*/ 775 w 775"/>
                  <a:gd name="T45" fmla="*/ 679 h 6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75" h="679">
                    <a:moveTo>
                      <a:pt x="365" y="122"/>
                    </a:moveTo>
                    <a:lnTo>
                      <a:pt x="60" y="657"/>
                    </a:lnTo>
                    <a:lnTo>
                      <a:pt x="12" y="657"/>
                    </a:lnTo>
                    <a:lnTo>
                      <a:pt x="0" y="679"/>
                    </a:lnTo>
                    <a:lnTo>
                      <a:pt x="82" y="679"/>
                    </a:lnTo>
                    <a:lnTo>
                      <a:pt x="383" y="154"/>
                    </a:lnTo>
                    <a:lnTo>
                      <a:pt x="365" y="122"/>
                    </a:lnTo>
                    <a:moveTo>
                      <a:pt x="388" y="0"/>
                    </a:moveTo>
                    <a:lnTo>
                      <a:pt x="383" y="7"/>
                    </a:lnTo>
                    <a:lnTo>
                      <a:pt x="753" y="657"/>
                    </a:lnTo>
                    <a:lnTo>
                      <a:pt x="679" y="657"/>
                    </a:lnTo>
                    <a:lnTo>
                      <a:pt x="693" y="679"/>
                    </a:lnTo>
                    <a:lnTo>
                      <a:pt x="775" y="679"/>
                    </a:lnTo>
                    <a:lnTo>
                      <a:pt x="3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13" name="Freeform 7"/>
              <p:cNvSpPr>
                <a:spLocks/>
              </p:cNvSpPr>
              <p:nvPr/>
            </p:nvSpPr>
            <p:spPr bwMode="auto">
              <a:xfrm>
                <a:off x="755" y="218"/>
                <a:ext cx="776" cy="680"/>
              </a:xfrm>
              <a:custGeom>
                <a:avLst/>
                <a:gdLst>
                  <a:gd name="T0" fmla="*/ 83 w 776"/>
                  <a:gd name="T1" fmla="*/ 680 h 680"/>
                  <a:gd name="T2" fmla="*/ 388 w 776"/>
                  <a:gd name="T3" fmla="*/ 145 h 680"/>
                  <a:gd name="T4" fmla="*/ 693 w 776"/>
                  <a:gd name="T5" fmla="*/ 680 h 680"/>
                  <a:gd name="T6" fmla="*/ 776 w 776"/>
                  <a:gd name="T7" fmla="*/ 680 h 680"/>
                  <a:gd name="T8" fmla="*/ 388 w 776"/>
                  <a:gd name="T9" fmla="*/ 0 h 680"/>
                  <a:gd name="T10" fmla="*/ 0 w 776"/>
                  <a:gd name="T11" fmla="*/ 680 h 680"/>
                  <a:gd name="T12" fmla="*/ 83 w 776"/>
                  <a:gd name="T13" fmla="*/ 680 h 680"/>
                  <a:gd name="T14" fmla="*/ 0 60000 65536"/>
                  <a:gd name="T15" fmla="*/ 0 60000 65536"/>
                  <a:gd name="T16" fmla="*/ 0 60000 65536"/>
                  <a:gd name="T17" fmla="*/ 0 60000 65536"/>
                  <a:gd name="T18" fmla="*/ 0 60000 65536"/>
                  <a:gd name="T19" fmla="*/ 0 60000 65536"/>
                  <a:gd name="T20" fmla="*/ 0 60000 65536"/>
                  <a:gd name="T21" fmla="*/ 0 w 776"/>
                  <a:gd name="T22" fmla="*/ 0 h 680"/>
                  <a:gd name="T23" fmla="*/ 776 w 776"/>
                  <a:gd name="T24" fmla="*/ 680 h 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6" h="680">
                    <a:moveTo>
                      <a:pt x="83" y="680"/>
                    </a:moveTo>
                    <a:lnTo>
                      <a:pt x="388" y="145"/>
                    </a:lnTo>
                    <a:lnTo>
                      <a:pt x="693" y="680"/>
                    </a:lnTo>
                    <a:lnTo>
                      <a:pt x="776" y="680"/>
                    </a:lnTo>
                    <a:lnTo>
                      <a:pt x="388" y="0"/>
                    </a:lnTo>
                    <a:lnTo>
                      <a:pt x="0" y="680"/>
                    </a:lnTo>
                    <a:lnTo>
                      <a:pt x="83" y="6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14" name="Freeform 8"/>
              <p:cNvSpPr>
                <a:spLocks/>
              </p:cNvSpPr>
              <p:nvPr/>
            </p:nvSpPr>
            <p:spPr bwMode="auto">
              <a:xfrm>
                <a:off x="755" y="218"/>
                <a:ext cx="776" cy="680"/>
              </a:xfrm>
              <a:custGeom>
                <a:avLst/>
                <a:gdLst>
                  <a:gd name="T0" fmla="*/ 83 w 776"/>
                  <a:gd name="T1" fmla="*/ 680 h 680"/>
                  <a:gd name="T2" fmla="*/ 388 w 776"/>
                  <a:gd name="T3" fmla="*/ 145 h 680"/>
                  <a:gd name="T4" fmla="*/ 693 w 776"/>
                  <a:gd name="T5" fmla="*/ 680 h 680"/>
                  <a:gd name="T6" fmla="*/ 776 w 776"/>
                  <a:gd name="T7" fmla="*/ 680 h 680"/>
                  <a:gd name="T8" fmla="*/ 388 w 776"/>
                  <a:gd name="T9" fmla="*/ 0 h 680"/>
                  <a:gd name="T10" fmla="*/ 0 w 776"/>
                  <a:gd name="T11" fmla="*/ 680 h 680"/>
                  <a:gd name="T12" fmla="*/ 83 w 776"/>
                  <a:gd name="T13" fmla="*/ 680 h 680"/>
                  <a:gd name="T14" fmla="*/ 0 60000 65536"/>
                  <a:gd name="T15" fmla="*/ 0 60000 65536"/>
                  <a:gd name="T16" fmla="*/ 0 60000 65536"/>
                  <a:gd name="T17" fmla="*/ 0 60000 65536"/>
                  <a:gd name="T18" fmla="*/ 0 60000 65536"/>
                  <a:gd name="T19" fmla="*/ 0 60000 65536"/>
                  <a:gd name="T20" fmla="*/ 0 60000 65536"/>
                  <a:gd name="T21" fmla="*/ 0 w 776"/>
                  <a:gd name="T22" fmla="*/ 0 h 680"/>
                  <a:gd name="T23" fmla="*/ 776 w 776"/>
                  <a:gd name="T24" fmla="*/ 680 h 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6" h="680">
                    <a:moveTo>
                      <a:pt x="83" y="680"/>
                    </a:moveTo>
                    <a:lnTo>
                      <a:pt x="388" y="145"/>
                    </a:lnTo>
                    <a:lnTo>
                      <a:pt x="693" y="680"/>
                    </a:lnTo>
                    <a:lnTo>
                      <a:pt x="776" y="680"/>
                    </a:lnTo>
                    <a:lnTo>
                      <a:pt x="388" y="0"/>
                    </a:lnTo>
                    <a:lnTo>
                      <a:pt x="0" y="680"/>
                    </a:lnTo>
                    <a:lnTo>
                      <a:pt x="83" y="6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15" name="Freeform 9"/>
              <p:cNvSpPr>
                <a:spLocks noEditPoints="1"/>
              </p:cNvSpPr>
              <p:nvPr/>
            </p:nvSpPr>
            <p:spPr bwMode="auto">
              <a:xfrm>
                <a:off x="282" y="1358"/>
                <a:ext cx="1767" cy="431"/>
              </a:xfrm>
              <a:custGeom>
                <a:avLst/>
                <a:gdLst>
                  <a:gd name="T0" fmla="*/ 329 w 1767"/>
                  <a:gd name="T1" fmla="*/ 0 h 431"/>
                  <a:gd name="T2" fmla="*/ 294 w 1767"/>
                  <a:gd name="T3" fmla="*/ 0 h 431"/>
                  <a:gd name="T4" fmla="*/ 101 w 1767"/>
                  <a:gd name="T5" fmla="*/ 337 h 431"/>
                  <a:gd name="T6" fmla="*/ 137 w 1767"/>
                  <a:gd name="T7" fmla="*/ 337 h 431"/>
                  <a:gd name="T8" fmla="*/ 329 w 1767"/>
                  <a:gd name="T9" fmla="*/ 0 h 431"/>
                  <a:gd name="T10" fmla="*/ 1522 w 1767"/>
                  <a:gd name="T11" fmla="*/ 0 h 431"/>
                  <a:gd name="T12" fmla="*/ 1511 w 1767"/>
                  <a:gd name="T13" fmla="*/ 0 h 431"/>
                  <a:gd name="T14" fmla="*/ 1745 w 1767"/>
                  <a:gd name="T15" fmla="*/ 409 h 431"/>
                  <a:gd name="T16" fmla="*/ 12 w 1767"/>
                  <a:gd name="T17" fmla="*/ 409 h 431"/>
                  <a:gd name="T18" fmla="*/ 0 w 1767"/>
                  <a:gd name="T19" fmla="*/ 431 h 431"/>
                  <a:gd name="T20" fmla="*/ 1767 w 1767"/>
                  <a:gd name="T21" fmla="*/ 431 h 431"/>
                  <a:gd name="T22" fmla="*/ 1522 w 1767"/>
                  <a:gd name="T23" fmla="*/ 0 h 4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7"/>
                  <a:gd name="T37" fmla="*/ 0 h 431"/>
                  <a:gd name="T38" fmla="*/ 1767 w 1767"/>
                  <a:gd name="T39" fmla="*/ 431 h 4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7" h="431">
                    <a:moveTo>
                      <a:pt x="329" y="0"/>
                    </a:moveTo>
                    <a:lnTo>
                      <a:pt x="294" y="0"/>
                    </a:lnTo>
                    <a:lnTo>
                      <a:pt x="101" y="337"/>
                    </a:lnTo>
                    <a:lnTo>
                      <a:pt x="137" y="337"/>
                    </a:lnTo>
                    <a:lnTo>
                      <a:pt x="329" y="0"/>
                    </a:lnTo>
                    <a:close/>
                    <a:moveTo>
                      <a:pt x="1522" y="0"/>
                    </a:moveTo>
                    <a:lnTo>
                      <a:pt x="1511" y="0"/>
                    </a:lnTo>
                    <a:lnTo>
                      <a:pt x="1745" y="409"/>
                    </a:lnTo>
                    <a:lnTo>
                      <a:pt x="12" y="409"/>
                    </a:lnTo>
                    <a:lnTo>
                      <a:pt x="0" y="431"/>
                    </a:lnTo>
                    <a:lnTo>
                      <a:pt x="1767" y="431"/>
                    </a:lnTo>
                    <a:lnTo>
                      <a:pt x="152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16" name="Freeform 10"/>
              <p:cNvSpPr>
                <a:spLocks noEditPoints="1"/>
              </p:cNvSpPr>
              <p:nvPr/>
            </p:nvSpPr>
            <p:spPr bwMode="auto">
              <a:xfrm>
                <a:off x="282" y="1358"/>
                <a:ext cx="1767" cy="431"/>
              </a:xfrm>
              <a:custGeom>
                <a:avLst/>
                <a:gdLst>
                  <a:gd name="T0" fmla="*/ 329 w 1767"/>
                  <a:gd name="T1" fmla="*/ 0 h 431"/>
                  <a:gd name="T2" fmla="*/ 294 w 1767"/>
                  <a:gd name="T3" fmla="*/ 0 h 431"/>
                  <a:gd name="T4" fmla="*/ 101 w 1767"/>
                  <a:gd name="T5" fmla="*/ 337 h 431"/>
                  <a:gd name="T6" fmla="*/ 137 w 1767"/>
                  <a:gd name="T7" fmla="*/ 337 h 431"/>
                  <a:gd name="T8" fmla="*/ 329 w 1767"/>
                  <a:gd name="T9" fmla="*/ 0 h 431"/>
                  <a:gd name="T10" fmla="*/ 1522 w 1767"/>
                  <a:gd name="T11" fmla="*/ 0 h 431"/>
                  <a:gd name="T12" fmla="*/ 1511 w 1767"/>
                  <a:gd name="T13" fmla="*/ 0 h 431"/>
                  <a:gd name="T14" fmla="*/ 1745 w 1767"/>
                  <a:gd name="T15" fmla="*/ 409 h 431"/>
                  <a:gd name="T16" fmla="*/ 12 w 1767"/>
                  <a:gd name="T17" fmla="*/ 409 h 431"/>
                  <a:gd name="T18" fmla="*/ 0 w 1767"/>
                  <a:gd name="T19" fmla="*/ 431 h 431"/>
                  <a:gd name="T20" fmla="*/ 1767 w 1767"/>
                  <a:gd name="T21" fmla="*/ 431 h 431"/>
                  <a:gd name="T22" fmla="*/ 1522 w 1767"/>
                  <a:gd name="T23" fmla="*/ 0 h 4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7"/>
                  <a:gd name="T37" fmla="*/ 0 h 431"/>
                  <a:gd name="T38" fmla="*/ 1767 w 1767"/>
                  <a:gd name="T39" fmla="*/ 431 h 4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7" h="431">
                    <a:moveTo>
                      <a:pt x="329" y="0"/>
                    </a:moveTo>
                    <a:lnTo>
                      <a:pt x="294" y="0"/>
                    </a:lnTo>
                    <a:lnTo>
                      <a:pt x="101" y="337"/>
                    </a:lnTo>
                    <a:lnTo>
                      <a:pt x="137" y="337"/>
                    </a:lnTo>
                    <a:lnTo>
                      <a:pt x="329" y="0"/>
                    </a:lnTo>
                    <a:moveTo>
                      <a:pt x="1522" y="0"/>
                    </a:moveTo>
                    <a:lnTo>
                      <a:pt x="1511" y="0"/>
                    </a:lnTo>
                    <a:lnTo>
                      <a:pt x="1745" y="409"/>
                    </a:lnTo>
                    <a:lnTo>
                      <a:pt x="12" y="409"/>
                    </a:lnTo>
                    <a:lnTo>
                      <a:pt x="0" y="431"/>
                    </a:lnTo>
                    <a:lnTo>
                      <a:pt x="1767" y="431"/>
                    </a:lnTo>
                    <a:lnTo>
                      <a:pt x="15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17" name="Freeform 11"/>
              <p:cNvSpPr>
                <a:spLocks/>
              </p:cNvSpPr>
              <p:nvPr/>
            </p:nvSpPr>
            <p:spPr bwMode="auto">
              <a:xfrm>
                <a:off x="259" y="1335"/>
                <a:ext cx="1768" cy="432"/>
              </a:xfrm>
              <a:custGeom>
                <a:avLst/>
                <a:gdLst>
                  <a:gd name="T0" fmla="*/ 1522 w 1768"/>
                  <a:gd name="T1" fmla="*/ 0 h 432"/>
                  <a:gd name="T2" fmla="*/ 1439 w 1768"/>
                  <a:gd name="T3" fmla="*/ 0 h 432"/>
                  <a:gd name="T4" fmla="*/ 1644 w 1768"/>
                  <a:gd name="T5" fmla="*/ 360 h 432"/>
                  <a:gd name="T6" fmla="*/ 124 w 1768"/>
                  <a:gd name="T7" fmla="*/ 360 h 432"/>
                  <a:gd name="T8" fmla="*/ 330 w 1768"/>
                  <a:gd name="T9" fmla="*/ 0 h 432"/>
                  <a:gd name="T10" fmla="*/ 246 w 1768"/>
                  <a:gd name="T11" fmla="*/ 0 h 432"/>
                  <a:gd name="T12" fmla="*/ 0 w 1768"/>
                  <a:gd name="T13" fmla="*/ 432 h 432"/>
                  <a:gd name="T14" fmla="*/ 1768 w 1768"/>
                  <a:gd name="T15" fmla="*/ 432 h 432"/>
                  <a:gd name="T16" fmla="*/ 1522 w 1768"/>
                  <a:gd name="T17" fmla="*/ 0 h 4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8"/>
                  <a:gd name="T28" fmla="*/ 0 h 432"/>
                  <a:gd name="T29" fmla="*/ 1768 w 1768"/>
                  <a:gd name="T30" fmla="*/ 432 h 4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8" h="432">
                    <a:moveTo>
                      <a:pt x="1522" y="0"/>
                    </a:moveTo>
                    <a:lnTo>
                      <a:pt x="1439" y="0"/>
                    </a:lnTo>
                    <a:lnTo>
                      <a:pt x="1644" y="360"/>
                    </a:lnTo>
                    <a:lnTo>
                      <a:pt x="124" y="360"/>
                    </a:lnTo>
                    <a:lnTo>
                      <a:pt x="330" y="0"/>
                    </a:lnTo>
                    <a:lnTo>
                      <a:pt x="246" y="0"/>
                    </a:lnTo>
                    <a:lnTo>
                      <a:pt x="0" y="432"/>
                    </a:lnTo>
                    <a:lnTo>
                      <a:pt x="1768" y="432"/>
                    </a:lnTo>
                    <a:lnTo>
                      <a:pt x="15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18" name="Freeform 12"/>
              <p:cNvSpPr>
                <a:spLocks/>
              </p:cNvSpPr>
              <p:nvPr/>
            </p:nvSpPr>
            <p:spPr bwMode="auto">
              <a:xfrm>
                <a:off x="259" y="1335"/>
                <a:ext cx="1768" cy="432"/>
              </a:xfrm>
              <a:custGeom>
                <a:avLst/>
                <a:gdLst>
                  <a:gd name="T0" fmla="*/ 1522 w 1768"/>
                  <a:gd name="T1" fmla="*/ 0 h 432"/>
                  <a:gd name="T2" fmla="*/ 1439 w 1768"/>
                  <a:gd name="T3" fmla="*/ 0 h 432"/>
                  <a:gd name="T4" fmla="*/ 1644 w 1768"/>
                  <a:gd name="T5" fmla="*/ 360 h 432"/>
                  <a:gd name="T6" fmla="*/ 124 w 1768"/>
                  <a:gd name="T7" fmla="*/ 360 h 432"/>
                  <a:gd name="T8" fmla="*/ 330 w 1768"/>
                  <a:gd name="T9" fmla="*/ 0 h 432"/>
                  <a:gd name="T10" fmla="*/ 246 w 1768"/>
                  <a:gd name="T11" fmla="*/ 0 h 432"/>
                  <a:gd name="T12" fmla="*/ 0 w 1768"/>
                  <a:gd name="T13" fmla="*/ 432 h 432"/>
                  <a:gd name="T14" fmla="*/ 1768 w 1768"/>
                  <a:gd name="T15" fmla="*/ 432 h 432"/>
                  <a:gd name="T16" fmla="*/ 1522 w 1768"/>
                  <a:gd name="T17" fmla="*/ 0 h 4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8"/>
                  <a:gd name="T28" fmla="*/ 0 h 432"/>
                  <a:gd name="T29" fmla="*/ 1768 w 1768"/>
                  <a:gd name="T30" fmla="*/ 432 h 4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8" h="432">
                    <a:moveTo>
                      <a:pt x="1522" y="0"/>
                    </a:moveTo>
                    <a:lnTo>
                      <a:pt x="1439" y="0"/>
                    </a:lnTo>
                    <a:lnTo>
                      <a:pt x="1644" y="360"/>
                    </a:lnTo>
                    <a:lnTo>
                      <a:pt x="124" y="360"/>
                    </a:lnTo>
                    <a:lnTo>
                      <a:pt x="330" y="0"/>
                    </a:lnTo>
                    <a:lnTo>
                      <a:pt x="246" y="0"/>
                    </a:lnTo>
                    <a:lnTo>
                      <a:pt x="0" y="432"/>
                    </a:lnTo>
                    <a:lnTo>
                      <a:pt x="1768" y="432"/>
                    </a:lnTo>
                    <a:lnTo>
                      <a:pt x="15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19" name="Rectangle 13"/>
              <p:cNvSpPr>
                <a:spLocks noChangeArrowheads="1"/>
              </p:cNvSpPr>
              <p:nvPr/>
            </p:nvSpPr>
            <p:spPr bwMode="auto">
              <a:xfrm>
                <a:off x="1580" y="1511"/>
                <a:ext cx="104" cy="2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20" name="Rectangle 14"/>
              <p:cNvSpPr>
                <a:spLocks noChangeArrowheads="1"/>
              </p:cNvSpPr>
              <p:nvPr/>
            </p:nvSpPr>
            <p:spPr bwMode="auto">
              <a:xfrm>
                <a:off x="1580" y="1511"/>
                <a:ext cx="104"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21" name="Rectangle 15"/>
              <p:cNvSpPr>
                <a:spLocks noChangeArrowheads="1"/>
              </p:cNvSpPr>
              <p:nvPr/>
            </p:nvSpPr>
            <p:spPr bwMode="auto">
              <a:xfrm>
                <a:off x="625" y="1511"/>
                <a:ext cx="103" cy="2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22" name="Rectangle 16"/>
              <p:cNvSpPr>
                <a:spLocks noChangeArrowheads="1"/>
              </p:cNvSpPr>
              <p:nvPr/>
            </p:nvSpPr>
            <p:spPr bwMode="auto">
              <a:xfrm>
                <a:off x="625" y="1511"/>
                <a:ext cx="103"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23" name="Rectangle 17"/>
              <p:cNvSpPr>
                <a:spLocks noChangeArrowheads="1"/>
              </p:cNvSpPr>
              <p:nvPr/>
            </p:nvSpPr>
            <p:spPr bwMode="auto">
              <a:xfrm>
                <a:off x="1567" y="1497"/>
                <a:ext cx="104"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24" name="Freeform 18"/>
              <p:cNvSpPr>
                <a:spLocks/>
              </p:cNvSpPr>
              <p:nvPr/>
            </p:nvSpPr>
            <p:spPr bwMode="auto">
              <a:xfrm>
                <a:off x="1567" y="1497"/>
                <a:ext cx="104" cy="28"/>
              </a:xfrm>
              <a:custGeom>
                <a:avLst/>
                <a:gdLst>
                  <a:gd name="T0" fmla="*/ 0 w 104"/>
                  <a:gd name="T1" fmla="*/ 28 h 28"/>
                  <a:gd name="T2" fmla="*/ 104 w 104"/>
                  <a:gd name="T3" fmla="*/ 28 h 28"/>
                  <a:gd name="T4" fmla="*/ 104 w 104"/>
                  <a:gd name="T5" fmla="*/ 0 h 28"/>
                  <a:gd name="T6" fmla="*/ 0 w 104"/>
                  <a:gd name="T7" fmla="*/ 0 h 28"/>
                  <a:gd name="T8" fmla="*/ 0 60000 65536"/>
                  <a:gd name="T9" fmla="*/ 0 60000 65536"/>
                  <a:gd name="T10" fmla="*/ 0 60000 65536"/>
                  <a:gd name="T11" fmla="*/ 0 60000 65536"/>
                  <a:gd name="T12" fmla="*/ 0 w 104"/>
                  <a:gd name="T13" fmla="*/ 0 h 28"/>
                  <a:gd name="T14" fmla="*/ 104 w 104"/>
                  <a:gd name="T15" fmla="*/ 28 h 28"/>
                </a:gdLst>
                <a:ahLst/>
                <a:cxnLst>
                  <a:cxn ang="T8">
                    <a:pos x="T0" y="T1"/>
                  </a:cxn>
                  <a:cxn ang="T9">
                    <a:pos x="T2" y="T3"/>
                  </a:cxn>
                  <a:cxn ang="T10">
                    <a:pos x="T4" y="T5"/>
                  </a:cxn>
                  <a:cxn ang="T11">
                    <a:pos x="T6" y="T7"/>
                  </a:cxn>
                </a:cxnLst>
                <a:rect l="T12" t="T13" r="T14" b="T15"/>
                <a:pathLst>
                  <a:path w="104" h="28">
                    <a:moveTo>
                      <a:pt x="0" y="28"/>
                    </a:moveTo>
                    <a:lnTo>
                      <a:pt x="104" y="28"/>
                    </a:lnTo>
                    <a:lnTo>
                      <a:pt x="10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5" name="Rectangle 19"/>
              <p:cNvSpPr>
                <a:spLocks noChangeArrowheads="1"/>
              </p:cNvSpPr>
              <p:nvPr/>
            </p:nvSpPr>
            <p:spPr bwMode="auto">
              <a:xfrm>
                <a:off x="611" y="1497"/>
                <a:ext cx="104"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26" name="Freeform 20"/>
              <p:cNvSpPr>
                <a:spLocks/>
              </p:cNvSpPr>
              <p:nvPr/>
            </p:nvSpPr>
            <p:spPr bwMode="auto">
              <a:xfrm>
                <a:off x="611" y="1497"/>
                <a:ext cx="104" cy="28"/>
              </a:xfrm>
              <a:custGeom>
                <a:avLst/>
                <a:gdLst>
                  <a:gd name="T0" fmla="*/ 0 w 104"/>
                  <a:gd name="T1" fmla="*/ 28 h 28"/>
                  <a:gd name="T2" fmla="*/ 104 w 104"/>
                  <a:gd name="T3" fmla="*/ 28 h 28"/>
                  <a:gd name="T4" fmla="*/ 104 w 104"/>
                  <a:gd name="T5" fmla="*/ 0 h 28"/>
                  <a:gd name="T6" fmla="*/ 0 w 104"/>
                  <a:gd name="T7" fmla="*/ 0 h 28"/>
                  <a:gd name="T8" fmla="*/ 0 60000 65536"/>
                  <a:gd name="T9" fmla="*/ 0 60000 65536"/>
                  <a:gd name="T10" fmla="*/ 0 60000 65536"/>
                  <a:gd name="T11" fmla="*/ 0 60000 65536"/>
                  <a:gd name="T12" fmla="*/ 0 w 104"/>
                  <a:gd name="T13" fmla="*/ 0 h 28"/>
                  <a:gd name="T14" fmla="*/ 104 w 104"/>
                  <a:gd name="T15" fmla="*/ 28 h 28"/>
                </a:gdLst>
                <a:ahLst/>
                <a:cxnLst>
                  <a:cxn ang="T8">
                    <a:pos x="T0" y="T1"/>
                  </a:cxn>
                  <a:cxn ang="T9">
                    <a:pos x="T2" y="T3"/>
                  </a:cxn>
                  <a:cxn ang="T10">
                    <a:pos x="T4" y="T5"/>
                  </a:cxn>
                  <a:cxn ang="T11">
                    <a:pos x="T6" y="T7"/>
                  </a:cxn>
                </a:cxnLst>
                <a:rect l="T12" t="T13" r="T14" b="T15"/>
                <a:pathLst>
                  <a:path w="104" h="28">
                    <a:moveTo>
                      <a:pt x="0" y="28"/>
                    </a:moveTo>
                    <a:lnTo>
                      <a:pt x="104" y="28"/>
                    </a:lnTo>
                    <a:lnTo>
                      <a:pt x="10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7" name="Freeform 21"/>
              <p:cNvSpPr>
                <a:spLocks/>
              </p:cNvSpPr>
              <p:nvPr/>
            </p:nvSpPr>
            <p:spPr bwMode="auto">
              <a:xfrm>
                <a:off x="1134" y="131"/>
                <a:ext cx="36" cy="95"/>
              </a:xfrm>
              <a:custGeom>
                <a:avLst/>
                <a:gdLst>
                  <a:gd name="T0" fmla="*/ 36 w 36"/>
                  <a:gd name="T1" fmla="*/ 0 h 95"/>
                  <a:gd name="T2" fmla="*/ 0 w 36"/>
                  <a:gd name="T3" fmla="*/ 0 h 95"/>
                  <a:gd name="T4" fmla="*/ 0 w 36"/>
                  <a:gd name="T5" fmla="*/ 95 h 95"/>
                  <a:gd name="T6" fmla="*/ 5 w 36"/>
                  <a:gd name="T7" fmla="*/ 95 h 95"/>
                  <a:gd name="T8" fmla="*/ 9 w 36"/>
                  <a:gd name="T9" fmla="*/ 87 h 95"/>
                  <a:gd name="T10" fmla="*/ 11 w 36"/>
                  <a:gd name="T11" fmla="*/ 90 h 95"/>
                  <a:gd name="T12" fmla="*/ 25 w 36"/>
                  <a:gd name="T13" fmla="*/ 67 h 95"/>
                  <a:gd name="T14" fmla="*/ 36 w 36"/>
                  <a:gd name="T15" fmla="*/ 86 h 95"/>
                  <a:gd name="T16" fmla="*/ 36 w 36"/>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95"/>
                  <a:gd name="T29" fmla="*/ 36 w 36"/>
                  <a:gd name="T30" fmla="*/ 95 h 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95">
                    <a:moveTo>
                      <a:pt x="36" y="0"/>
                    </a:moveTo>
                    <a:lnTo>
                      <a:pt x="0" y="0"/>
                    </a:lnTo>
                    <a:lnTo>
                      <a:pt x="0" y="95"/>
                    </a:lnTo>
                    <a:lnTo>
                      <a:pt x="5" y="95"/>
                    </a:lnTo>
                    <a:lnTo>
                      <a:pt x="9" y="87"/>
                    </a:lnTo>
                    <a:lnTo>
                      <a:pt x="11" y="90"/>
                    </a:lnTo>
                    <a:lnTo>
                      <a:pt x="25" y="67"/>
                    </a:lnTo>
                    <a:lnTo>
                      <a:pt x="36" y="86"/>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8" name="Freeform 22"/>
              <p:cNvSpPr>
                <a:spLocks/>
              </p:cNvSpPr>
              <p:nvPr/>
            </p:nvSpPr>
            <p:spPr bwMode="auto">
              <a:xfrm>
                <a:off x="1134" y="131"/>
                <a:ext cx="36" cy="95"/>
              </a:xfrm>
              <a:custGeom>
                <a:avLst/>
                <a:gdLst>
                  <a:gd name="T0" fmla="*/ 36 w 36"/>
                  <a:gd name="T1" fmla="*/ 0 h 95"/>
                  <a:gd name="T2" fmla="*/ 0 w 36"/>
                  <a:gd name="T3" fmla="*/ 0 h 95"/>
                  <a:gd name="T4" fmla="*/ 0 w 36"/>
                  <a:gd name="T5" fmla="*/ 95 h 95"/>
                  <a:gd name="T6" fmla="*/ 5 w 36"/>
                  <a:gd name="T7" fmla="*/ 95 h 95"/>
                  <a:gd name="T8" fmla="*/ 9 w 36"/>
                  <a:gd name="T9" fmla="*/ 87 h 95"/>
                  <a:gd name="T10" fmla="*/ 11 w 36"/>
                  <a:gd name="T11" fmla="*/ 90 h 95"/>
                  <a:gd name="T12" fmla="*/ 25 w 36"/>
                  <a:gd name="T13" fmla="*/ 67 h 95"/>
                  <a:gd name="T14" fmla="*/ 36 w 36"/>
                  <a:gd name="T15" fmla="*/ 86 h 95"/>
                  <a:gd name="T16" fmla="*/ 36 w 36"/>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95"/>
                  <a:gd name="T29" fmla="*/ 36 w 36"/>
                  <a:gd name="T30" fmla="*/ 95 h 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95">
                    <a:moveTo>
                      <a:pt x="36" y="0"/>
                    </a:moveTo>
                    <a:lnTo>
                      <a:pt x="0" y="0"/>
                    </a:lnTo>
                    <a:lnTo>
                      <a:pt x="0" y="95"/>
                    </a:lnTo>
                    <a:lnTo>
                      <a:pt x="5" y="95"/>
                    </a:lnTo>
                    <a:lnTo>
                      <a:pt x="9" y="87"/>
                    </a:lnTo>
                    <a:lnTo>
                      <a:pt x="11" y="90"/>
                    </a:lnTo>
                    <a:lnTo>
                      <a:pt x="25" y="67"/>
                    </a:lnTo>
                    <a:lnTo>
                      <a:pt x="36" y="86"/>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29" name="Freeform 23"/>
              <p:cNvSpPr>
                <a:spLocks/>
              </p:cNvSpPr>
              <p:nvPr/>
            </p:nvSpPr>
            <p:spPr bwMode="auto">
              <a:xfrm>
                <a:off x="1139" y="218"/>
                <a:ext cx="6" cy="8"/>
              </a:xfrm>
              <a:custGeom>
                <a:avLst/>
                <a:gdLst>
                  <a:gd name="T0" fmla="*/ 4 w 6"/>
                  <a:gd name="T1" fmla="*/ 0 h 8"/>
                  <a:gd name="T2" fmla="*/ 0 w 6"/>
                  <a:gd name="T3" fmla="*/ 8 h 8"/>
                  <a:gd name="T4" fmla="*/ 3 w 6"/>
                  <a:gd name="T5" fmla="*/ 8 h 8"/>
                  <a:gd name="T6" fmla="*/ 6 w 6"/>
                  <a:gd name="T7" fmla="*/ 3 h 8"/>
                  <a:gd name="T8" fmla="*/ 4 w 6"/>
                  <a:gd name="T9" fmla="*/ 0 h 8"/>
                  <a:gd name="T10" fmla="*/ 0 60000 65536"/>
                  <a:gd name="T11" fmla="*/ 0 60000 65536"/>
                  <a:gd name="T12" fmla="*/ 0 60000 65536"/>
                  <a:gd name="T13" fmla="*/ 0 60000 65536"/>
                  <a:gd name="T14" fmla="*/ 0 60000 65536"/>
                  <a:gd name="T15" fmla="*/ 0 w 6"/>
                  <a:gd name="T16" fmla="*/ 0 h 8"/>
                  <a:gd name="T17" fmla="*/ 6 w 6"/>
                  <a:gd name="T18" fmla="*/ 8 h 8"/>
                </a:gdLst>
                <a:ahLst/>
                <a:cxnLst>
                  <a:cxn ang="T10">
                    <a:pos x="T0" y="T1"/>
                  </a:cxn>
                  <a:cxn ang="T11">
                    <a:pos x="T2" y="T3"/>
                  </a:cxn>
                  <a:cxn ang="T12">
                    <a:pos x="T4" y="T5"/>
                  </a:cxn>
                  <a:cxn ang="T13">
                    <a:pos x="T6" y="T7"/>
                  </a:cxn>
                  <a:cxn ang="T14">
                    <a:pos x="T8" y="T9"/>
                  </a:cxn>
                </a:cxnLst>
                <a:rect l="T15" t="T16" r="T17" b="T18"/>
                <a:pathLst>
                  <a:path w="6" h="8">
                    <a:moveTo>
                      <a:pt x="4" y="0"/>
                    </a:moveTo>
                    <a:lnTo>
                      <a:pt x="0" y="8"/>
                    </a:lnTo>
                    <a:lnTo>
                      <a:pt x="3" y="8"/>
                    </a:lnTo>
                    <a:lnTo>
                      <a:pt x="6" y="3"/>
                    </a:lnTo>
                    <a:lnTo>
                      <a:pt x="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0" name="Freeform 24"/>
              <p:cNvSpPr>
                <a:spLocks/>
              </p:cNvSpPr>
              <p:nvPr/>
            </p:nvSpPr>
            <p:spPr bwMode="auto">
              <a:xfrm>
                <a:off x="1139" y="218"/>
                <a:ext cx="6" cy="8"/>
              </a:xfrm>
              <a:custGeom>
                <a:avLst/>
                <a:gdLst>
                  <a:gd name="T0" fmla="*/ 4 w 6"/>
                  <a:gd name="T1" fmla="*/ 0 h 8"/>
                  <a:gd name="T2" fmla="*/ 0 w 6"/>
                  <a:gd name="T3" fmla="*/ 8 h 8"/>
                  <a:gd name="T4" fmla="*/ 3 w 6"/>
                  <a:gd name="T5" fmla="*/ 8 h 8"/>
                  <a:gd name="T6" fmla="*/ 6 w 6"/>
                  <a:gd name="T7" fmla="*/ 3 h 8"/>
                  <a:gd name="T8" fmla="*/ 4 w 6"/>
                  <a:gd name="T9" fmla="*/ 0 h 8"/>
                  <a:gd name="T10" fmla="*/ 0 60000 65536"/>
                  <a:gd name="T11" fmla="*/ 0 60000 65536"/>
                  <a:gd name="T12" fmla="*/ 0 60000 65536"/>
                  <a:gd name="T13" fmla="*/ 0 60000 65536"/>
                  <a:gd name="T14" fmla="*/ 0 60000 65536"/>
                  <a:gd name="T15" fmla="*/ 0 w 6"/>
                  <a:gd name="T16" fmla="*/ 0 h 8"/>
                  <a:gd name="T17" fmla="*/ 6 w 6"/>
                  <a:gd name="T18" fmla="*/ 8 h 8"/>
                </a:gdLst>
                <a:ahLst/>
                <a:cxnLst>
                  <a:cxn ang="T10">
                    <a:pos x="T0" y="T1"/>
                  </a:cxn>
                  <a:cxn ang="T11">
                    <a:pos x="T2" y="T3"/>
                  </a:cxn>
                  <a:cxn ang="T12">
                    <a:pos x="T4" y="T5"/>
                  </a:cxn>
                  <a:cxn ang="T13">
                    <a:pos x="T6" y="T7"/>
                  </a:cxn>
                  <a:cxn ang="T14">
                    <a:pos x="T8" y="T9"/>
                  </a:cxn>
                </a:cxnLst>
                <a:rect l="T15" t="T16" r="T17" b="T18"/>
                <a:pathLst>
                  <a:path w="6" h="8">
                    <a:moveTo>
                      <a:pt x="4" y="0"/>
                    </a:moveTo>
                    <a:lnTo>
                      <a:pt x="0" y="8"/>
                    </a:lnTo>
                    <a:lnTo>
                      <a:pt x="3" y="8"/>
                    </a:lnTo>
                    <a:lnTo>
                      <a:pt x="6"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1" name="Rectangle 25"/>
              <p:cNvSpPr>
                <a:spLocks noChangeArrowheads="1"/>
              </p:cNvSpPr>
              <p:nvPr/>
            </p:nvSpPr>
            <p:spPr bwMode="auto">
              <a:xfrm>
                <a:off x="1134" y="0"/>
                <a:ext cx="36" cy="50"/>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32" name="Rectangle 26"/>
              <p:cNvSpPr>
                <a:spLocks noChangeArrowheads="1"/>
              </p:cNvSpPr>
              <p:nvPr/>
            </p:nvSpPr>
            <p:spPr bwMode="auto">
              <a:xfrm>
                <a:off x="1134" y="0"/>
                <a:ext cx="36"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33" name="Freeform 27"/>
              <p:cNvSpPr>
                <a:spLocks/>
              </p:cNvSpPr>
              <p:nvPr/>
            </p:nvSpPr>
            <p:spPr bwMode="auto">
              <a:xfrm>
                <a:off x="932" y="507"/>
                <a:ext cx="36" cy="48"/>
              </a:xfrm>
              <a:custGeom>
                <a:avLst/>
                <a:gdLst>
                  <a:gd name="T0" fmla="*/ 34 w 36"/>
                  <a:gd name="T1" fmla="*/ 0 h 48"/>
                  <a:gd name="T2" fmla="*/ 0 w 36"/>
                  <a:gd name="T3" fmla="*/ 12 h 48"/>
                  <a:gd name="T4" fmla="*/ 13 w 36"/>
                  <a:gd name="T5" fmla="*/ 48 h 48"/>
                  <a:gd name="T6" fmla="*/ 36 w 36"/>
                  <a:gd name="T7" fmla="*/ 9 h 48"/>
                  <a:gd name="T8" fmla="*/ 34 w 36"/>
                  <a:gd name="T9" fmla="*/ 0 h 48"/>
                  <a:gd name="T10" fmla="*/ 0 60000 65536"/>
                  <a:gd name="T11" fmla="*/ 0 60000 65536"/>
                  <a:gd name="T12" fmla="*/ 0 60000 65536"/>
                  <a:gd name="T13" fmla="*/ 0 60000 65536"/>
                  <a:gd name="T14" fmla="*/ 0 60000 65536"/>
                  <a:gd name="T15" fmla="*/ 0 w 36"/>
                  <a:gd name="T16" fmla="*/ 0 h 48"/>
                  <a:gd name="T17" fmla="*/ 36 w 36"/>
                  <a:gd name="T18" fmla="*/ 48 h 48"/>
                </a:gdLst>
                <a:ahLst/>
                <a:cxnLst>
                  <a:cxn ang="T10">
                    <a:pos x="T0" y="T1"/>
                  </a:cxn>
                  <a:cxn ang="T11">
                    <a:pos x="T2" y="T3"/>
                  </a:cxn>
                  <a:cxn ang="T12">
                    <a:pos x="T4" y="T5"/>
                  </a:cxn>
                  <a:cxn ang="T13">
                    <a:pos x="T6" y="T7"/>
                  </a:cxn>
                  <a:cxn ang="T14">
                    <a:pos x="T8" y="T9"/>
                  </a:cxn>
                </a:cxnLst>
                <a:rect l="T15" t="T16" r="T17" b="T18"/>
                <a:pathLst>
                  <a:path w="36" h="48">
                    <a:moveTo>
                      <a:pt x="34" y="0"/>
                    </a:moveTo>
                    <a:lnTo>
                      <a:pt x="0" y="12"/>
                    </a:lnTo>
                    <a:lnTo>
                      <a:pt x="13" y="48"/>
                    </a:lnTo>
                    <a:lnTo>
                      <a:pt x="36" y="9"/>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4" name="Freeform 28"/>
              <p:cNvSpPr>
                <a:spLocks/>
              </p:cNvSpPr>
              <p:nvPr/>
            </p:nvSpPr>
            <p:spPr bwMode="auto">
              <a:xfrm>
                <a:off x="932" y="507"/>
                <a:ext cx="36" cy="48"/>
              </a:xfrm>
              <a:custGeom>
                <a:avLst/>
                <a:gdLst>
                  <a:gd name="T0" fmla="*/ 34 w 36"/>
                  <a:gd name="T1" fmla="*/ 0 h 48"/>
                  <a:gd name="T2" fmla="*/ 0 w 36"/>
                  <a:gd name="T3" fmla="*/ 12 h 48"/>
                  <a:gd name="T4" fmla="*/ 13 w 36"/>
                  <a:gd name="T5" fmla="*/ 48 h 48"/>
                  <a:gd name="T6" fmla="*/ 36 w 36"/>
                  <a:gd name="T7" fmla="*/ 9 h 48"/>
                  <a:gd name="T8" fmla="*/ 34 w 36"/>
                  <a:gd name="T9" fmla="*/ 0 h 48"/>
                  <a:gd name="T10" fmla="*/ 0 60000 65536"/>
                  <a:gd name="T11" fmla="*/ 0 60000 65536"/>
                  <a:gd name="T12" fmla="*/ 0 60000 65536"/>
                  <a:gd name="T13" fmla="*/ 0 60000 65536"/>
                  <a:gd name="T14" fmla="*/ 0 60000 65536"/>
                  <a:gd name="T15" fmla="*/ 0 w 36"/>
                  <a:gd name="T16" fmla="*/ 0 h 48"/>
                  <a:gd name="T17" fmla="*/ 36 w 36"/>
                  <a:gd name="T18" fmla="*/ 48 h 48"/>
                </a:gdLst>
                <a:ahLst/>
                <a:cxnLst>
                  <a:cxn ang="T10">
                    <a:pos x="T0" y="T1"/>
                  </a:cxn>
                  <a:cxn ang="T11">
                    <a:pos x="T2" y="T3"/>
                  </a:cxn>
                  <a:cxn ang="T12">
                    <a:pos x="T4" y="T5"/>
                  </a:cxn>
                  <a:cxn ang="T13">
                    <a:pos x="T6" y="T7"/>
                  </a:cxn>
                  <a:cxn ang="T14">
                    <a:pos x="T8" y="T9"/>
                  </a:cxn>
                </a:cxnLst>
                <a:rect l="T15" t="T16" r="T17" b="T18"/>
                <a:pathLst>
                  <a:path w="36" h="48">
                    <a:moveTo>
                      <a:pt x="34" y="0"/>
                    </a:moveTo>
                    <a:lnTo>
                      <a:pt x="0" y="12"/>
                    </a:lnTo>
                    <a:lnTo>
                      <a:pt x="13" y="48"/>
                    </a:lnTo>
                    <a:lnTo>
                      <a:pt x="36" y="9"/>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5" name="Freeform 29"/>
              <p:cNvSpPr>
                <a:spLocks noEditPoints="1"/>
              </p:cNvSpPr>
              <p:nvPr/>
            </p:nvSpPr>
            <p:spPr bwMode="auto">
              <a:xfrm>
                <a:off x="813" y="179"/>
                <a:ext cx="126" cy="267"/>
              </a:xfrm>
              <a:custGeom>
                <a:avLst/>
                <a:gdLst>
                  <a:gd name="T0" fmla="*/ 93 w 126"/>
                  <a:gd name="T1" fmla="*/ 164 h 267"/>
                  <a:gd name="T2" fmla="*/ 60 w 126"/>
                  <a:gd name="T3" fmla="*/ 176 h 267"/>
                  <a:gd name="T4" fmla="*/ 92 w 126"/>
                  <a:gd name="T5" fmla="*/ 267 h 267"/>
                  <a:gd name="T6" fmla="*/ 126 w 126"/>
                  <a:gd name="T7" fmla="*/ 254 h 267"/>
                  <a:gd name="T8" fmla="*/ 93 w 126"/>
                  <a:gd name="T9" fmla="*/ 164 h 267"/>
                  <a:gd name="T10" fmla="*/ 34 w 126"/>
                  <a:gd name="T11" fmla="*/ 0 h 267"/>
                  <a:gd name="T12" fmla="*/ 0 w 126"/>
                  <a:gd name="T13" fmla="*/ 12 h 267"/>
                  <a:gd name="T14" fmla="*/ 33 w 126"/>
                  <a:gd name="T15" fmla="*/ 103 h 267"/>
                  <a:gd name="T16" fmla="*/ 66 w 126"/>
                  <a:gd name="T17" fmla="*/ 91 h 267"/>
                  <a:gd name="T18" fmla="*/ 34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93" y="164"/>
                    </a:moveTo>
                    <a:lnTo>
                      <a:pt x="60" y="176"/>
                    </a:lnTo>
                    <a:lnTo>
                      <a:pt x="92" y="267"/>
                    </a:lnTo>
                    <a:lnTo>
                      <a:pt x="126" y="254"/>
                    </a:lnTo>
                    <a:lnTo>
                      <a:pt x="93" y="164"/>
                    </a:lnTo>
                    <a:close/>
                    <a:moveTo>
                      <a:pt x="34" y="0"/>
                    </a:moveTo>
                    <a:lnTo>
                      <a:pt x="0" y="12"/>
                    </a:lnTo>
                    <a:lnTo>
                      <a:pt x="33" y="103"/>
                    </a:lnTo>
                    <a:lnTo>
                      <a:pt x="66" y="91"/>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6" name="Freeform 30"/>
              <p:cNvSpPr>
                <a:spLocks noEditPoints="1"/>
              </p:cNvSpPr>
              <p:nvPr/>
            </p:nvSpPr>
            <p:spPr bwMode="auto">
              <a:xfrm>
                <a:off x="813" y="179"/>
                <a:ext cx="126" cy="267"/>
              </a:xfrm>
              <a:custGeom>
                <a:avLst/>
                <a:gdLst>
                  <a:gd name="T0" fmla="*/ 93 w 126"/>
                  <a:gd name="T1" fmla="*/ 164 h 267"/>
                  <a:gd name="T2" fmla="*/ 60 w 126"/>
                  <a:gd name="T3" fmla="*/ 176 h 267"/>
                  <a:gd name="T4" fmla="*/ 92 w 126"/>
                  <a:gd name="T5" fmla="*/ 267 h 267"/>
                  <a:gd name="T6" fmla="*/ 126 w 126"/>
                  <a:gd name="T7" fmla="*/ 254 h 267"/>
                  <a:gd name="T8" fmla="*/ 93 w 126"/>
                  <a:gd name="T9" fmla="*/ 164 h 267"/>
                  <a:gd name="T10" fmla="*/ 34 w 126"/>
                  <a:gd name="T11" fmla="*/ 0 h 267"/>
                  <a:gd name="T12" fmla="*/ 0 w 126"/>
                  <a:gd name="T13" fmla="*/ 12 h 267"/>
                  <a:gd name="T14" fmla="*/ 33 w 126"/>
                  <a:gd name="T15" fmla="*/ 103 h 267"/>
                  <a:gd name="T16" fmla="*/ 66 w 126"/>
                  <a:gd name="T17" fmla="*/ 91 h 267"/>
                  <a:gd name="T18" fmla="*/ 34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93" y="164"/>
                    </a:moveTo>
                    <a:lnTo>
                      <a:pt x="60" y="176"/>
                    </a:lnTo>
                    <a:lnTo>
                      <a:pt x="92" y="267"/>
                    </a:lnTo>
                    <a:lnTo>
                      <a:pt x="126" y="254"/>
                    </a:lnTo>
                    <a:lnTo>
                      <a:pt x="93" y="164"/>
                    </a:lnTo>
                    <a:moveTo>
                      <a:pt x="34" y="0"/>
                    </a:moveTo>
                    <a:lnTo>
                      <a:pt x="0" y="12"/>
                    </a:lnTo>
                    <a:lnTo>
                      <a:pt x="33" y="103"/>
                    </a:lnTo>
                    <a:lnTo>
                      <a:pt x="66" y="91"/>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7" name="Freeform 31"/>
              <p:cNvSpPr>
                <a:spLocks/>
              </p:cNvSpPr>
              <p:nvPr/>
            </p:nvSpPr>
            <p:spPr bwMode="auto">
              <a:xfrm>
                <a:off x="770" y="61"/>
                <a:ext cx="50" cy="57"/>
              </a:xfrm>
              <a:custGeom>
                <a:avLst/>
                <a:gdLst>
                  <a:gd name="T0" fmla="*/ 34 w 50"/>
                  <a:gd name="T1" fmla="*/ 0 h 57"/>
                  <a:gd name="T2" fmla="*/ 0 w 50"/>
                  <a:gd name="T3" fmla="*/ 13 h 57"/>
                  <a:gd name="T4" fmla="*/ 16 w 50"/>
                  <a:gd name="T5" fmla="*/ 57 h 57"/>
                  <a:gd name="T6" fmla="*/ 50 w 50"/>
                  <a:gd name="T7" fmla="*/ 44 h 57"/>
                  <a:gd name="T8" fmla="*/ 34 w 50"/>
                  <a:gd name="T9" fmla="*/ 0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34" y="0"/>
                    </a:moveTo>
                    <a:lnTo>
                      <a:pt x="0" y="13"/>
                    </a:lnTo>
                    <a:lnTo>
                      <a:pt x="16" y="57"/>
                    </a:lnTo>
                    <a:lnTo>
                      <a:pt x="50" y="44"/>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8" name="Freeform 32"/>
              <p:cNvSpPr>
                <a:spLocks/>
              </p:cNvSpPr>
              <p:nvPr/>
            </p:nvSpPr>
            <p:spPr bwMode="auto">
              <a:xfrm>
                <a:off x="770" y="61"/>
                <a:ext cx="50" cy="57"/>
              </a:xfrm>
              <a:custGeom>
                <a:avLst/>
                <a:gdLst>
                  <a:gd name="T0" fmla="*/ 34 w 50"/>
                  <a:gd name="T1" fmla="*/ 0 h 57"/>
                  <a:gd name="T2" fmla="*/ 0 w 50"/>
                  <a:gd name="T3" fmla="*/ 13 h 57"/>
                  <a:gd name="T4" fmla="*/ 16 w 50"/>
                  <a:gd name="T5" fmla="*/ 57 h 57"/>
                  <a:gd name="T6" fmla="*/ 50 w 50"/>
                  <a:gd name="T7" fmla="*/ 44 h 57"/>
                  <a:gd name="T8" fmla="*/ 34 w 50"/>
                  <a:gd name="T9" fmla="*/ 0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34" y="0"/>
                    </a:moveTo>
                    <a:lnTo>
                      <a:pt x="0" y="13"/>
                    </a:lnTo>
                    <a:lnTo>
                      <a:pt x="16" y="57"/>
                    </a:lnTo>
                    <a:lnTo>
                      <a:pt x="50" y="4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39" name="Freeform 33"/>
              <p:cNvSpPr>
                <a:spLocks/>
              </p:cNvSpPr>
              <p:nvPr/>
            </p:nvSpPr>
            <p:spPr bwMode="auto">
              <a:xfrm>
                <a:off x="713" y="628"/>
                <a:ext cx="58" cy="60"/>
              </a:xfrm>
              <a:custGeom>
                <a:avLst/>
                <a:gdLst>
                  <a:gd name="T0" fmla="*/ 28 w 58"/>
                  <a:gd name="T1" fmla="*/ 0 h 60"/>
                  <a:gd name="T2" fmla="*/ 0 w 58"/>
                  <a:gd name="T3" fmla="*/ 23 h 60"/>
                  <a:gd name="T4" fmla="*/ 30 w 58"/>
                  <a:gd name="T5" fmla="*/ 60 h 60"/>
                  <a:gd name="T6" fmla="*/ 58 w 58"/>
                  <a:gd name="T7" fmla="*/ 36 h 60"/>
                  <a:gd name="T8" fmla="*/ 28 w 58"/>
                  <a:gd name="T9" fmla="*/ 0 h 60"/>
                  <a:gd name="T10" fmla="*/ 0 60000 65536"/>
                  <a:gd name="T11" fmla="*/ 0 60000 65536"/>
                  <a:gd name="T12" fmla="*/ 0 60000 65536"/>
                  <a:gd name="T13" fmla="*/ 0 60000 65536"/>
                  <a:gd name="T14" fmla="*/ 0 60000 65536"/>
                  <a:gd name="T15" fmla="*/ 0 w 58"/>
                  <a:gd name="T16" fmla="*/ 0 h 60"/>
                  <a:gd name="T17" fmla="*/ 58 w 58"/>
                  <a:gd name="T18" fmla="*/ 60 h 60"/>
                </a:gdLst>
                <a:ahLst/>
                <a:cxnLst>
                  <a:cxn ang="T10">
                    <a:pos x="T0" y="T1"/>
                  </a:cxn>
                  <a:cxn ang="T11">
                    <a:pos x="T2" y="T3"/>
                  </a:cxn>
                  <a:cxn ang="T12">
                    <a:pos x="T4" y="T5"/>
                  </a:cxn>
                  <a:cxn ang="T13">
                    <a:pos x="T6" y="T7"/>
                  </a:cxn>
                  <a:cxn ang="T14">
                    <a:pos x="T8" y="T9"/>
                  </a:cxn>
                </a:cxnLst>
                <a:rect l="T15" t="T16" r="T17" b="T18"/>
                <a:pathLst>
                  <a:path w="58" h="60">
                    <a:moveTo>
                      <a:pt x="28" y="0"/>
                    </a:moveTo>
                    <a:lnTo>
                      <a:pt x="0" y="23"/>
                    </a:lnTo>
                    <a:lnTo>
                      <a:pt x="30" y="60"/>
                    </a:lnTo>
                    <a:lnTo>
                      <a:pt x="58" y="36"/>
                    </a:lnTo>
                    <a:lnTo>
                      <a:pt x="2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0" name="Freeform 34"/>
              <p:cNvSpPr>
                <a:spLocks/>
              </p:cNvSpPr>
              <p:nvPr/>
            </p:nvSpPr>
            <p:spPr bwMode="auto">
              <a:xfrm>
                <a:off x="713" y="628"/>
                <a:ext cx="58" cy="60"/>
              </a:xfrm>
              <a:custGeom>
                <a:avLst/>
                <a:gdLst>
                  <a:gd name="T0" fmla="*/ 28 w 58"/>
                  <a:gd name="T1" fmla="*/ 0 h 60"/>
                  <a:gd name="T2" fmla="*/ 0 w 58"/>
                  <a:gd name="T3" fmla="*/ 23 h 60"/>
                  <a:gd name="T4" fmla="*/ 30 w 58"/>
                  <a:gd name="T5" fmla="*/ 60 h 60"/>
                  <a:gd name="T6" fmla="*/ 58 w 58"/>
                  <a:gd name="T7" fmla="*/ 36 h 60"/>
                  <a:gd name="T8" fmla="*/ 28 w 58"/>
                  <a:gd name="T9" fmla="*/ 0 h 60"/>
                  <a:gd name="T10" fmla="*/ 0 60000 65536"/>
                  <a:gd name="T11" fmla="*/ 0 60000 65536"/>
                  <a:gd name="T12" fmla="*/ 0 60000 65536"/>
                  <a:gd name="T13" fmla="*/ 0 60000 65536"/>
                  <a:gd name="T14" fmla="*/ 0 60000 65536"/>
                  <a:gd name="T15" fmla="*/ 0 w 58"/>
                  <a:gd name="T16" fmla="*/ 0 h 60"/>
                  <a:gd name="T17" fmla="*/ 58 w 58"/>
                  <a:gd name="T18" fmla="*/ 60 h 60"/>
                </a:gdLst>
                <a:ahLst/>
                <a:cxnLst>
                  <a:cxn ang="T10">
                    <a:pos x="T0" y="T1"/>
                  </a:cxn>
                  <a:cxn ang="T11">
                    <a:pos x="T2" y="T3"/>
                  </a:cxn>
                  <a:cxn ang="T12">
                    <a:pos x="T4" y="T5"/>
                  </a:cxn>
                  <a:cxn ang="T13">
                    <a:pos x="T6" y="T7"/>
                  </a:cxn>
                  <a:cxn ang="T14">
                    <a:pos x="T8" y="T9"/>
                  </a:cxn>
                </a:cxnLst>
                <a:rect l="T15" t="T16" r="T17" b="T18"/>
                <a:pathLst>
                  <a:path w="58" h="60">
                    <a:moveTo>
                      <a:pt x="28" y="0"/>
                    </a:moveTo>
                    <a:lnTo>
                      <a:pt x="0" y="23"/>
                    </a:lnTo>
                    <a:lnTo>
                      <a:pt x="30" y="60"/>
                    </a:lnTo>
                    <a:lnTo>
                      <a:pt x="58" y="3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1" name="Freeform 35"/>
              <p:cNvSpPr>
                <a:spLocks noEditPoints="1"/>
              </p:cNvSpPr>
              <p:nvPr/>
            </p:nvSpPr>
            <p:spPr bwMode="auto">
              <a:xfrm>
                <a:off x="488" y="361"/>
                <a:ext cx="202" cy="230"/>
              </a:xfrm>
              <a:custGeom>
                <a:avLst/>
                <a:gdLst>
                  <a:gd name="T0" fmla="*/ 140 w 202"/>
                  <a:gd name="T1" fmla="*/ 133 h 230"/>
                  <a:gd name="T2" fmla="*/ 113 w 202"/>
                  <a:gd name="T3" fmla="*/ 157 h 230"/>
                  <a:gd name="T4" fmla="*/ 175 w 202"/>
                  <a:gd name="T5" fmla="*/ 230 h 230"/>
                  <a:gd name="T6" fmla="*/ 202 w 202"/>
                  <a:gd name="T7" fmla="*/ 208 h 230"/>
                  <a:gd name="T8" fmla="*/ 140 w 202"/>
                  <a:gd name="T9" fmla="*/ 133 h 230"/>
                  <a:gd name="T10" fmla="*/ 28 w 202"/>
                  <a:gd name="T11" fmla="*/ 0 h 230"/>
                  <a:gd name="T12" fmla="*/ 0 w 202"/>
                  <a:gd name="T13" fmla="*/ 23 h 230"/>
                  <a:gd name="T14" fmla="*/ 62 w 202"/>
                  <a:gd name="T15" fmla="*/ 97 h 230"/>
                  <a:gd name="T16" fmla="*/ 90 w 202"/>
                  <a:gd name="T17" fmla="*/ 73 h 230"/>
                  <a:gd name="T18" fmla="*/ 28 w 202"/>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40" y="133"/>
                    </a:moveTo>
                    <a:lnTo>
                      <a:pt x="113" y="157"/>
                    </a:lnTo>
                    <a:lnTo>
                      <a:pt x="175" y="230"/>
                    </a:lnTo>
                    <a:lnTo>
                      <a:pt x="202" y="208"/>
                    </a:lnTo>
                    <a:lnTo>
                      <a:pt x="140" y="133"/>
                    </a:lnTo>
                    <a:close/>
                    <a:moveTo>
                      <a:pt x="28" y="0"/>
                    </a:moveTo>
                    <a:lnTo>
                      <a:pt x="0" y="23"/>
                    </a:lnTo>
                    <a:lnTo>
                      <a:pt x="62" y="97"/>
                    </a:lnTo>
                    <a:lnTo>
                      <a:pt x="90" y="73"/>
                    </a:lnTo>
                    <a:lnTo>
                      <a:pt x="2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2" name="Freeform 36"/>
              <p:cNvSpPr>
                <a:spLocks noEditPoints="1"/>
              </p:cNvSpPr>
              <p:nvPr/>
            </p:nvSpPr>
            <p:spPr bwMode="auto">
              <a:xfrm>
                <a:off x="488" y="361"/>
                <a:ext cx="202" cy="230"/>
              </a:xfrm>
              <a:custGeom>
                <a:avLst/>
                <a:gdLst>
                  <a:gd name="T0" fmla="*/ 140 w 202"/>
                  <a:gd name="T1" fmla="*/ 133 h 230"/>
                  <a:gd name="T2" fmla="*/ 113 w 202"/>
                  <a:gd name="T3" fmla="*/ 157 h 230"/>
                  <a:gd name="T4" fmla="*/ 175 w 202"/>
                  <a:gd name="T5" fmla="*/ 230 h 230"/>
                  <a:gd name="T6" fmla="*/ 202 w 202"/>
                  <a:gd name="T7" fmla="*/ 208 h 230"/>
                  <a:gd name="T8" fmla="*/ 140 w 202"/>
                  <a:gd name="T9" fmla="*/ 133 h 230"/>
                  <a:gd name="T10" fmla="*/ 28 w 202"/>
                  <a:gd name="T11" fmla="*/ 0 h 230"/>
                  <a:gd name="T12" fmla="*/ 0 w 202"/>
                  <a:gd name="T13" fmla="*/ 23 h 230"/>
                  <a:gd name="T14" fmla="*/ 62 w 202"/>
                  <a:gd name="T15" fmla="*/ 97 h 230"/>
                  <a:gd name="T16" fmla="*/ 90 w 202"/>
                  <a:gd name="T17" fmla="*/ 73 h 230"/>
                  <a:gd name="T18" fmla="*/ 28 w 202"/>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40" y="133"/>
                    </a:moveTo>
                    <a:lnTo>
                      <a:pt x="113" y="157"/>
                    </a:lnTo>
                    <a:lnTo>
                      <a:pt x="175" y="230"/>
                    </a:lnTo>
                    <a:lnTo>
                      <a:pt x="202" y="208"/>
                    </a:lnTo>
                    <a:lnTo>
                      <a:pt x="140" y="133"/>
                    </a:lnTo>
                    <a:moveTo>
                      <a:pt x="28" y="0"/>
                    </a:moveTo>
                    <a:lnTo>
                      <a:pt x="0" y="23"/>
                    </a:lnTo>
                    <a:lnTo>
                      <a:pt x="62" y="97"/>
                    </a:lnTo>
                    <a:lnTo>
                      <a:pt x="90" y="73"/>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3" name="Freeform 37"/>
              <p:cNvSpPr>
                <a:spLocks/>
              </p:cNvSpPr>
              <p:nvPr/>
            </p:nvSpPr>
            <p:spPr bwMode="auto">
              <a:xfrm>
                <a:off x="408" y="265"/>
                <a:ext cx="58" cy="59"/>
              </a:xfrm>
              <a:custGeom>
                <a:avLst/>
                <a:gdLst>
                  <a:gd name="T0" fmla="*/ 27 w 58"/>
                  <a:gd name="T1" fmla="*/ 0 h 59"/>
                  <a:gd name="T2" fmla="*/ 0 w 58"/>
                  <a:gd name="T3" fmla="*/ 23 h 59"/>
                  <a:gd name="T4" fmla="*/ 31 w 58"/>
                  <a:gd name="T5" fmla="*/ 59 h 59"/>
                  <a:gd name="T6" fmla="*/ 58 w 58"/>
                  <a:gd name="T7" fmla="*/ 36 h 59"/>
                  <a:gd name="T8" fmla="*/ 27 w 58"/>
                  <a:gd name="T9" fmla="*/ 0 h 59"/>
                  <a:gd name="T10" fmla="*/ 0 60000 65536"/>
                  <a:gd name="T11" fmla="*/ 0 60000 65536"/>
                  <a:gd name="T12" fmla="*/ 0 60000 65536"/>
                  <a:gd name="T13" fmla="*/ 0 60000 65536"/>
                  <a:gd name="T14" fmla="*/ 0 60000 65536"/>
                  <a:gd name="T15" fmla="*/ 0 w 58"/>
                  <a:gd name="T16" fmla="*/ 0 h 59"/>
                  <a:gd name="T17" fmla="*/ 58 w 58"/>
                  <a:gd name="T18" fmla="*/ 59 h 59"/>
                </a:gdLst>
                <a:ahLst/>
                <a:cxnLst>
                  <a:cxn ang="T10">
                    <a:pos x="T0" y="T1"/>
                  </a:cxn>
                  <a:cxn ang="T11">
                    <a:pos x="T2" y="T3"/>
                  </a:cxn>
                  <a:cxn ang="T12">
                    <a:pos x="T4" y="T5"/>
                  </a:cxn>
                  <a:cxn ang="T13">
                    <a:pos x="T6" y="T7"/>
                  </a:cxn>
                  <a:cxn ang="T14">
                    <a:pos x="T8" y="T9"/>
                  </a:cxn>
                </a:cxnLst>
                <a:rect l="T15" t="T16" r="T17" b="T18"/>
                <a:pathLst>
                  <a:path w="58" h="59">
                    <a:moveTo>
                      <a:pt x="27" y="0"/>
                    </a:moveTo>
                    <a:lnTo>
                      <a:pt x="0" y="23"/>
                    </a:lnTo>
                    <a:lnTo>
                      <a:pt x="31" y="59"/>
                    </a:lnTo>
                    <a:lnTo>
                      <a:pt x="58" y="36"/>
                    </a:lnTo>
                    <a:lnTo>
                      <a:pt x="2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4" name="Freeform 38"/>
              <p:cNvSpPr>
                <a:spLocks/>
              </p:cNvSpPr>
              <p:nvPr/>
            </p:nvSpPr>
            <p:spPr bwMode="auto">
              <a:xfrm>
                <a:off x="408" y="265"/>
                <a:ext cx="58" cy="59"/>
              </a:xfrm>
              <a:custGeom>
                <a:avLst/>
                <a:gdLst>
                  <a:gd name="T0" fmla="*/ 27 w 58"/>
                  <a:gd name="T1" fmla="*/ 0 h 59"/>
                  <a:gd name="T2" fmla="*/ 0 w 58"/>
                  <a:gd name="T3" fmla="*/ 23 h 59"/>
                  <a:gd name="T4" fmla="*/ 31 w 58"/>
                  <a:gd name="T5" fmla="*/ 59 h 59"/>
                  <a:gd name="T6" fmla="*/ 58 w 58"/>
                  <a:gd name="T7" fmla="*/ 36 h 59"/>
                  <a:gd name="T8" fmla="*/ 27 w 58"/>
                  <a:gd name="T9" fmla="*/ 0 h 59"/>
                  <a:gd name="T10" fmla="*/ 0 60000 65536"/>
                  <a:gd name="T11" fmla="*/ 0 60000 65536"/>
                  <a:gd name="T12" fmla="*/ 0 60000 65536"/>
                  <a:gd name="T13" fmla="*/ 0 60000 65536"/>
                  <a:gd name="T14" fmla="*/ 0 60000 65536"/>
                  <a:gd name="T15" fmla="*/ 0 w 58"/>
                  <a:gd name="T16" fmla="*/ 0 h 59"/>
                  <a:gd name="T17" fmla="*/ 58 w 58"/>
                  <a:gd name="T18" fmla="*/ 59 h 59"/>
                </a:gdLst>
                <a:ahLst/>
                <a:cxnLst>
                  <a:cxn ang="T10">
                    <a:pos x="T0" y="T1"/>
                  </a:cxn>
                  <a:cxn ang="T11">
                    <a:pos x="T2" y="T3"/>
                  </a:cxn>
                  <a:cxn ang="T12">
                    <a:pos x="T4" y="T5"/>
                  </a:cxn>
                  <a:cxn ang="T13">
                    <a:pos x="T6" y="T7"/>
                  </a:cxn>
                  <a:cxn ang="T14">
                    <a:pos x="T8" y="T9"/>
                  </a:cxn>
                </a:cxnLst>
                <a:rect l="T15" t="T16" r="T17" b="T18"/>
                <a:pathLst>
                  <a:path w="58" h="59">
                    <a:moveTo>
                      <a:pt x="27" y="0"/>
                    </a:moveTo>
                    <a:lnTo>
                      <a:pt x="0" y="23"/>
                    </a:lnTo>
                    <a:lnTo>
                      <a:pt x="31" y="59"/>
                    </a:lnTo>
                    <a:lnTo>
                      <a:pt x="58" y="3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5" name="Freeform 39"/>
              <p:cNvSpPr>
                <a:spLocks/>
              </p:cNvSpPr>
              <p:nvPr/>
            </p:nvSpPr>
            <p:spPr bwMode="auto">
              <a:xfrm>
                <a:off x="551" y="820"/>
                <a:ext cx="60" cy="54"/>
              </a:xfrm>
              <a:custGeom>
                <a:avLst/>
                <a:gdLst>
                  <a:gd name="T0" fmla="*/ 18 w 60"/>
                  <a:gd name="T1" fmla="*/ 0 h 54"/>
                  <a:gd name="T2" fmla="*/ 0 w 60"/>
                  <a:gd name="T3" fmla="*/ 30 h 54"/>
                  <a:gd name="T4" fmla="*/ 42 w 60"/>
                  <a:gd name="T5" fmla="*/ 54 h 54"/>
                  <a:gd name="T6" fmla="*/ 60 w 60"/>
                  <a:gd name="T7" fmla="*/ 24 h 54"/>
                  <a:gd name="T8" fmla="*/ 18 w 60"/>
                  <a:gd name="T9" fmla="*/ 0 h 54"/>
                  <a:gd name="T10" fmla="*/ 0 60000 65536"/>
                  <a:gd name="T11" fmla="*/ 0 60000 65536"/>
                  <a:gd name="T12" fmla="*/ 0 60000 65536"/>
                  <a:gd name="T13" fmla="*/ 0 60000 65536"/>
                  <a:gd name="T14" fmla="*/ 0 60000 65536"/>
                  <a:gd name="T15" fmla="*/ 0 w 60"/>
                  <a:gd name="T16" fmla="*/ 0 h 54"/>
                  <a:gd name="T17" fmla="*/ 60 w 60"/>
                  <a:gd name="T18" fmla="*/ 54 h 54"/>
                </a:gdLst>
                <a:ahLst/>
                <a:cxnLst>
                  <a:cxn ang="T10">
                    <a:pos x="T0" y="T1"/>
                  </a:cxn>
                  <a:cxn ang="T11">
                    <a:pos x="T2" y="T3"/>
                  </a:cxn>
                  <a:cxn ang="T12">
                    <a:pos x="T4" y="T5"/>
                  </a:cxn>
                  <a:cxn ang="T13">
                    <a:pos x="T6" y="T7"/>
                  </a:cxn>
                  <a:cxn ang="T14">
                    <a:pos x="T8" y="T9"/>
                  </a:cxn>
                </a:cxnLst>
                <a:rect l="T15" t="T16" r="T17" b="T18"/>
                <a:pathLst>
                  <a:path w="60" h="54">
                    <a:moveTo>
                      <a:pt x="18" y="0"/>
                    </a:moveTo>
                    <a:lnTo>
                      <a:pt x="0" y="30"/>
                    </a:lnTo>
                    <a:lnTo>
                      <a:pt x="42" y="54"/>
                    </a:lnTo>
                    <a:lnTo>
                      <a:pt x="60" y="24"/>
                    </a:lnTo>
                    <a:lnTo>
                      <a:pt x="1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6" name="Freeform 40"/>
              <p:cNvSpPr>
                <a:spLocks/>
              </p:cNvSpPr>
              <p:nvPr/>
            </p:nvSpPr>
            <p:spPr bwMode="auto">
              <a:xfrm>
                <a:off x="551" y="820"/>
                <a:ext cx="60" cy="54"/>
              </a:xfrm>
              <a:custGeom>
                <a:avLst/>
                <a:gdLst>
                  <a:gd name="T0" fmla="*/ 18 w 60"/>
                  <a:gd name="T1" fmla="*/ 0 h 54"/>
                  <a:gd name="T2" fmla="*/ 0 w 60"/>
                  <a:gd name="T3" fmla="*/ 30 h 54"/>
                  <a:gd name="T4" fmla="*/ 42 w 60"/>
                  <a:gd name="T5" fmla="*/ 54 h 54"/>
                  <a:gd name="T6" fmla="*/ 60 w 60"/>
                  <a:gd name="T7" fmla="*/ 24 h 54"/>
                  <a:gd name="T8" fmla="*/ 18 w 60"/>
                  <a:gd name="T9" fmla="*/ 0 h 54"/>
                  <a:gd name="T10" fmla="*/ 0 60000 65536"/>
                  <a:gd name="T11" fmla="*/ 0 60000 65536"/>
                  <a:gd name="T12" fmla="*/ 0 60000 65536"/>
                  <a:gd name="T13" fmla="*/ 0 60000 65536"/>
                  <a:gd name="T14" fmla="*/ 0 60000 65536"/>
                  <a:gd name="T15" fmla="*/ 0 w 60"/>
                  <a:gd name="T16" fmla="*/ 0 h 54"/>
                  <a:gd name="T17" fmla="*/ 60 w 60"/>
                  <a:gd name="T18" fmla="*/ 54 h 54"/>
                </a:gdLst>
                <a:ahLst/>
                <a:cxnLst>
                  <a:cxn ang="T10">
                    <a:pos x="T0" y="T1"/>
                  </a:cxn>
                  <a:cxn ang="T11">
                    <a:pos x="T2" y="T3"/>
                  </a:cxn>
                  <a:cxn ang="T12">
                    <a:pos x="T4" y="T5"/>
                  </a:cxn>
                  <a:cxn ang="T13">
                    <a:pos x="T6" y="T7"/>
                  </a:cxn>
                  <a:cxn ang="T14">
                    <a:pos x="T8" y="T9"/>
                  </a:cxn>
                </a:cxnLst>
                <a:rect l="T15" t="T16" r="T17" b="T18"/>
                <a:pathLst>
                  <a:path w="60" h="54">
                    <a:moveTo>
                      <a:pt x="18" y="0"/>
                    </a:moveTo>
                    <a:lnTo>
                      <a:pt x="0" y="30"/>
                    </a:lnTo>
                    <a:lnTo>
                      <a:pt x="42" y="54"/>
                    </a:lnTo>
                    <a:lnTo>
                      <a:pt x="60" y="2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7" name="Freeform 41"/>
              <p:cNvSpPr>
                <a:spLocks noEditPoints="1"/>
              </p:cNvSpPr>
              <p:nvPr/>
            </p:nvSpPr>
            <p:spPr bwMode="auto">
              <a:xfrm>
                <a:off x="249" y="645"/>
                <a:ext cx="253" cy="167"/>
              </a:xfrm>
              <a:custGeom>
                <a:avLst/>
                <a:gdLst>
                  <a:gd name="T0" fmla="*/ 169 w 253"/>
                  <a:gd name="T1" fmla="*/ 87 h 167"/>
                  <a:gd name="T2" fmla="*/ 151 w 253"/>
                  <a:gd name="T3" fmla="*/ 119 h 167"/>
                  <a:gd name="T4" fmla="*/ 235 w 253"/>
                  <a:gd name="T5" fmla="*/ 167 h 167"/>
                  <a:gd name="T6" fmla="*/ 253 w 253"/>
                  <a:gd name="T7" fmla="*/ 135 h 167"/>
                  <a:gd name="T8" fmla="*/ 169 w 253"/>
                  <a:gd name="T9" fmla="*/ 87 h 167"/>
                  <a:gd name="T10" fmla="*/ 18 w 253"/>
                  <a:gd name="T11" fmla="*/ 0 h 167"/>
                  <a:gd name="T12" fmla="*/ 0 w 253"/>
                  <a:gd name="T13" fmla="*/ 32 h 167"/>
                  <a:gd name="T14" fmla="*/ 84 w 253"/>
                  <a:gd name="T15" fmla="*/ 79 h 167"/>
                  <a:gd name="T16" fmla="*/ 102 w 253"/>
                  <a:gd name="T17" fmla="*/ 49 h 167"/>
                  <a:gd name="T18" fmla="*/ 18 w 253"/>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167"/>
                  <a:gd name="T32" fmla="*/ 253 w 253"/>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167">
                    <a:moveTo>
                      <a:pt x="169" y="87"/>
                    </a:moveTo>
                    <a:lnTo>
                      <a:pt x="151" y="119"/>
                    </a:lnTo>
                    <a:lnTo>
                      <a:pt x="235" y="167"/>
                    </a:lnTo>
                    <a:lnTo>
                      <a:pt x="253" y="135"/>
                    </a:lnTo>
                    <a:lnTo>
                      <a:pt x="169" y="87"/>
                    </a:lnTo>
                    <a:close/>
                    <a:moveTo>
                      <a:pt x="18" y="0"/>
                    </a:moveTo>
                    <a:lnTo>
                      <a:pt x="0" y="32"/>
                    </a:lnTo>
                    <a:lnTo>
                      <a:pt x="84" y="79"/>
                    </a:lnTo>
                    <a:lnTo>
                      <a:pt x="102" y="49"/>
                    </a:lnTo>
                    <a:lnTo>
                      <a:pt x="1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8" name="Freeform 42"/>
              <p:cNvSpPr>
                <a:spLocks noEditPoints="1"/>
              </p:cNvSpPr>
              <p:nvPr/>
            </p:nvSpPr>
            <p:spPr bwMode="auto">
              <a:xfrm>
                <a:off x="249" y="645"/>
                <a:ext cx="253" cy="167"/>
              </a:xfrm>
              <a:custGeom>
                <a:avLst/>
                <a:gdLst>
                  <a:gd name="T0" fmla="*/ 169 w 253"/>
                  <a:gd name="T1" fmla="*/ 87 h 167"/>
                  <a:gd name="T2" fmla="*/ 151 w 253"/>
                  <a:gd name="T3" fmla="*/ 119 h 167"/>
                  <a:gd name="T4" fmla="*/ 235 w 253"/>
                  <a:gd name="T5" fmla="*/ 167 h 167"/>
                  <a:gd name="T6" fmla="*/ 253 w 253"/>
                  <a:gd name="T7" fmla="*/ 135 h 167"/>
                  <a:gd name="T8" fmla="*/ 169 w 253"/>
                  <a:gd name="T9" fmla="*/ 87 h 167"/>
                  <a:gd name="T10" fmla="*/ 18 w 253"/>
                  <a:gd name="T11" fmla="*/ 0 h 167"/>
                  <a:gd name="T12" fmla="*/ 0 w 253"/>
                  <a:gd name="T13" fmla="*/ 32 h 167"/>
                  <a:gd name="T14" fmla="*/ 84 w 253"/>
                  <a:gd name="T15" fmla="*/ 79 h 167"/>
                  <a:gd name="T16" fmla="*/ 102 w 253"/>
                  <a:gd name="T17" fmla="*/ 49 h 167"/>
                  <a:gd name="T18" fmla="*/ 18 w 253"/>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167"/>
                  <a:gd name="T32" fmla="*/ 253 w 253"/>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167">
                    <a:moveTo>
                      <a:pt x="169" y="87"/>
                    </a:moveTo>
                    <a:lnTo>
                      <a:pt x="151" y="119"/>
                    </a:lnTo>
                    <a:lnTo>
                      <a:pt x="235" y="167"/>
                    </a:lnTo>
                    <a:lnTo>
                      <a:pt x="253" y="135"/>
                    </a:lnTo>
                    <a:lnTo>
                      <a:pt x="169" y="87"/>
                    </a:lnTo>
                    <a:moveTo>
                      <a:pt x="18" y="0"/>
                    </a:moveTo>
                    <a:lnTo>
                      <a:pt x="0" y="32"/>
                    </a:lnTo>
                    <a:lnTo>
                      <a:pt x="84" y="79"/>
                    </a:lnTo>
                    <a:lnTo>
                      <a:pt x="102" y="4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49" name="Freeform 43"/>
              <p:cNvSpPr>
                <a:spLocks/>
              </p:cNvSpPr>
              <p:nvPr/>
            </p:nvSpPr>
            <p:spPr bwMode="auto">
              <a:xfrm>
                <a:off x="141" y="582"/>
                <a:ext cx="59" cy="55"/>
              </a:xfrm>
              <a:custGeom>
                <a:avLst/>
                <a:gdLst>
                  <a:gd name="T0" fmla="*/ 18 w 59"/>
                  <a:gd name="T1" fmla="*/ 0 h 55"/>
                  <a:gd name="T2" fmla="*/ 0 w 59"/>
                  <a:gd name="T3" fmla="*/ 32 h 55"/>
                  <a:gd name="T4" fmla="*/ 41 w 59"/>
                  <a:gd name="T5" fmla="*/ 55 h 55"/>
                  <a:gd name="T6" fmla="*/ 59 w 59"/>
                  <a:gd name="T7" fmla="*/ 24 h 55"/>
                  <a:gd name="T8" fmla="*/ 18 w 59"/>
                  <a:gd name="T9" fmla="*/ 0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18" y="0"/>
                    </a:moveTo>
                    <a:lnTo>
                      <a:pt x="0" y="32"/>
                    </a:lnTo>
                    <a:lnTo>
                      <a:pt x="41" y="55"/>
                    </a:lnTo>
                    <a:lnTo>
                      <a:pt x="59" y="24"/>
                    </a:lnTo>
                    <a:lnTo>
                      <a:pt x="1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0" name="Freeform 44"/>
              <p:cNvSpPr>
                <a:spLocks/>
              </p:cNvSpPr>
              <p:nvPr/>
            </p:nvSpPr>
            <p:spPr bwMode="auto">
              <a:xfrm>
                <a:off x="141" y="582"/>
                <a:ext cx="59" cy="55"/>
              </a:xfrm>
              <a:custGeom>
                <a:avLst/>
                <a:gdLst>
                  <a:gd name="T0" fmla="*/ 18 w 59"/>
                  <a:gd name="T1" fmla="*/ 0 h 55"/>
                  <a:gd name="T2" fmla="*/ 0 w 59"/>
                  <a:gd name="T3" fmla="*/ 32 h 55"/>
                  <a:gd name="T4" fmla="*/ 41 w 59"/>
                  <a:gd name="T5" fmla="*/ 55 h 55"/>
                  <a:gd name="T6" fmla="*/ 59 w 59"/>
                  <a:gd name="T7" fmla="*/ 24 h 55"/>
                  <a:gd name="T8" fmla="*/ 18 w 59"/>
                  <a:gd name="T9" fmla="*/ 0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18" y="0"/>
                    </a:moveTo>
                    <a:lnTo>
                      <a:pt x="0" y="32"/>
                    </a:lnTo>
                    <a:lnTo>
                      <a:pt x="41" y="55"/>
                    </a:lnTo>
                    <a:lnTo>
                      <a:pt x="59" y="2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1" name="Freeform 45"/>
              <p:cNvSpPr>
                <a:spLocks noEditPoints="1"/>
              </p:cNvSpPr>
              <p:nvPr/>
            </p:nvSpPr>
            <p:spPr bwMode="auto">
              <a:xfrm>
                <a:off x="125" y="997"/>
                <a:ext cx="248" cy="79"/>
              </a:xfrm>
              <a:custGeom>
                <a:avLst/>
                <a:gdLst>
                  <a:gd name="T0" fmla="*/ 178 w 248"/>
                  <a:gd name="T1" fmla="*/ 30 h 79"/>
                  <a:gd name="T2" fmla="*/ 172 w 248"/>
                  <a:gd name="T3" fmla="*/ 65 h 79"/>
                  <a:gd name="T4" fmla="*/ 248 w 248"/>
                  <a:gd name="T5" fmla="*/ 79 h 79"/>
                  <a:gd name="T6" fmla="*/ 247 w 248"/>
                  <a:gd name="T7" fmla="*/ 43 h 79"/>
                  <a:gd name="T8" fmla="*/ 178 w 248"/>
                  <a:gd name="T9" fmla="*/ 30 h 79"/>
                  <a:gd name="T10" fmla="*/ 7 w 248"/>
                  <a:gd name="T11" fmla="*/ 0 h 79"/>
                  <a:gd name="T12" fmla="*/ 0 w 248"/>
                  <a:gd name="T13" fmla="*/ 35 h 79"/>
                  <a:gd name="T14" fmla="*/ 95 w 248"/>
                  <a:gd name="T15" fmla="*/ 52 h 79"/>
                  <a:gd name="T16" fmla="*/ 102 w 248"/>
                  <a:gd name="T17" fmla="*/ 17 h 79"/>
                  <a:gd name="T18" fmla="*/ 7 w 248"/>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8"/>
                  <a:gd name="T31" fmla="*/ 0 h 79"/>
                  <a:gd name="T32" fmla="*/ 248 w 248"/>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8" h="79">
                    <a:moveTo>
                      <a:pt x="178" y="30"/>
                    </a:moveTo>
                    <a:lnTo>
                      <a:pt x="172" y="65"/>
                    </a:lnTo>
                    <a:lnTo>
                      <a:pt x="248" y="79"/>
                    </a:lnTo>
                    <a:lnTo>
                      <a:pt x="247" y="43"/>
                    </a:lnTo>
                    <a:lnTo>
                      <a:pt x="178" y="30"/>
                    </a:lnTo>
                    <a:close/>
                    <a:moveTo>
                      <a:pt x="7" y="0"/>
                    </a:moveTo>
                    <a:lnTo>
                      <a:pt x="0" y="35"/>
                    </a:lnTo>
                    <a:lnTo>
                      <a:pt x="95" y="52"/>
                    </a:lnTo>
                    <a:lnTo>
                      <a:pt x="102" y="17"/>
                    </a:lnTo>
                    <a:lnTo>
                      <a:pt x="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2" name="Freeform 46"/>
              <p:cNvSpPr>
                <a:spLocks noEditPoints="1"/>
              </p:cNvSpPr>
              <p:nvPr/>
            </p:nvSpPr>
            <p:spPr bwMode="auto">
              <a:xfrm>
                <a:off x="125" y="997"/>
                <a:ext cx="248" cy="79"/>
              </a:xfrm>
              <a:custGeom>
                <a:avLst/>
                <a:gdLst>
                  <a:gd name="T0" fmla="*/ 178 w 248"/>
                  <a:gd name="T1" fmla="*/ 30 h 79"/>
                  <a:gd name="T2" fmla="*/ 172 w 248"/>
                  <a:gd name="T3" fmla="*/ 65 h 79"/>
                  <a:gd name="T4" fmla="*/ 248 w 248"/>
                  <a:gd name="T5" fmla="*/ 79 h 79"/>
                  <a:gd name="T6" fmla="*/ 247 w 248"/>
                  <a:gd name="T7" fmla="*/ 43 h 79"/>
                  <a:gd name="T8" fmla="*/ 178 w 248"/>
                  <a:gd name="T9" fmla="*/ 30 h 79"/>
                  <a:gd name="T10" fmla="*/ 7 w 248"/>
                  <a:gd name="T11" fmla="*/ 0 h 79"/>
                  <a:gd name="T12" fmla="*/ 0 w 248"/>
                  <a:gd name="T13" fmla="*/ 35 h 79"/>
                  <a:gd name="T14" fmla="*/ 95 w 248"/>
                  <a:gd name="T15" fmla="*/ 52 h 79"/>
                  <a:gd name="T16" fmla="*/ 102 w 248"/>
                  <a:gd name="T17" fmla="*/ 17 h 79"/>
                  <a:gd name="T18" fmla="*/ 7 w 248"/>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8"/>
                  <a:gd name="T31" fmla="*/ 0 h 79"/>
                  <a:gd name="T32" fmla="*/ 248 w 248"/>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8" h="79">
                    <a:moveTo>
                      <a:pt x="178" y="30"/>
                    </a:moveTo>
                    <a:lnTo>
                      <a:pt x="172" y="65"/>
                    </a:lnTo>
                    <a:lnTo>
                      <a:pt x="248" y="79"/>
                    </a:lnTo>
                    <a:lnTo>
                      <a:pt x="247" y="43"/>
                    </a:lnTo>
                    <a:lnTo>
                      <a:pt x="178" y="30"/>
                    </a:lnTo>
                    <a:moveTo>
                      <a:pt x="7" y="0"/>
                    </a:moveTo>
                    <a:lnTo>
                      <a:pt x="0" y="35"/>
                    </a:lnTo>
                    <a:lnTo>
                      <a:pt x="95" y="52"/>
                    </a:lnTo>
                    <a:lnTo>
                      <a:pt x="102" y="1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3" name="Freeform 47"/>
              <p:cNvSpPr>
                <a:spLocks/>
              </p:cNvSpPr>
              <p:nvPr/>
            </p:nvSpPr>
            <p:spPr bwMode="auto">
              <a:xfrm>
                <a:off x="1" y="976"/>
                <a:ext cx="53" cy="42"/>
              </a:xfrm>
              <a:custGeom>
                <a:avLst/>
                <a:gdLst>
                  <a:gd name="T0" fmla="*/ 7 w 53"/>
                  <a:gd name="T1" fmla="*/ 0 h 42"/>
                  <a:gd name="T2" fmla="*/ 0 w 53"/>
                  <a:gd name="T3" fmla="*/ 34 h 42"/>
                  <a:gd name="T4" fmla="*/ 48 w 53"/>
                  <a:gd name="T5" fmla="*/ 42 h 42"/>
                  <a:gd name="T6" fmla="*/ 53 w 53"/>
                  <a:gd name="T7" fmla="*/ 7 h 42"/>
                  <a:gd name="T8" fmla="*/ 7 w 53"/>
                  <a:gd name="T9" fmla="*/ 0 h 42"/>
                  <a:gd name="T10" fmla="*/ 0 60000 65536"/>
                  <a:gd name="T11" fmla="*/ 0 60000 65536"/>
                  <a:gd name="T12" fmla="*/ 0 60000 65536"/>
                  <a:gd name="T13" fmla="*/ 0 60000 65536"/>
                  <a:gd name="T14" fmla="*/ 0 60000 65536"/>
                  <a:gd name="T15" fmla="*/ 0 w 53"/>
                  <a:gd name="T16" fmla="*/ 0 h 42"/>
                  <a:gd name="T17" fmla="*/ 53 w 53"/>
                  <a:gd name="T18" fmla="*/ 42 h 42"/>
                </a:gdLst>
                <a:ahLst/>
                <a:cxnLst>
                  <a:cxn ang="T10">
                    <a:pos x="T0" y="T1"/>
                  </a:cxn>
                  <a:cxn ang="T11">
                    <a:pos x="T2" y="T3"/>
                  </a:cxn>
                  <a:cxn ang="T12">
                    <a:pos x="T4" y="T5"/>
                  </a:cxn>
                  <a:cxn ang="T13">
                    <a:pos x="T6" y="T7"/>
                  </a:cxn>
                  <a:cxn ang="T14">
                    <a:pos x="T8" y="T9"/>
                  </a:cxn>
                </a:cxnLst>
                <a:rect l="T15" t="T16" r="T17" b="T18"/>
                <a:pathLst>
                  <a:path w="53" h="42">
                    <a:moveTo>
                      <a:pt x="7" y="0"/>
                    </a:moveTo>
                    <a:lnTo>
                      <a:pt x="0" y="34"/>
                    </a:lnTo>
                    <a:lnTo>
                      <a:pt x="48" y="42"/>
                    </a:lnTo>
                    <a:lnTo>
                      <a:pt x="53" y="7"/>
                    </a:lnTo>
                    <a:lnTo>
                      <a:pt x="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4" name="Freeform 48"/>
              <p:cNvSpPr>
                <a:spLocks/>
              </p:cNvSpPr>
              <p:nvPr/>
            </p:nvSpPr>
            <p:spPr bwMode="auto">
              <a:xfrm>
                <a:off x="1" y="976"/>
                <a:ext cx="53" cy="42"/>
              </a:xfrm>
              <a:custGeom>
                <a:avLst/>
                <a:gdLst>
                  <a:gd name="T0" fmla="*/ 7 w 53"/>
                  <a:gd name="T1" fmla="*/ 0 h 42"/>
                  <a:gd name="T2" fmla="*/ 0 w 53"/>
                  <a:gd name="T3" fmla="*/ 34 h 42"/>
                  <a:gd name="T4" fmla="*/ 48 w 53"/>
                  <a:gd name="T5" fmla="*/ 42 h 42"/>
                  <a:gd name="T6" fmla="*/ 53 w 53"/>
                  <a:gd name="T7" fmla="*/ 7 h 42"/>
                  <a:gd name="T8" fmla="*/ 7 w 53"/>
                  <a:gd name="T9" fmla="*/ 0 h 42"/>
                  <a:gd name="T10" fmla="*/ 0 60000 65536"/>
                  <a:gd name="T11" fmla="*/ 0 60000 65536"/>
                  <a:gd name="T12" fmla="*/ 0 60000 65536"/>
                  <a:gd name="T13" fmla="*/ 0 60000 65536"/>
                  <a:gd name="T14" fmla="*/ 0 60000 65536"/>
                  <a:gd name="T15" fmla="*/ 0 w 53"/>
                  <a:gd name="T16" fmla="*/ 0 h 42"/>
                  <a:gd name="T17" fmla="*/ 53 w 53"/>
                  <a:gd name="T18" fmla="*/ 42 h 42"/>
                </a:gdLst>
                <a:ahLst/>
                <a:cxnLst>
                  <a:cxn ang="T10">
                    <a:pos x="T0" y="T1"/>
                  </a:cxn>
                  <a:cxn ang="T11">
                    <a:pos x="T2" y="T3"/>
                  </a:cxn>
                  <a:cxn ang="T12">
                    <a:pos x="T4" y="T5"/>
                  </a:cxn>
                  <a:cxn ang="T13">
                    <a:pos x="T6" y="T7"/>
                  </a:cxn>
                  <a:cxn ang="T14">
                    <a:pos x="T8" y="T9"/>
                  </a:cxn>
                </a:cxnLst>
                <a:rect l="T15" t="T16" r="T17" b="T18"/>
                <a:pathLst>
                  <a:path w="53" h="42">
                    <a:moveTo>
                      <a:pt x="7" y="0"/>
                    </a:moveTo>
                    <a:lnTo>
                      <a:pt x="0" y="34"/>
                    </a:lnTo>
                    <a:lnTo>
                      <a:pt x="48" y="42"/>
                    </a:lnTo>
                    <a:lnTo>
                      <a:pt x="53"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5" name="Freeform 49"/>
              <p:cNvSpPr>
                <a:spLocks/>
              </p:cNvSpPr>
              <p:nvPr/>
            </p:nvSpPr>
            <p:spPr bwMode="auto">
              <a:xfrm>
                <a:off x="467" y="1313"/>
                <a:ext cx="34" cy="36"/>
              </a:xfrm>
              <a:custGeom>
                <a:avLst/>
                <a:gdLst>
                  <a:gd name="T0" fmla="*/ 5 w 34"/>
                  <a:gd name="T1" fmla="*/ 0 h 36"/>
                  <a:gd name="T2" fmla="*/ 0 w 34"/>
                  <a:gd name="T3" fmla="*/ 1 h 36"/>
                  <a:gd name="T4" fmla="*/ 7 w 34"/>
                  <a:gd name="T5" fmla="*/ 36 h 36"/>
                  <a:gd name="T6" fmla="*/ 18 w 34"/>
                  <a:gd name="T7" fmla="*/ 33 h 36"/>
                  <a:gd name="T8" fmla="*/ 34 w 34"/>
                  <a:gd name="T9" fmla="*/ 7 h 36"/>
                  <a:gd name="T10" fmla="*/ 5 w 34"/>
                  <a:gd name="T11" fmla="*/ 0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5" y="0"/>
                    </a:moveTo>
                    <a:lnTo>
                      <a:pt x="0" y="1"/>
                    </a:lnTo>
                    <a:lnTo>
                      <a:pt x="7" y="36"/>
                    </a:lnTo>
                    <a:lnTo>
                      <a:pt x="18" y="33"/>
                    </a:lnTo>
                    <a:lnTo>
                      <a:pt x="34" y="7"/>
                    </a:lnTo>
                    <a:lnTo>
                      <a:pt x="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6" name="Freeform 50"/>
              <p:cNvSpPr>
                <a:spLocks/>
              </p:cNvSpPr>
              <p:nvPr/>
            </p:nvSpPr>
            <p:spPr bwMode="auto">
              <a:xfrm>
                <a:off x="467" y="1313"/>
                <a:ext cx="34" cy="36"/>
              </a:xfrm>
              <a:custGeom>
                <a:avLst/>
                <a:gdLst>
                  <a:gd name="T0" fmla="*/ 5 w 34"/>
                  <a:gd name="T1" fmla="*/ 0 h 36"/>
                  <a:gd name="T2" fmla="*/ 0 w 34"/>
                  <a:gd name="T3" fmla="*/ 1 h 36"/>
                  <a:gd name="T4" fmla="*/ 7 w 34"/>
                  <a:gd name="T5" fmla="*/ 36 h 36"/>
                  <a:gd name="T6" fmla="*/ 18 w 34"/>
                  <a:gd name="T7" fmla="*/ 33 h 36"/>
                  <a:gd name="T8" fmla="*/ 34 w 34"/>
                  <a:gd name="T9" fmla="*/ 7 h 36"/>
                  <a:gd name="T10" fmla="*/ 5 w 34"/>
                  <a:gd name="T11" fmla="*/ 0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5" y="0"/>
                    </a:moveTo>
                    <a:lnTo>
                      <a:pt x="0" y="1"/>
                    </a:lnTo>
                    <a:lnTo>
                      <a:pt x="7" y="36"/>
                    </a:lnTo>
                    <a:lnTo>
                      <a:pt x="18" y="33"/>
                    </a:lnTo>
                    <a:lnTo>
                      <a:pt x="34" y="7"/>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7" name="Freeform 51"/>
              <p:cNvSpPr>
                <a:spLocks noEditPoints="1"/>
              </p:cNvSpPr>
              <p:nvPr/>
            </p:nvSpPr>
            <p:spPr bwMode="auto">
              <a:xfrm>
                <a:off x="124" y="1327"/>
                <a:ext cx="273" cy="83"/>
              </a:xfrm>
              <a:custGeom>
                <a:avLst/>
                <a:gdLst>
                  <a:gd name="T0" fmla="*/ 95 w 273"/>
                  <a:gd name="T1" fmla="*/ 31 h 83"/>
                  <a:gd name="T2" fmla="*/ 0 w 273"/>
                  <a:gd name="T3" fmla="*/ 48 h 83"/>
                  <a:gd name="T4" fmla="*/ 6 w 273"/>
                  <a:gd name="T5" fmla="*/ 83 h 83"/>
                  <a:gd name="T6" fmla="*/ 102 w 273"/>
                  <a:gd name="T7" fmla="*/ 66 h 83"/>
                  <a:gd name="T8" fmla="*/ 95 w 273"/>
                  <a:gd name="T9" fmla="*/ 31 h 83"/>
                  <a:gd name="T10" fmla="*/ 266 w 273"/>
                  <a:gd name="T11" fmla="*/ 0 h 83"/>
                  <a:gd name="T12" fmla="*/ 172 w 273"/>
                  <a:gd name="T13" fmla="*/ 17 h 83"/>
                  <a:gd name="T14" fmla="*/ 178 w 273"/>
                  <a:gd name="T15" fmla="*/ 52 h 83"/>
                  <a:gd name="T16" fmla="*/ 273 w 273"/>
                  <a:gd name="T17" fmla="*/ 35 h 83"/>
                  <a:gd name="T18" fmla="*/ 266 w 27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3"/>
                  <a:gd name="T32" fmla="*/ 273 w 273"/>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3">
                    <a:moveTo>
                      <a:pt x="95" y="31"/>
                    </a:moveTo>
                    <a:lnTo>
                      <a:pt x="0" y="48"/>
                    </a:lnTo>
                    <a:lnTo>
                      <a:pt x="6" y="83"/>
                    </a:lnTo>
                    <a:lnTo>
                      <a:pt x="102" y="66"/>
                    </a:lnTo>
                    <a:lnTo>
                      <a:pt x="95" y="31"/>
                    </a:lnTo>
                    <a:close/>
                    <a:moveTo>
                      <a:pt x="266" y="0"/>
                    </a:moveTo>
                    <a:lnTo>
                      <a:pt x="172" y="17"/>
                    </a:lnTo>
                    <a:lnTo>
                      <a:pt x="178" y="52"/>
                    </a:lnTo>
                    <a:lnTo>
                      <a:pt x="273" y="35"/>
                    </a:lnTo>
                    <a:lnTo>
                      <a:pt x="26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8" name="Freeform 52"/>
              <p:cNvSpPr>
                <a:spLocks noEditPoints="1"/>
              </p:cNvSpPr>
              <p:nvPr/>
            </p:nvSpPr>
            <p:spPr bwMode="auto">
              <a:xfrm>
                <a:off x="124" y="1327"/>
                <a:ext cx="273" cy="83"/>
              </a:xfrm>
              <a:custGeom>
                <a:avLst/>
                <a:gdLst>
                  <a:gd name="T0" fmla="*/ 95 w 273"/>
                  <a:gd name="T1" fmla="*/ 31 h 83"/>
                  <a:gd name="T2" fmla="*/ 0 w 273"/>
                  <a:gd name="T3" fmla="*/ 48 h 83"/>
                  <a:gd name="T4" fmla="*/ 6 w 273"/>
                  <a:gd name="T5" fmla="*/ 83 h 83"/>
                  <a:gd name="T6" fmla="*/ 102 w 273"/>
                  <a:gd name="T7" fmla="*/ 66 h 83"/>
                  <a:gd name="T8" fmla="*/ 95 w 273"/>
                  <a:gd name="T9" fmla="*/ 31 h 83"/>
                  <a:gd name="T10" fmla="*/ 266 w 273"/>
                  <a:gd name="T11" fmla="*/ 0 h 83"/>
                  <a:gd name="T12" fmla="*/ 172 w 273"/>
                  <a:gd name="T13" fmla="*/ 17 h 83"/>
                  <a:gd name="T14" fmla="*/ 178 w 273"/>
                  <a:gd name="T15" fmla="*/ 52 h 83"/>
                  <a:gd name="T16" fmla="*/ 273 w 273"/>
                  <a:gd name="T17" fmla="*/ 35 h 83"/>
                  <a:gd name="T18" fmla="*/ 266 w 27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3"/>
                  <a:gd name="T32" fmla="*/ 273 w 273"/>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3">
                    <a:moveTo>
                      <a:pt x="95" y="31"/>
                    </a:moveTo>
                    <a:lnTo>
                      <a:pt x="0" y="48"/>
                    </a:lnTo>
                    <a:lnTo>
                      <a:pt x="6" y="83"/>
                    </a:lnTo>
                    <a:lnTo>
                      <a:pt x="102" y="66"/>
                    </a:lnTo>
                    <a:lnTo>
                      <a:pt x="95" y="31"/>
                    </a:lnTo>
                    <a:moveTo>
                      <a:pt x="266" y="0"/>
                    </a:moveTo>
                    <a:lnTo>
                      <a:pt x="172" y="17"/>
                    </a:lnTo>
                    <a:lnTo>
                      <a:pt x="178" y="52"/>
                    </a:lnTo>
                    <a:lnTo>
                      <a:pt x="273" y="35"/>
                    </a:lnTo>
                    <a:lnTo>
                      <a:pt x="2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59" name="Freeform 53"/>
              <p:cNvSpPr>
                <a:spLocks/>
              </p:cNvSpPr>
              <p:nvPr/>
            </p:nvSpPr>
            <p:spPr bwMode="auto">
              <a:xfrm>
                <a:off x="0" y="1388"/>
                <a:ext cx="53" cy="43"/>
              </a:xfrm>
              <a:custGeom>
                <a:avLst/>
                <a:gdLst>
                  <a:gd name="T0" fmla="*/ 48 w 53"/>
                  <a:gd name="T1" fmla="*/ 0 h 43"/>
                  <a:gd name="T2" fmla="*/ 0 w 53"/>
                  <a:gd name="T3" fmla="*/ 8 h 43"/>
                  <a:gd name="T4" fmla="*/ 7 w 53"/>
                  <a:gd name="T5" fmla="*/ 43 h 43"/>
                  <a:gd name="T6" fmla="*/ 53 w 53"/>
                  <a:gd name="T7" fmla="*/ 35 h 43"/>
                  <a:gd name="T8" fmla="*/ 48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8" y="0"/>
                    </a:moveTo>
                    <a:lnTo>
                      <a:pt x="0" y="8"/>
                    </a:lnTo>
                    <a:lnTo>
                      <a:pt x="7" y="43"/>
                    </a:lnTo>
                    <a:lnTo>
                      <a:pt x="53" y="35"/>
                    </a:lnTo>
                    <a:lnTo>
                      <a:pt x="4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0" name="Freeform 54"/>
              <p:cNvSpPr>
                <a:spLocks/>
              </p:cNvSpPr>
              <p:nvPr/>
            </p:nvSpPr>
            <p:spPr bwMode="auto">
              <a:xfrm>
                <a:off x="0" y="1388"/>
                <a:ext cx="53" cy="43"/>
              </a:xfrm>
              <a:custGeom>
                <a:avLst/>
                <a:gdLst>
                  <a:gd name="T0" fmla="*/ 48 w 53"/>
                  <a:gd name="T1" fmla="*/ 0 h 43"/>
                  <a:gd name="T2" fmla="*/ 0 w 53"/>
                  <a:gd name="T3" fmla="*/ 8 h 43"/>
                  <a:gd name="T4" fmla="*/ 7 w 53"/>
                  <a:gd name="T5" fmla="*/ 43 h 43"/>
                  <a:gd name="T6" fmla="*/ 53 w 53"/>
                  <a:gd name="T7" fmla="*/ 35 h 43"/>
                  <a:gd name="T8" fmla="*/ 48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8" y="0"/>
                    </a:moveTo>
                    <a:lnTo>
                      <a:pt x="0" y="8"/>
                    </a:lnTo>
                    <a:lnTo>
                      <a:pt x="7" y="43"/>
                    </a:lnTo>
                    <a:lnTo>
                      <a:pt x="53" y="35"/>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1" name="Freeform 55"/>
              <p:cNvSpPr>
                <a:spLocks/>
              </p:cNvSpPr>
              <p:nvPr/>
            </p:nvSpPr>
            <p:spPr bwMode="auto">
              <a:xfrm>
                <a:off x="246" y="1711"/>
                <a:ext cx="36" cy="41"/>
              </a:xfrm>
              <a:custGeom>
                <a:avLst/>
                <a:gdLst>
                  <a:gd name="T0" fmla="*/ 36 w 36"/>
                  <a:gd name="T1" fmla="*/ 0 h 41"/>
                  <a:gd name="T2" fmla="*/ 0 w 36"/>
                  <a:gd name="T3" fmla="*/ 20 h 41"/>
                  <a:gd name="T4" fmla="*/ 12 w 36"/>
                  <a:gd name="T5" fmla="*/ 41 h 41"/>
                  <a:gd name="T6" fmla="*/ 36 w 36"/>
                  <a:gd name="T7" fmla="*/ 0 h 41"/>
                  <a:gd name="T8" fmla="*/ 0 60000 65536"/>
                  <a:gd name="T9" fmla="*/ 0 60000 65536"/>
                  <a:gd name="T10" fmla="*/ 0 60000 65536"/>
                  <a:gd name="T11" fmla="*/ 0 60000 65536"/>
                  <a:gd name="T12" fmla="*/ 0 w 36"/>
                  <a:gd name="T13" fmla="*/ 0 h 41"/>
                  <a:gd name="T14" fmla="*/ 36 w 36"/>
                  <a:gd name="T15" fmla="*/ 41 h 41"/>
                </a:gdLst>
                <a:ahLst/>
                <a:cxnLst>
                  <a:cxn ang="T8">
                    <a:pos x="T0" y="T1"/>
                  </a:cxn>
                  <a:cxn ang="T9">
                    <a:pos x="T2" y="T3"/>
                  </a:cxn>
                  <a:cxn ang="T10">
                    <a:pos x="T4" y="T5"/>
                  </a:cxn>
                  <a:cxn ang="T11">
                    <a:pos x="T6" y="T7"/>
                  </a:cxn>
                </a:cxnLst>
                <a:rect l="T12" t="T13" r="T14" b="T15"/>
                <a:pathLst>
                  <a:path w="36" h="41">
                    <a:moveTo>
                      <a:pt x="36" y="0"/>
                    </a:moveTo>
                    <a:lnTo>
                      <a:pt x="0" y="20"/>
                    </a:lnTo>
                    <a:lnTo>
                      <a:pt x="12" y="41"/>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2" name="Freeform 56"/>
              <p:cNvSpPr>
                <a:spLocks/>
              </p:cNvSpPr>
              <p:nvPr/>
            </p:nvSpPr>
            <p:spPr bwMode="auto">
              <a:xfrm>
                <a:off x="246" y="1711"/>
                <a:ext cx="36" cy="41"/>
              </a:xfrm>
              <a:custGeom>
                <a:avLst/>
                <a:gdLst>
                  <a:gd name="T0" fmla="*/ 36 w 36"/>
                  <a:gd name="T1" fmla="*/ 0 h 41"/>
                  <a:gd name="T2" fmla="*/ 0 w 36"/>
                  <a:gd name="T3" fmla="*/ 20 h 41"/>
                  <a:gd name="T4" fmla="*/ 12 w 36"/>
                  <a:gd name="T5" fmla="*/ 41 h 41"/>
                  <a:gd name="T6" fmla="*/ 36 w 36"/>
                  <a:gd name="T7" fmla="*/ 0 h 41"/>
                  <a:gd name="T8" fmla="*/ 0 60000 65536"/>
                  <a:gd name="T9" fmla="*/ 0 60000 65536"/>
                  <a:gd name="T10" fmla="*/ 0 60000 65536"/>
                  <a:gd name="T11" fmla="*/ 0 60000 65536"/>
                  <a:gd name="T12" fmla="*/ 0 w 36"/>
                  <a:gd name="T13" fmla="*/ 0 h 41"/>
                  <a:gd name="T14" fmla="*/ 36 w 36"/>
                  <a:gd name="T15" fmla="*/ 41 h 41"/>
                </a:gdLst>
                <a:ahLst/>
                <a:cxnLst>
                  <a:cxn ang="T8">
                    <a:pos x="T0" y="T1"/>
                  </a:cxn>
                  <a:cxn ang="T9">
                    <a:pos x="T2" y="T3"/>
                  </a:cxn>
                  <a:cxn ang="T10">
                    <a:pos x="T4" y="T5"/>
                  </a:cxn>
                  <a:cxn ang="T11">
                    <a:pos x="T6" y="T7"/>
                  </a:cxn>
                </a:cxnLst>
                <a:rect l="T12" t="T13" r="T14" b="T15"/>
                <a:pathLst>
                  <a:path w="36" h="41">
                    <a:moveTo>
                      <a:pt x="36" y="0"/>
                    </a:moveTo>
                    <a:lnTo>
                      <a:pt x="0" y="20"/>
                    </a:lnTo>
                    <a:lnTo>
                      <a:pt x="12" y="41"/>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3" name="Freeform 57"/>
              <p:cNvSpPr>
                <a:spLocks/>
              </p:cNvSpPr>
              <p:nvPr/>
            </p:nvSpPr>
            <p:spPr bwMode="auto">
              <a:xfrm>
                <a:off x="138" y="1770"/>
                <a:ext cx="58" cy="56"/>
              </a:xfrm>
              <a:custGeom>
                <a:avLst/>
                <a:gdLst>
                  <a:gd name="T0" fmla="*/ 40 w 58"/>
                  <a:gd name="T1" fmla="*/ 0 h 56"/>
                  <a:gd name="T2" fmla="*/ 0 w 58"/>
                  <a:gd name="T3" fmla="*/ 24 h 56"/>
                  <a:gd name="T4" fmla="*/ 18 w 58"/>
                  <a:gd name="T5" fmla="*/ 56 h 56"/>
                  <a:gd name="T6" fmla="*/ 58 w 58"/>
                  <a:gd name="T7" fmla="*/ 32 h 56"/>
                  <a:gd name="T8" fmla="*/ 40 w 58"/>
                  <a:gd name="T9" fmla="*/ 0 h 56"/>
                  <a:gd name="T10" fmla="*/ 0 60000 65536"/>
                  <a:gd name="T11" fmla="*/ 0 60000 65536"/>
                  <a:gd name="T12" fmla="*/ 0 60000 65536"/>
                  <a:gd name="T13" fmla="*/ 0 60000 65536"/>
                  <a:gd name="T14" fmla="*/ 0 60000 65536"/>
                  <a:gd name="T15" fmla="*/ 0 w 58"/>
                  <a:gd name="T16" fmla="*/ 0 h 56"/>
                  <a:gd name="T17" fmla="*/ 58 w 58"/>
                  <a:gd name="T18" fmla="*/ 56 h 56"/>
                </a:gdLst>
                <a:ahLst/>
                <a:cxnLst>
                  <a:cxn ang="T10">
                    <a:pos x="T0" y="T1"/>
                  </a:cxn>
                  <a:cxn ang="T11">
                    <a:pos x="T2" y="T3"/>
                  </a:cxn>
                  <a:cxn ang="T12">
                    <a:pos x="T4" y="T5"/>
                  </a:cxn>
                  <a:cxn ang="T13">
                    <a:pos x="T6" y="T7"/>
                  </a:cxn>
                  <a:cxn ang="T14">
                    <a:pos x="T8" y="T9"/>
                  </a:cxn>
                </a:cxnLst>
                <a:rect l="T15" t="T16" r="T17" b="T18"/>
                <a:pathLst>
                  <a:path w="58" h="56">
                    <a:moveTo>
                      <a:pt x="40" y="0"/>
                    </a:moveTo>
                    <a:lnTo>
                      <a:pt x="0" y="24"/>
                    </a:lnTo>
                    <a:lnTo>
                      <a:pt x="18" y="56"/>
                    </a:lnTo>
                    <a:lnTo>
                      <a:pt x="58" y="32"/>
                    </a:lnTo>
                    <a:lnTo>
                      <a:pt x="4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4" name="Freeform 58"/>
              <p:cNvSpPr>
                <a:spLocks/>
              </p:cNvSpPr>
              <p:nvPr/>
            </p:nvSpPr>
            <p:spPr bwMode="auto">
              <a:xfrm>
                <a:off x="138" y="1770"/>
                <a:ext cx="58" cy="56"/>
              </a:xfrm>
              <a:custGeom>
                <a:avLst/>
                <a:gdLst>
                  <a:gd name="T0" fmla="*/ 40 w 58"/>
                  <a:gd name="T1" fmla="*/ 0 h 56"/>
                  <a:gd name="T2" fmla="*/ 0 w 58"/>
                  <a:gd name="T3" fmla="*/ 24 h 56"/>
                  <a:gd name="T4" fmla="*/ 18 w 58"/>
                  <a:gd name="T5" fmla="*/ 56 h 56"/>
                  <a:gd name="T6" fmla="*/ 58 w 58"/>
                  <a:gd name="T7" fmla="*/ 32 h 56"/>
                  <a:gd name="T8" fmla="*/ 40 w 58"/>
                  <a:gd name="T9" fmla="*/ 0 h 56"/>
                  <a:gd name="T10" fmla="*/ 0 60000 65536"/>
                  <a:gd name="T11" fmla="*/ 0 60000 65536"/>
                  <a:gd name="T12" fmla="*/ 0 60000 65536"/>
                  <a:gd name="T13" fmla="*/ 0 60000 65536"/>
                  <a:gd name="T14" fmla="*/ 0 60000 65536"/>
                  <a:gd name="T15" fmla="*/ 0 w 58"/>
                  <a:gd name="T16" fmla="*/ 0 h 56"/>
                  <a:gd name="T17" fmla="*/ 58 w 58"/>
                  <a:gd name="T18" fmla="*/ 56 h 56"/>
                </a:gdLst>
                <a:ahLst/>
                <a:cxnLst>
                  <a:cxn ang="T10">
                    <a:pos x="T0" y="T1"/>
                  </a:cxn>
                  <a:cxn ang="T11">
                    <a:pos x="T2" y="T3"/>
                  </a:cxn>
                  <a:cxn ang="T12">
                    <a:pos x="T4" y="T5"/>
                  </a:cxn>
                  <a:cxn ang="T13">
                    <a:pos x="T6" y="T7"/>
                  </a:cxn>
                  <a:cxn ang="T14">
                    <a:pos x="T8" y="T9"/>
                  </a:cxn>
                </a:cxnLst>
                <a:rect l="T15" t="T16" r="T17" b="T18"/>
                <a:pathLst>
                  <a:path w="58" h="56">
                    <a:moveTo>
                      <a:pt x="40" y="0"/>
                    </a:moveTo>
                    <a:lnTo>
                      <a:pt x="0" y="24"/>
                    </a:lnTo>
                    <a:lnTo>
                      <a:pt x="18" y="56"/>
                    </a:lnTo>
                    <a:lnTo>
                      <a:pt x="58" y="32"/>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5" name="Freeform 59"/>
              <p:cNvSpPr>
                <a:spLocks noEditPoints="1"/>
              </p:cNvSpPr>
              <p:nvPr/>
            </p:nvSpPr>
            <p:spPr bwMode="auto">
              <a:xfrm>
                <a:off x="483" y="1818"/>
                <a:ext cx="201" cy="231"/>
              </a:xfrm>
              <a:custGeom>
                <a:avLst/>
                <a:gdLst>
                  <a:gd name="T0" fmla="*/ 62 w 201"/>
                  <a:gd name="T1" fmla="*/ 133 h 231"/>
                  <a:gd name="T2" fmla="*/ 0 w 201"/>
                  <a:gd name="T3" fmla="*/ 207 h 231"/>
                  <a:gd name="T4" fmla="*/ 27 w 201"/>
                  <a:gd name="T5" fmla="*/ 231 h 231"/>
                  <a:gd name="T6" fmla="*/ 89 w 201"/>
                  <a:gd name="T7" fmla="*/ 156 h 231"/>
                  <a:gd name="T8" fmla="*/ 62 w 201"/>
                  <a:gd name="T9" fmla="*/ 133 h 231"/>
                  <a:gd name="T10" fmla="*/ 173 w 201"/>
                  <a:gd name="T11" fmla="*/ 0 h 231"/>
                  <a:gd name="T12" fmla="*/ 111 w 201"/>
                  <a:gd name="T13" fmla="*/ 73 h 231"/>
                  <a:gd name="T14" fmla="*/ 139 w 201"/>
                  <a:gd name="T15" fmla="*/ 97 h 231"/>
                  <a:gd name="T16" fmla="*/ 201 w 201"/>
                  <a:gd name="T17" fmla="*/ 23 h 231"/>
                  <a:gd name="T18" fmla="*/ 173 w 201"/>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1"/>
                  <a:gd name="T31" fmla="*/ 0 h 231"/>
                  <a:gd name="T32" fmla="*/ 201 w 201"/>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1" h="231">
                    <a:moveTo>
                      <a:pt x="62" y="133"/>
                    </a:moveTo>
                    <a:lnTo>
                      <a:pt x="0" y="207"/>
                    </a:lnTo>
                    <a:lnTo>
                      <a:pt x="27" y="231"/>
                    </a:lnTo>
                    <a:lnTo>
                      <a:pt x="89" y="156"/>
                    </a:lnTo>
                    <a:lnTo>
                      <a:pt x="62" y="133"/>
                    </a:lnTo>
                    <a:close/>
                    <a:moveTo>
                      <a:pt x="173" y="0"/>
                    </a:moveTo>
                    <a:lnTo>
                      <a:pt x="111" y="73"/>
                    </a:lnTo>
                    <a:lnTo>
                      <a:pt x="139" y="97"/>
                    </a:lnTo>
                    <a:lnTo>
                      <a:pt x="201" y="23"/>
                    </a:lnTo>
                    <a:lnTo>
                      <a:pt x="17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6" name="Freeform 60"/>
              <p:cNvSpPr>
                <a:spLocks noEditPoints="1"/>
              </p:cNvSpPr>
              <p:nvPr/>
            </p:nvSpPr>
            <p:spPr bwMode="auto">
              <a:xfrm>
                <a:off x="483" y="1818"/>
                <a:ext cx="201" cy="231"/>
              </a:xfrm>
              <a:custGeom>
                <a:avLst/>
                <a:gdLst>
                  <a:gd name="T0" fmla="*/ 62 w 201"/>
                  <a:gd name="T1" fmla="*/ 133 h 231"/>
                  <a:gd name="T2" fmla="*/ 0 w 201"/>
                  <a:gd name="T3" fmla="*/ 207 h 231"/>
                  <a:gd name="T4" fmla="*/ 27 w 201"/>
                  <a:gd name="T5" fmla="*/ 231 h 231"/>
                  <a:gd name="T6" fmla="*/ 89 w 201"/>
                  <a:gd name="T7" fmla="*/ 156 h 231"/>
                  <a:gd name="T8" fmla="*/ 62 w 201"/>
                  <a:gd name="T9" fmla="*/ 133 h 231"/>
                  <a:gd name="T10" fmla="*/ 173 w 201"/>
                  <a:gd name="T11" fmla="*/ 0 h 231"/>
                  <a:gd name="T12" fmla="*/ 111 w 201"/>
                  <a:gd name="T13" fmla="*/ 73 h 231"/>
                  <a:gd name="T14" fmla="*/ 139 w 201"/>
                  <a:gd name="T15" fmla="*/ 97 h 231"/>
                  <a:gd name="T16" fmla="*/ 201 w 201"/>
                  <a:gd name="T17" fmla="*/ 23 h 231"/>
                  <a:gd name="T18" fmla="*/ 173 w 201"/>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1"/>
                  <a:gd name="T31" fmla="*/ 0 h 231"/>
                  <a:gd name="T32" fmla="*/ 201 w 201"/>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1" h="231">
                    <a:moveTo>
                      <a:pt x="62" y="133"/>
                    </a:moveTo>
                    <a:lnTo>
                      <a:pt x="0" y="207"/>
                    </a:lnTo>
                    <a:lnTo>
                      <a:pt x="27" y="231"/>
                    </a:lnTo>
                    <a:lnTo>
                      <a:pt x="89" y="156"/>
                    </a:lnTo>
                    <a:lnTo>
                      <a:pt x="62" y="133"/>
                    </a:lnTo>
                    <a:moveTo>
                      <a:pt x="173" y="0"/>
                    </a:moveTo>
                    <a:lnTo>
                      <a:pt x="111" y="73"/>
                    </a:lnTo>
                    <a:lnTo>
                      <a:pt x="139" y="97"/>
                    </a:lnTo>
                    <a:lnTo>
                      <a:pt x="201" y="23"/>
                    </a:lnTo>
                    <a:lnTo>
                      <a:pt x="1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7" name="Freeform 61"/>
              <p:cNvSpPr>
                <a:spLocks/>
              </p:cNvSpPr>
              <p:nvPr/>
            </p:nvSpPr>
            <p:spPr bwMode="auto">
              <a:xfrm>
                <a:off x="401" y="2085"/>
                <a:ext cx="59" cy="60"/>
              </a:xfrm>
              <a:custGeom>
                <a:avLst/>
                <a:gdLst>
                  <a:gd name="T0" fmla="*/ 31 w 59"/>
                  <a:gd name="T1" fmla="*/ 0 h 60"/>
                  <a:gd name="T2" fmla="*/ 0 w 59"/>
                  <a:gd name="T3" fmla="*/ 36 h 60"/>
                  <a:gd name="T4" fmla="*/ 29 w 59"/>
                  <a:gd name="T5" fmla="*/ 60 h 60"/>
                  <a:gd name="T6" fmla="*/ 59 w 59"/>
                  <a:gd name="T7" fmla="*/ 23 h 60"/>
                  <a:gd name="T8" fmla="*/ 31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9" y="60"/>
                    </a:lnTo>
                    <a:lnTo>
                      <a:pt x="59" y="23"/>
                    </a:lnTo>
                    <a:lnTo>
                      <a:pt x="31"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8" name="Freeform 62"/>
              <p:cNvSpPr>
                <a:spLocks/>
              </p:cNvSpPr>
              <p:nvPr/>
            </p:nvSpPr>
            <p:spPr bwMode="auto">
              <a:xfrm>
                <a:off x="401" y="2085"/>
                <a:ext cx="59" cy="60"/>
              </a:xfrm>
              <a:custGeom>
                <a:avLst/>
                <a:gdLst>
                  <a:gd name="T0" fmla="*/ 31 w 59"/>
                  <a:gd name="T1" fmla="*/ 0 h 60"/>
                  <a:gd name="T2" fmla="*/ 0 w 59"/>
                  <a:gd name="T3" fmla="*/ 36 h 60"/>
                  <a:gd name="T4" fmla="*/ 29 w 59"/>
                  <a:gd name="T5" fmla="*/ 60 h 60"/>
                  <a:gd name="T6" fmla="*/ 59 w 59"/>
                  <a:gd name="T7" fmla="*/ 23 h 60"/>
                  <a:gd name="T8" fmla="*/ 31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9" y="60"/>
                    </a:lnTo>
                    <a:lnTo>
                      <a:pt x="59" y="23"/>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69" name="Freeform 63"/>
              <p:cNvSpPr>
                <a:spLocks/>
              </p:cNvSpPr>
              <p:nvPr/>
            </p:nvSpPr>
            <p:spPr bwMode="auto">
              <a:xfrm>
                <a:off x="924" y="1848"/>
                <a:ext cx="50" cy="56"/>
              </a:xfrm>
              <a:custGeom>
                <a:avLst/>
                <a:gdLst>
                  <a:gd name="T0" fmla="*/ 16 w 50"/>
                  <a:gd name="T1" fmla="*/ 0 h 56"/>
                  <a:gd name="T2" fmla="*/ 0 w 50"/>
                  <a:gd name="T3" fmla="*/ 44 h 56"/>
                  <a:gd name="T4" fmla="*/ 34 w 50"/>
                  <a:gd name="T5" fmla="*/ 56 h 56"/>
                  <a:gd name="T6" fmla="*/ 50 w 50"/>
                  <a:gd name="T7" fmla="*/ 12 h 56"/>
                  <a:gd name="T8" fmla="*/ 16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70" name="Freeform 64"/>
              <p:cNvSpPr>
                <a:spLocks/>
              </p:cNvSpPr>
              <p:nvPr/>
            </p:nvSpPr>
            <p:spPr bwMode="auto">
              <a:xfrm>
                <a:off x="924" y="1848"/>
                <a:ext cx="50" cy="56"/>
              </a:xfrm>
              <a:custGeom>
                <a:avLst/>
                <a:gdLst>
                  <a:gd name="T0" fmla="*/ 16 w 50"/>
                  <a:gd name="T1" fmla="*/ 0 h 56"/>
                  <a:gd name="T2" fmla="*/ 0 w 50"/>
                  <a:gd name="T3" fmla="*/ 44 h 56"/>
                  <a:gd name="T4" fmla="*/ 34 w 50"/>
                  <a:gd name="T5" fmla="*/ 56 h 56"/>
                  <a:gd name="T6" fmla="*/ 50 w 50"/>
                  <a:gd name="T7" fmla="*/ 12 h 56"/>
                  <a:gd name="T8" fmla="*/ 16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71" name="Freeform 65"/>
              <p:cNvSpPr>
                <a:spLocks noEditPoints="1"/>
              </p:cNvSpPr>
              <p:nvPr/>
            </p:nvSpPr>
            <p:spPr bwMode="auto">
              <a:xfrm>
                <a:off x="805" y="1965"/>
                <a:ext cx="126" cy="267"/>
              </a:xfrm>
              <a:custGeom>
                <a:avLst/>
                <a:gdLst>
                  <a:gd name="T0" fmla="*/ 33 w 126"/>
                  <a:gd name="T1" fmla="*/ 165 h 267"/>
                  <a:gd name="T2" fmla="*/ 0 w 126"/>
                  <a:gd name="T3" fmla="*/ 255 h 267"/>
                  <a:gd name="T4" fmla="*/ 34 w 126"/>
                  <a:gd name="T5" fmla="*/ 267 h 267"/>
                  <a:gd name="T6" fmla="*/ 66 w 126"/>
                  <a:gd name="T7" fmla="*/ 177 h 267"/>
                  <a:gd name="T8" fmla="*/ 33 w 126"/>
                  <a:gd name="T9" fmla="*/ 165 h 267"/>
                  <a:gd name="T10" fmla="*/ 92 w 126"/>
                  <a:gd name="T11" fmla="*/ 0 h 267"/>
                  <a:gd name="T12" fmla="*/ 60 w 126"/>
                  <a:gd name="T13" fmla="*/ 92 h 267"/>
                  <a:gd name="T14" fmla="*/ 93 w 126"/>
                  <a:gd name="T15" fmla="*/ 104 h 267"/>
                  <a:gd name="T16" fmla="*/ 126 w 126"/>
                  <a:gd name="T17" fmla="*/ 13 h 267"/>
                  <a:gd name="T18" fmla="*/ 92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5"/>
                    </a:moveTo>
                    <a:lnTo>
                      <a:pt x="0" y="255"/>
                    </a:lnTo>
                    <a:lnTo>
                      <a:pt x="34" y="267"/>
                    </a:lnTo>
                    <a:lnTo>
                      <a:pt x="66" y="177"/>
                    </a:lnTo>
                    <a:lnTo>
                      <a:pt x="33" y="165"/>
                    </a:lnTo>
                    <a:close/>
                    <a:moveTo>
                      <a:pt x="92" y="0"/>
                    </a:moveTo>
                    <a:lnTo>
                      <a:pt x="60" y="92"/>
                    </a:lnTo>
                    <a:lnTo>
                      <a:pt x="93" y="104"/>
                    </a:lnTo>
                    <a:lnTo>
                      <a:pt x="126" y="13"/>
                    </a:lnTo>
                    <a:lnTo>
                      <a:pt x="9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72" name="Freeform 66"/>
              <p:cNvSpPr>
                <a:spLocks noEditPoints="1"/>
              </p:cNvSpPr>
              <p:nvPr/>
            </p:nvSpPr>
            <p:spPr bwMode="auto">
              <a:xfrm>
                <a:off x="805" y="1965"/>
                <a:ext cx="126" cy="267"/>
              </a:xfrm>
              <a:custGeom>
                <a:avLst/>
                <a:gdLst>
                  <a:gd name="T0" fmla="*/ 33 w 126"/>
                  <a:gd name="T1" fmla="*/ 165 h 267"/>
                  <a:gd name="T2" fmla="*/ 0 w 126"/>
                  <a:gd name="T3" fmla="*/ 255 h 267"/>
                  <a:gd name="T4" fmla="*/ 34 w 126"/>
                  <a:gd name="T5" fmla="*/ 267 h 267"/>
                  <a:gd name="T6" fmla="*/ 66 w 126"/>
                  <a:gd name="T7" fmla="*/ 177 h 267"/>
                  <a:gd name="T8" fmla="*/ 33 w 126"/>
                  <a:gd name="T9" fmla="*/ 165 h 267"/>
                  <a:gd name="T10" fmla="*/ 92 w 126"/>
                  <a:gd name="T11" fmla="*/ 0 h 267"/>
                  <a:gd name="T12" fmla="*/ 60 w 126"/>
                  <a:gd name="T13" fmla="*/ 92 h 267"/>
                  <a:gd name="T14" fmla="*/ 93 w 126"/>
                  <a:gd name="T15" fmla="*/ 104 h 267"/>
                  <a:gd name="T16" fmla="*/ 126 w 126"/>
                  <a:gd name="T17" fmla="*/ 13 h 267"/>
                  <a:gd name="T18" fmla="*/ 92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5"/>
                    </a:moveTo>
                    <a:lnTo>
                      <a:pt x="0" y="255"/>
                    </a:lnTo>
                    <a:lnTo>
                      <a:pt x="34" y="267"/>
                    </a:lnTo>
                    <a:lnTo>
                      <a:pt x="66" y="177"/>
                    </a:lnTo>
                    <a:lnTo>
                      <a:pt x="33" y="165"/>
                    </a:lnTo>
                    <a:moveTo>
                      <a:pt x="92" y="0"/>
                    </a:moveTo>
                    <a:lnTo>
                      <a:pt x="60" y="92"/>
                    </a:lnTo>
                    <a:lnTo>
                      <a:pt x="93" y="104"/>
                    </a:lnTo>
                    <a:lnTo>
                      <a:pt x="126" y="13"/>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73" name="Freeform 67"/>
              <p:cNvSpPr>
                <a:spLocks/>
              </p:cNvSpPr>
              <p:nvPr/>
            </p:nvSpPr>
            <p:spPr bwMode="auto">
              <a:xfrm>
                <a:off x="762" y="2293"/>
                <a:ext cx="50" cy="58"/>
              </a:xfrm>
              <a:custGeom>
                <a:avLst/>
                <a:gdLst>
                  <a:gd name="T0" fmla="*/ 16 w 50"/>
                  <a:gd name="T1" fmla="*/ 0 h 58"/>
                  <a:gd name="T2" fmla="*/ 0 w 50"/>
                  <a:gd name="T3" fmla="*/ 45 h 58"/>
                  <a:gd name="T4" fmla="*/ 34 w 50"/>
                  <a:gd name="T5" fmla="*/ 58 h 58"/>
                  <a:gd name="T6" fmla="*/ 50 w 50"/>
                  <a:gd name="T7" fmla="*/ 13 h 58"/>
                  <a:gd name="T8" fmla="*/ 16 w 50"/>
                  <a:gd name="T9" fmla="*/ 0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16" y="0"/>
                    </a:moveTo>
                    <a:lnTo>
                      <a:pt x="0" y="45"/>
                    </a:lnTo>
                    <a:lnTo>
                      <a:pt x="34" y="58"/>
                    </a:lnTo>
                    <a:lnTo>
                      <a:pt x="50" y="13"/>
                    </a:lnTo>
                    <a:lnTo>
                      <a:pt x="1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74" name="Freeform 68"/>
              <p:cNvSpPr>
                <a:spLocks/>
              </p:cNvSpPr>
              <p:nvPr/>
            </p:nvSpPr>
            <p:spPr bwMode="auto">
              <a:xfrm>
                <a:off x="762" y="2293"/>
                <a:ext cx="50" cy="58"/>
              </a:xfrm>
              <a:custGeom>
                <a:avLst/>
                <a:gdLst>
                  <a:gd name="T0" fmla="*/ 16 w 50"/>
                  <a:gd name="T1" fmla="*/ 0 h 58"/>
                  <a:gd name="T2" fmla="*/ 0 w 50"/>
                  <a:gd name="T3" fmla="*/ 45 h 58"/>
                  <a:gd name="T4" fmla="*/ 34 w 50"/>
                  <a:gd name="T5" fmla="*/ 58 h 58"/>
                  <a:gd name="T6" fmla="*/ 50 w 50"/>
                  <a:gd name="T7" fmla="*/ 13 h 58"/>
                  <a:gd name="T8" fmla="*/ 16 w 50"/>
                  <a:gd name="T9" fmla="*/ 0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16" y="0"/>
                    </a:moveTo>
                    <a:lnTo>
                      <a:pt x="0" y="45"/>
                    </a:lnTo>
                    <a:lnTo>
                      <a:pt x="34" y="58"/>
                    </a:lnTo>
                    <a:lnTo>
                      <a:pt x="50" y="13"/>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75" name="Rectangle 69"/>
              <p:cNvSpPr>
                <a:spLocks noChangeArrowheads="1"/>
              </p:cNvSpPr>
              <p:nvPr/>
            </p:nvSpPr>
            <p:spPr bwMode="auto">
              <a:xfrm>
                <a:off x="1121" y="1894"/>
                <a:ext cx="36" cy="50"/>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76" name="Rectangle 70"/>
              <p:cNvSpPr>
                <a:spLocks noChangeArrowheads="1"/>
              </p:cNvSpPr>
              <p:nvPr/>
            </p:nvSpPr>
            <p:spPr bwMode="auto">
              <a:xfrm>
                <a:off x="1121" y="1894"/>
                <a:ext cx="36"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77" name="Freeform 71"/>
              <p:cNvSpPr>
                <a:spLocks noEditPoints="1"/>
              </p:cNvSpPr>
              <p:nvPr/>
            </p:nvSpPr>
            <p:spPr bwMode="auto">
              <a:xfrm>
                <a:off x="1121" y="2021"/>
                <a:ext cx="36" cy="279"/>
              </a:xfrm>
              <a:custGeom>
                <a:avLst/>
                <a:gdLst>
                  <a:gd name="T0" fmla="*/ 36 w 36"/>
                  <a:gd name="T1" fmla="*/ 180 h 279"/>
                  <a:gd name="T2" fmla="*/ 0 w 36"/>
                  <a:gd name="T3" fmla="*/ 180 h 279"/>
                  <a:gd name="T4" fmla="*/ 0 w 36"/>
                  <a:gd name="T5" fmla="*/ 279 h 279"/>
                  <a:gd name="T6" fmla="*/ 36 w 36"/>
                  <a:gd name="T7" fmla="*/ 279 h 279"/>
                  <a:gd name="T8" fmla="*/ 36 w 36"/>
                  <a:gd name="T9" fmla="*/ 180 h 279"/>
                  <a:gd name="T10" fmla="*/ 36 w 36"/>
                  <a:gd name="T11" fmla="*/ 0 h 279"/>
                  <a:gd name="T12" fmla="*/ 0 w 36"/>
                  <a:gd name="T13" fmla="*/ 0 h 279"/>
                  <a:gd name="T14" fmla="*/ 0 w 36"/>
                  <a:gd name="T15" fmla="*/ 99 h 279"/>
                  <a:gd name="T16" fmla="*/ 36 w 36"/>
                  <a:gd name="T17" fmla="*/ 99 h 279"/>
                  <a:gd name="T18" fmla="*/ 36 w 36"/>
                  <a:gd name="T19" fmla="*/ 0 h 2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279"/>
                  <a:gd name="T32" fmla="*/ 36 w 36"/>
                  <a:gd name="T33" fmla="*/ 279 h 2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279">
                    <a:moveTo>
                      <a:pt x="36" y="180"/>
                    </a:moveTo>
                    <a:lnTo>
                      <a:pt x="0" y="180"/>
                    </a:lnTo>
                    <a:lnTo>
                      <a:pt x="0" y="279"/>
                    </a:lnTo>
                    <a:lnTo>
                      <a:pt x="36" y="279"/>
                    </a:lnTo>
                    <a:lnTo>
                      <a:pt x="36" y="180"/>
                    </a:lnTo>
                    <a:close/>
                    <a:moveTo>
                      <a:pt x="36" y="0"/>
                    </a:moveTo>
                    <a:lnTo>
                      <a:pt x="0" y="0"/>
                    </a:lnTo>
                    <a:lnTo>
                      <a:pt x="0" y="99"/>
                    </a:lnTo>
                    <a:lnTo>
                      <a:pt x="36" y="99"/>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78" name="Freeform 72"/>
              <p:cNvSpPr>
                <a:spLocks noEditPoints="1"/>
              </p:cNvSpPr>
              <p:nvPr/>
            </p:nvSpPr>
            <p:spPr bwMode="auto">
              <a:xfrm>
                <a:off x="1121" y="2021"/>
                <a:ext cx="36" cy="279"/>
              </a:xfrm>
              <a:custGeom>
                <a:avLst/>
                <a:gdLst>
                  <a:gd name="T0" fmla="*/ 36 w 36"/>
                  <a:gd name="T1" fmla="*/ 180 h 279"/>
                  <a:gd name="T2" fmla="*/ 0 w 36"/>
                  <a:gd name="T3" fmla="*/ 180 h 279"/>
                  <a:gd name="T4" fmla="*/ 0 w 36"/>
                  <a:gd name="T5" fmla="*/ 279 h 279"/>
                  <a:gd name="T6" fmla="*/ 36 w 36"/>
                  <a:gd name="T7" fmla="*/ 279 h 279"/>
                  <a:gd name="T8" fmla="*/ 36 w 36"/>
                  <a:gd name="T9" fmla="*/ 180 h 279"/>
                  <a:gd name="T10" fmla="*/ 36 w 36"/>
                  <a:gd name="T11" fmla="*/ 0 h 279"/>
                  <a:gd name="T12" fmla="*/ 0 w 36"/>
                  <a:gd name="T13" fmla="*/ 0 h 279"/>
                  <a:gd name="T14" fmla="*/ 0 w 36"/>
                  <a:gd name="T15" fmla="*/ 99 h 279"/>
                  <a:gd name="T16" fmla="*/ 36 w 36"/>
                  <a:gd name="T17" fmla="*/ 99 h 279"/>
                  <a:gd name="T18" fmla="*/ 36 w 36"/>
                  <a:gd name="T19" fmla="*/ 0 h 2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279"/>
                  <a:gd name="T32" fmla="*/ 36 w 36"/>
                  <a:gd name="T33" fmla="*/ 279 h 2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279">
                    <a:moveTo>
                      <a:pt x="36" y="180"/>
                    </a:moveTo>
                    <a:lnTo>
                      <a:pt x="0" y="180"/>
                    </a:lnTo>
                    <a:lnTo>
                      <a:pt x="0" y="279"/>
                    </a:lnTo>
                    <a:lnTo>
                      <a:pt x="36" y="279"/>
                    </a:lnTo>
                    <a:lnTo>
                      <a:pt x="36" y="180"/>
                    </a:lnTo>
                    <a:moveTo>
                      <a:pt x="36" y="0"/>
                    </a:moveTo>
                    <a:lnTo>
                      <a:pt x="0" y="0"/>
                    </a:lnTo>
                    <a:lnTo>
                      <a:pt x="0" y="99"/>
                    </a:lnTo>
                    <a:lnTo>
                      <a:pt x="36" y="99"/>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79" name="Rectangle 73"/>
              <p:cNvSpPr>
                <a:spLocks noChangeArrowheads="1"/>
              </p:cNvSpPr>
              <p:nvPr/>
            </p:nvSpPr>
            <p:spPr bwMode="auto">
              <a:xfrm>
                <a:off x="1121" y="2377"/>
                <a:ext cx="36" cy="45"/>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80" name="Rectangle 74"/>
              <p:cNvSpPr>
                <a:spLocks noChangeArrowheads="1"/>
              </p:cNvSpPr>
              <p:nvPr/>
            </p:nvSpPr>
            <p:spPr bwMode="auto">
              <a:xfrm>
                <a:off x="1121" y="2377"/>
                <a:ext cx="36"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81" name="Freeform 75"/>
              <p:cNvSpPr>
                <a:spLocks/>
              </p:cNvSpPr>
              <p:nvPr/>
            </p:nvSpPr>
            <p:spPr bwMode="auto">
              <a:xfrm>
                <a:off x="1412" y="1850"/>
                <a:ext cx="50" cy="58"/>
              </a:xfrm>
              <a:custGeom>
                <a:avLst/>
                <a:gdLst>
                  <a:gd name="T0" fmla="*/ 34 w 50"/>
                  <a:gd name="T1" fmla="*/ 0 h 58"/>
                  <a:gd name="T2" fmla="*/ 0 w 50"/>
                  <a:gd name="T3" fmla="*/ 13 h 58"/>
                  <a:gd name="T4" fmla="*/ 16 w 50"/>
                  <a:gd name="T5" fmla="*/ 58 h 58"/>
                  <a:gd name="T6" fmla="*/ 50 w 50"/>
                  <a:gd name="T7" fmla="*/ 45 h 58"/>
                  <a:gd name="T8" fmla="*/ 34 w 50"/>
                  <a:gd name="T9" fmla="*/ 0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34" y="0"/>
                    </a:moveTo>
                    <a:lnTo>
                      <a:pt x="0" y="13"/>
                    </a:lnTo>
                    <a:lnTo>
                      <a:pt x="16" y="58"/>
                    </a:lnTo>
                    <a:lnTo>
                      <a:pt x="50" y="45"/>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82" name="Freeform 76"/>
              <p:cNvSpPr>
                <a:spLocks/>
              </p:cNvSpPr>
              <p:nvPr/>
            </p:nvSpPr>
            <p:spPr bwMode="auto">
              <a:xfrm>
                <a:off x="1412" y="1850"/>
                <a:ext cx="50" cy="58"/>
              </a:xfrm>
              <a:custGeom>
                <a:avLst/>
                <a:gdLst>
                  <a:gd name="T0" fmla="*/ 34 w 50"/>
                  <a:gd name="T1" fmla="*/ 0 h 58"/>
                  <a:gd name="T2" fmla="*/ 0 w 50"/>
                  <a:gd name="T3" fmla="*/ 13 h 58"/>
                  <a:gd name="T4" fmla="*/ 16 w 50"/>
                  <a:gd name="T5" fmla="*/ 58 h 58"/>
                  <a:gd name="T6" fmla="*/ 50 w 50"/>
                  <a:gd name="T7" fmla="*/ 45 h 58"/>
                  <a:gd name="T8" fmla="*/ 34 w 50"/>
                  <a:gd name="T9" fmla="*/ 0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34" y="0"/>
                    </a:moveTo>
                    <a:lnTo>
                      <a:pt x="0" y="13"/>
                    </a:lnTo>
                    <a:lnTo>
                      <a:pt x="16" y="58"/>
                    </a:lnTo>
                    <a:lnTo>
                      <a:pt x="50" y="45"/>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83" name="Freeform 77"/>
              <p:cNvSpPr>
                <a:spLocks noEditPoints="1"/>
              </p:cNvSpPr>
              <p:nvPr/>
            </p:nvSpPr>
            <p:spPr bwMode="auto">
              <a:xfrm>
                <a:off x="1455" y="1969"/>
                <a:ext cx="126" cy="267"/>
              </a:xfrm>
              <a:custGeom>
                <a:avLst/>
                <a:gdLst>
                  <a:gd name="T0" fmla="*/ 94 w 126"/>
                  <a:gd name="T1" fmla="*/ 163 h 267"/>
                  <a:gd name="T2" fmla="*/ 60 w 126"/>
                  <a:gd name="T3" fmla="*/ 176 h 267"/>
                  <a:gd name="T4" fmla="*/ 93 w 126"/>
                  <a:gd name="T5" fmla="*/ 267 h 267"/>
                  <a:gd name="T6" fmla="*/ 126 w 126"/>
                  <a:gd name="T7" fmla="*/ 254 h 267"/>
                  <a:gd name="T8" fmla="*/ 94 w 126"/>
                  <a:gd name="T9" fmla="*/ 163 h 267"/>
                  <a:gd name="T10" fmla="*/ 34 w 126"/>
                  <a:gd name="T11" fmla="*/ 0 h 267"/>
                  <a:gd name="T12" fmla="*/ 0 w 126"/>
                  <a:gd name="T13" fmla="*/ 12 h 267"/>
                  <a:gd name="T14" fmla="*/ 33 w 126"/>
                  <a:gd name="T15" fmla="*/ 102 h 267"/>
                  <a:gd name="T16" fmla="*/ 67 w 126"/>
                  <a:gd name="T17" fmla="*/ 90 h 267"/>
                  <a:gd name="T18" fmla="*/ 34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94" y="163"/>
                    </a:moveTo>
                    <a:lnTo>
                      <a:pt x="60" y="176"/>
                    </a:lnTo>
                    <a:lnTo>
                      <a:pt x="93" y="267"/>
                    </a:lnTo>
                    <a:lnTo>
                      <a:pt x="126" y="254"/>
                    </a:lnTo>
                    <a:lnTo>
                      <a:pt x="94" y="163"/>
                    </a:lnTo>
                    <a:close/>
                    <a:moveTo>
                      <a:pt x="34" y="0"/>
                    </a:moveTo>
                    <a:lnTo>
                      <a:pt x="0" y="12"/>
                    </a:lnTo>
                    <a:lnTo>
                      <a:pt x="33" y="102"/>
                    </a:lnTo>
                    <a:lnTo>
                      <a:pt x="67" y="90"/>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84" name="Freeform 78"/>
              <p:cNvSpPr>
                <a:spLocks noEditPoints="1"/>
              </p:cNvSpPr>
              <p:nvPr/>
            </p:nvSpPr>
            <p:spPr bwMode="auto">
              <a:xfrm>
                <a:off x="1455" y="1969"/>
                <a:ext cx="126" cy="267"/>
              </a:xfrm>
              <a:custGeom>
                <a:avLst/>
                <a:gdLst>
                  <a:gd name="T0" fmla="*/ 94 w 126"/>
                  <a:gd name="T1" fmla="*/ 163 h 267"/>
                  <a:gd name="T2" fmla="*/ 60 w 126"/>
                  <a:gd name="T3" fmla="*/ 176 h 267"/>
                  <a:gd name="T4" fmla="*/ 93 w 126"/>
                  <a:gd name="T5" fmla="*/ 267 h 267"/>
                  <a:gd name="T6" fmla="*/ 126 w 126"/>
                  <a:gd name="T7" fmla="*/ 254 h 267"/>
                  <a:gd name="T8" fmla="*/ 94 w 126"/>
                  <a:gd name="T9" fmla="*/ 163 h 267"/>
                  <a:gd name="T10" fmla="*/ 34 w 126"/>
                  <a:gd name="T11" fmla="*/ 0 h 267"/>
                  <a:gd name="T12" fmla="*/ 0 w 126"/>
                  <a:gd name="T13" fmla="*/ 12 h 267"/>
                  <a:gd name="T14" fmla="*/ 33 w 126"/>
                  <a:gd name="T15" fmla="*/ 102 h 267"/>
                  <a:gd name="T16" fmla="*/ 67 w 126"/>
                  <a:gd name="T17" fmla="*/ 90 h 267"/>
                  <a:gd name="T18" fmla="*/ 34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94" y="163"/>
                    </a:moveTo>
                    <a:lnTo>
                      <a:pt x="60" y="176"/>
                    </a:lnTo>
                    <a:lnTo>
                      <a:pt x="93" y="267"/>
                    </a:lnTo>
                    <a:lnTo>
                      <a:pt x="126" y="254"/>
                    </a:lnTo>
                    <a:lnTo>
                      <a:pt x="94" y="163"/>
                    </a:lnTo>
                    <a:moveTo>
                      <a:pt x="34" y="0"/>
                    </a:moveTo>
                    <a:lnTo>
                      <a:pt x="0" y="12"/>
                    </a:lnTo>
                    <a:lnTo>
                      <a:pt x="33" y="102"/>
                    </a:lnTo>
                    <a:lnTo>
                      <a:pt x="67" y="90"/>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85" name="Freeform 79"/>
              <p:cNvSpPr>
                <a:spLocks/>
              </p:cNvSpPr>
              <p:nvPr/>
            </p:nvSpPr>
            <p:spPr bwMode="auto">
              <a:xfrm>
                <a:off x="1575" y="2297"/>
                <a:ext cx="49" cy="56"/>
              </a:xfrm>
              <a:custGeom>
                <a:avLst/>
                <a:gdLst>
                  <a:gd name="T0" fmla="*/ 34 w 49"/>
                  <a:gd name="T1" fmla="*/ 0 h 56"/>
                  <a:gd name="T2" fmla="*/ 0 w 49"/>
                  <a:gd name="T3" fmla="*/ 12 h 56"/>
                  <a:gd name="T4" fmla="*/ 15 w 49"/>
                  <a:gd name="T5" fmla="*/ 56 h 56"/>
                  <a:gd name="T6" fmla="*/ 49 w 49"/>
                  <a:gd name="T7" fmla="*/ 44 h 56"/>
                  <a:gd name="T8" fmla="*/ 34 w 49"/>
                  <a:gd name="T9" fmla="*/ 0 h 56"/>
                  <a:gd name="T10" fmla="*/ 0 60000 65536"/>
                  <a:gd name="T11" fmla="*/ 0 60000 65536"/>
                  <a:gd name="T12" fmla="*/ 0 60000 65536"/>
                  <a:gd name="T13" fmla="*/ 0 60000 65536"/>
                  <a:gd name="T14" fmla="*/ 0 60000 65536"/>
                  <a:gd name="T15" fmla="*/ 0 w 49"/>
                  <a:gd name="T16" fmla="*/ 0 h 56"/>
                  <a:gd name="T17" fmla="*/ 49 w 49"/>
                  <a:gd name="T18" fmla="*/ 56 h 56"/>
                </a:gdLst>
                <a:ahLst/>
                <a:cxnLst>
                  <a:cxn ang="T10">
                    <a:pos x="T0" y="T1"/>
                  </a:cxn>
                  <a:cxn ang="T11">
                    <a:pos x="T2" y="T3"/>
                  </a:cxn>
                  <a:cxn ang="T12">
                    <a:pos x="T4" y="T5"/>
                  </a:cxn>
                  <a:cxn ang="T13">
                    <a:pos x="T6" y="T7"/>
                  </a:cxn>
                  <a:cxn ang="T14">
                    <a:pos x="T8" y="T9"/>
                  </a:cxn>
                </a:cxnLst>
                <a:rect l="T15" t="T16" r="T17" b="T18"/>
                <a:pathLst>
                  <a:path w="49" h="56">
                    <a:moveTo>
                      <a:pt x="34" y="0"/>
                    </a:moveTo>
                    <a:lnTo>
                      <a:pt x="0" y="12"/>
                    </a:lnTo>
                    <a:lnTo>
                      <a:pt x="15" y="56"/>
                    </a:lnTo>
                    <a:lnTo>
                      <a:pt x="49" y="44"/>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86" name="Freeform 80"/>
              <p:cNvSpPr>
                <a:spLocks/>
              </p:cNvSpPr>
              <p:nvPr/>
            </p:nvSpPr>
            <p:spPr bwMode="auto">
              <a:xfrm>
                <a:off x="1575" y="2297"/>
                <a:ext cx="49" cy="56"/>
              </a:xfrm>
              <a:custGeom>
                <a:avLst/>
                <a:gdLst>
                  <a:gd name="T0" fmla="*/ 34 w 49"/>
                  <a:gd name="T1" fmla="*/ 0 h 56"/>
                  <a:gd name="T2" fmla="*/ 0 w 49"/>
                  <a:gd name="T3" fmla="*/ 12 h 56"/>
                  <a:gd name="T4" fmla="*/ 15 w 49"/>
                  <a:gd name="T5" fmla="*/ 56 h 56"/>
                  <a:gd name="T6" fmla="*/ 49 w 49"/>
                  <a:gd name="T7" fmla="*/ 44 h 56"/>
                  <a:gd name="T8" fmla="*/ 34 w 49"/>
                  <a:gd name="T9" fmla="*/ 0 h 56"/>
                  <a:gd name="T10" fmla="*/ 0 60000 65536"/>
                  <a:gd name="T11" fmla="*/ 0 60000 65536"/>
                  <a:gd name="T12" fmla="*/ 0 60000 65536"/>
                  <a:gd name="T13" fmla="*/ 0 60000 65536"/>
                  <a:gd name="T14" fmla="*/ 0 60000 65536"/>
                  <a:gd name="T15" fmla="*/ 0 w 49"/>
                  <a:gd name="T16" fmla="*/ 0 h 56"/>
                  <a:gd name="T17" fmla="*/ 49 w 49"/>
                  <a:gd name="T18" fmla="*/ 56 h 56"/>
                </a:gdLst>
                <a:ahLst/>
                <a:cxnLst>
                  <a:cxn ang="T10">
                    <a:pos x="T0" y="T1"/>
                  </a:cxn>
                  <a:cxn ang="T11">
                    <a:pos x="T2" y="T3"/>
                  </a:cxn>
                  <a:cxn ang="T12">
                    <a:pos x="T4" y="T5"/>
                  </a:cxn>
                  <a:cxn ang="T13">
                    <a:pos x="T6" y="T7"/>
                  </a:cxn>
                  <a:cxn ang="T14">
                    <a:pos x="T8" y="T9"/>
                  </a:cxn>
                </a:cxnLst>
                <a:rect l="T15" t="T16" r="T17" b="T18"/>
                <a:pathLst>
                  <a:path w="49" h="56">
                    <a:moveTo>
                      <a:pt x="34" y="0"/>
                    </a:moveTo>
                    <a:lnTo>
                      <a:pt x="0" y="12"/>
                    </a:lnTo>
                    <a:lnTo>
                      <a:pt x="15" y="56"/>
                    </a:lnTo>
                    <a:lnTo>
                      <a:pt x="49" y="4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87" name="Freeform 81"/>
              <p:cNvSpPr>
                <a:spLocks noEditPoints="1"/>
              </p:cNvSpPr>
              <p:nvPr/>
            </p:nvSpPr>
            <p:spPr bwMode="auto">
              <a:xfrm>
                <a:off x="1704" y="1823"/>
                <a:ext cx="202" cy="230"/>
              </a:xfrm>
              <a:custGeom>
                <a:avLst/>
                <a:gdLst>
                  <a:gd name="T0" fmla="*/ 140 w 202"/>
                  <a:gd name="T1" fmla="*/ 133 h 230"/>
                  <a:gd name="T2" fmla="*/ 112 w 202"/>
                  <a:gd name="T3" fmla="*/ 157 h 230"/>
                  <a:gd name="T4" fmla="*/ 174 w 202"/>
                  <a:gd name="T5" fmla="*/ 230 h 230"/>
                  <a:gd name="T6" fmla="*/ 202 w 202"/>
                  <a:gd name="T7" fmla="*/ 208 h 230"/>
                  <a:gd name="T8" fmla="*/ 140 w 202"/>
                  <a:gd name="T9" fmla="*/ 133 h 230"/>
                  <a:gd name="T10" fmla="*/ 27 w 202"/>
                  <a:gd name="T11" fmla="*/ 0 h 230"/>
                  <a:gd name="T12" fmla="*/ 0 w 202"/>
                  <a:gd name="T13" fmla="*/ 23 h 230"/>
                  <a:gd name="T14" fmla="*/ 62 w 202"/>
                  <a:gd name="T15" fmla="*/ 97 h 230"/>
                  <a:gd name="T16" fmla="*/ 89 w 202"/>
                  <a:gd name="T17" fmla="*/ 74 h 230"/>
                  <a:gd name="T18" fmla="*/ 27 w 202"/>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40" y="133"/>
                    </a:moveTo>
                    <a:lnTo>
                      <a:pt x="112" y="157"/>
                    </a:lnTo>
                    <a:lnTo>
                      <a:pt x="174" y="230"/>
                    </a:lnTo>
                    <a:lnTo>
                      <a:pt x="202" y="208"/>
                    </a:lnTo>
                    <a:lnTo>
                      <a:pt x="140" y="133"/>
                    </a:lnTo>
                    <a:close/>
                    <a:moveTo>
                      <a:pt x="27" y="0"/>
                    </a:moveTo>
                    <a:lnTo>
                      <a:pt x="0" y="23"/>
                    </a:lnTo>
                    <a:lnTo>
                      <a:pt x="62" y="97"/>
                    </a:lnTo>
                    <a:lnTo>
                      <a:pt x="89" y="74"/>
                    </a:lnTo>
                    <a:lnTo>
                      <a:pt x="2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88" name="Freeform 82"/>
              <p:cNvSpPr>
                <a:spLocks noEditPoints="1"/>
              </p:cNvSpPr>
              <p:nvPr/>
            </p:nvSpPr>
            <p:spPr bwMode="auto">
              <a:xfrm>
                <a:off x="1704" y="1823"/>
                <a:ext cx="202" cy="230"/>
              </a:xfrm>
              <a:custGeom>
                <a:avLst/>
                <a:gdLst>
                  <a:gd name="T0" fmla="*/ 140 w 202"/>
                  <a:gd name="T1" fmla="*/ 133 h 230"/>
                  <a:gd name="T2" fmla="*/ 112 w 202"/>
                  <a:gd name="T3" fmla="*/ 157 h 230"/>
                  <a:gd name="T4" fmla="*/ 174 w 202"/>
                  <a:gd name="T5" fmla="*/ 230 h 230"/>
                  <a:gd name="T6" fmla="*/ 202 w 202"/>
                  <a:gd name="T7" fmla="*/ 208 h 230"/>
                  <a:gd name="T8" fmla="*/ 140 w 202"/>
                  <a:gd name="T9" fmla="*/ 133 h 230"/>
                  <a:gd name="T10" fmla="*/ 27 w 202"/>
                  <a:gd name="T11" fmla="*/ 0 h 230"/>
                  <a:gd name="T12" fmla="*/ 0 w 202"/>
                  <a:gd name="T13" fmla="*/ 23 h 230"/>
                  <a:gd name="T14" fmla="*/ 62 w 202"/>
                  <a:gd name="T15" fmla="*/ 97 h 230"/>
                  <a:gd name="T16" fmla="*/ 89 w 202"/>
                  <a:gd name="T17" fmla="*/ 74 h 230"/>
                  <a:gd name="T18" fmla="*/ 27 w 202"/>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40" y="133"/>
                    </a:moveTo>
                    <a:lnTo>
                      <a:pt x="112" y="157"/>
                    </a:lnTo>
                    <a:lnTo>
                      <a:pt x="174" y="230"/>
                    </a:lnTo>
                    <a:lnTo>
                      <a:pt x="202" y="208"/>
                    </a:lnTo>
                    <a:lnTo>
                      <a:pt x="140" y="133"/>
                    </a:lnTo>
                    <a:moveTo>
                      <a:pt x="27" y="0"/>
                    </a:moveTo>
                    <a:lnTo>
                      <a:pt x="0" y="23"/>
                    </a:lnTo>
                    <a:lnTo>
                      <a:pt x="62" y="97"/>
                    </a:lnTo>
                    <a:lnTo>
                      <a:pt x="89" y="74"/>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89" name="Freeform 83"/>
              <p:cNvSpPr>
                <a:spLocks/>
              </p:cNvSpPr>
              <p:nvPr/>
            </p:nvSpPr>
            <p:spPr bwMode="auto">
              <a:xfrm>
                <a:off x="1929" y="2090"/>
                <a:ext cx="57" cy="59"/>
              </a:xfrm>
              <a:custGeom>
                <a:avLst/>
                <a:gdLst>
                  <a:gd name="T0" fmla="*/ 27 w 57"/>
                  <a:gd name="T1" fmla="*/ 0 h 59"/>
                  <a:gd name="T2" fmla="*/ 0 w 57"/>
                  <a:gd name="T3" fmla="*/ 23 h 59"/>
                  <a:gd name="T4" fmla="*/ 30 w 57"/>
                  <a:gd name="T5" fmla="*/ 59 h 59"/>
                  <a:gd name="T6" fmla="*/ 57 w 57"/>
                  <a:gd name="T7" fmla="*/ 37 h 59"/>
                  <a:gd name="T8" fmla="*/ 2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7" y="0"/>
                    </a:moveTo>
                    <a:lnTo>
                      <a:pt x="0" y="23"/>
                    </a:lnTo>
                    <a:lnTo>
                      <a:pt x="30" y="59"/>
                    </a:lnTo>
                    <a:lnTo>
                      <a:pt x="57" y="37"/>
                    </a:lnTo>
                    <a:lnTo>
                      <a:pt x="2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0" name="Freeform 84"/>
              <p:cNvSpPr>
                <a:spLocks/>
              </p:cNvSpPr>
              <p:nvPr/>
            </p:nvSpPr>
            <p:spPr bwMode="auto">
              <a:xfrm>
                <a:off x="1929" y="2090"/>
                <a:ext cx="57" cy="59"/>
              </a:xfrm>
              <a:custGeom>
                <a:avLst/>
                <a:gdLst>
                  <a:gd name="T0" fmla="*/ 27 w 57"/>
                  <a:gd name="T1" fmla="*/ 0 h 59"/>
                  <a:gd name="T2" fmla="*/ 0 w 57"/>
                  <a:gd name="T3" fmla="*/ 23 h 59"/>
                  <a:gd name="T4" fmla="*/ 30 w 57"/>
                  <a:gd name="T5" fmla="*/ 59 h 59"/>
                  <a:gd name="T6" fmla="*/ 57 w 57"/>
                  <a:gd name="T7" fmla="*/ 37 h 59"/>
                  <a:gd name="T8" fmla="*/ 2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7" y="0"/>
                    </a:moveTo>
                    <a:lnTo>
                      <a:pt x="0" y="23"/>
                    </a:lnTo>
                    <a:lnTo>
                      <a:pt x="30" y="59"/>
                    </a:lnTo>
                    <a:lnTo>
                      <a:pt x="57" y="37"/>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1" name="Freeform 85"/>
              <p:cNvSpPr>
                <a:spLocks/>
              </p:cNvSpPr>
              <p:nvPr/>
            </p:nvSpPr>
            <p:spPr bwMode="auto">
              <a:xfrm>
                <a:off x="2047" y="1690"/>
                <a:ext cx="98" cy="79"/>
              </a:xfrm>
              <a:custGeom>
                <a:avLst/>
                <a:gdLst>
                  <a:gd name="T0" fmla="*/ 15 w 98"/>
                  <a:gd name="T1" fmla="*/ 0 h 79"/>
                  <a:gd name="T2" fmla="*/ 0 w 98"/>
                  <a:gd name="T3" fmla="*/ 25 h 79"/>
                  <a:gd name="T4" fmla="*/ 8 w 98"/>
                  <a:gd name="T5" fmla="*/ 39 h 79"/>
                  <a:gd name="T6" fmla="*/ 80 w 98"/>
                  <a:gd name="T7" fmla="*/ 79 h 79"/>
                  <a:gd name="T8" fmla="*/ 98 w 98"/>
                  <a:gd name="T9" fmla="*/ 48 h 79"/>
                  <a:gd name="T10" fmla="*/ 15 w 98"/>
                  <a:gd name="T11" fmla="*/ 0 h 79"/>
                  <a:gd name="T12" fmla="*/ 0 60000 65536"/>
                  <a:gd name="T13" fmla="*/ 0 60000 65536"/>
                  <a:gd name="T14" fmla="*/ 0 60000 65536"/>
                  <a:gd name="T15" fmla="*/ 0 60000 65536"/>
                  <a:gd name="T16" fmla="*/ 0 60000 65536"/>
                  <a:gd name="T17" fmla="*/ 0 60000 65536"/>
                  <a:gd name="T18" fmla="*/ 0 w 98"/>
                  <a:gd name="T19" fmla="*/ 0 h 79"/>
                  <a:gd name="T20" fmla="*/ 98 w 98"/>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98" h="79">
                    <a:moveTo>
                      <a:pt x="15" y="0"/>
                    </a:moveTo>
                    <a:lnTo>
                      <a:pt x="0" y="25"/>
                    </a:lnTo>
                    <a:lnTo>
                      <a:pt x="8" y="39"/>
                    </a:lnTo>
                    <a:lnTo>
                      <a:pt x="80" y="79"/>
                    </a:lnTo>
                    <a:lnTo>
                      <a:pt x="98" y="48"/>
                    </a:lnTo>
                    <a:lnTo>
                      <a:pt x="1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2" name="Freeform 86"/>
              <p:cNvSpPr>
                <a:spLocks/>
              </p:cNvSpPr>
              <p:nvPr/>
            </p:nvSpPr>
            <p:spPr bwMode="auto">
              <a:xfrm>
                <a:off x="2047" y="1690"/>
                <a:ext cx="98" cy="79"/>
              </a:xfrm>
              <a:custGeom>
                <a:avLst/>
                <a:gdLst>
                  <a:gd name="T0" fmla="*/ 15 w 98"/>
                  <a:gd name="T1" fmla="*/ 0 h 79"/>
                  <a:gd name="T2" fmla="*/ 0 w 98"/>
                  <a:gd name="T3" fmla="*/ 25 h 79"/>
                  <a:gd name="T4" fmla="*/ 8 w 98"/>
                  <a:gd name="T5" fmla="*/ 39 h 79"/>
                  <a:gd name="T6" fmla="*/ 80 w 98"/>
                  <a:gd name="T7" fmla="*/ 79 h 79"/>
                  <a:gd name="T8" fmla="*/ 98 w 98"/>
                  <a:gd name="T9" fmla="*/ 48 h 79"/>
                  <a:gd name="T10" fmla="*/ 15 w 98"/>
                  <a:gd name="T11" fmla="*/ 0 h 79"/>
                  <a:gd name="T12" fmla="*/ 0 60000 65536"/>
                  <a:gd name="T13" fmla="*/ 0 60000 65536"/>
                  <a:gd name="T14" fmla="*/ 0 60000 65536"/>
                  <a:gd name="T15" fmla="*/ 0 60000 65536"/>
                  <a:gd name="T16" fmla="*/ 0 60000 65536"/>
                  <a:gd name="T17" fmla="*/ 0 60000 65536"/>
                  <a:gd name="T18" fmla="*/ 0 w 98"/>
                  <a:gd name="T19" fmla="*/ 0 h 79"/>
                  <a:gd name="T20" fmla="*/ 98 w 98"/>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98" h="79">
                    <a:moveTo>
                      <a:pt x="15" y="0"/>
                    </a:moveTo>
                    <a:lnTo>
                      <a:pt x="0" y="25"/>
                    </a:lnTo>
                    <a:lnTo>
                      <a:pt x="8" y="39"/>
                    </a:lnTo>
                    <a:lnTo>
                      <a:pt x="80" y="79"/>
                    </a:lnTo>
                    <a:lnTo>
                      <a:pt x="98" y="48"/>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3" name="Freeform 87"/>
              <p:cNvSpPr>
                <a:spLocks/>
              </p:cNvSpPr>
              <p:nvPr/>
            </p:nvSpPr>
            <p:spPr bwMode="auto">
              <a:xfrm>
                <a:off x="2195" y="1777"/>
                <a:ext cx="58" cy="55"/>
              </a:xfrm>
              <a:custGeom>
                <a:avLst/>
                <a:gdLst>
                  <a:gd name="T0" fmla="*/ 18 w 58"/>
                  <a:gd name="T1" fmla="*/ 0 h 55"/>
                  <a:gd name="T2" fmla="*/ 0 w 58"/>
                  <a:gd name="T3" fmla="*/ 32 h 55"/>
                  <a:gd name="T4" fmla="*/ 40 w 58"/>
                  <a:gd name="T5" fmla="*/ 55 h 55"/>
                  <a:gd name="T6" fmla="*/ 58 w 58"/>
                  <a:gd name="T7" fmla="*/ 24 h 55"/>
                  <a:gd name="T8" fmla="*/ 18 w 58"/>
                  <a:gd name="T9" fmla="*/ 0 h 55"/>
                  <a:gd name="T10" fmla="*/ 0 60000 65536"/>
                  <a:gd name="T11" fmla="*/ 0 60000 65536"/>
                  <a:gd name="T12" fmla="*/ 0 60000 65536"/>
                  <a:gd name="T13" fmla="*/ 0 60000 65536"/>
                  <a:gd name="T14" fmla="*/ 0 60000 65536"/>
                  <a:gd name="T15" fmla="*/ 0 w 58"/>
                  <a:gd name="T16" fmla="*/ 0 h 55"/>
                  <a:gd name="T17" fmla="*/ 58 w 58"/>
                  <a:gd name="T18" fmla="*/ 55 h 55"/>
                </a:gdLst>
                <a:ahLst/>
                <a:cxnLst>
                  <a:cxn ang="T10">
                    <a:pos x="T0" y="T1"/>
                  </a:cxn>
                  <a:cxn ang="T11">
                    <a:pos x="T2" y="T3"/>
                  </a:cxn>
                  <a:cxn ang="T12">
                    <a:pos x="T4" y="T5"/>
                  </a:cxn>
                  <a:cxn ang="T13">
                    <a:pos x="T6" y="T7"/>
                  </a:cxn>
                  <a:cxn ang="T14">
                    <a:pos x="T8" y="T9"/>
                  </a:cxn>
                </a:cxnLst>
                <a:rect l="T15" t="T16" r="T17" b="T18"/>
                <a:pathLst>
                  <a:path w="58" h="55">
                    <a:moveTo>
                      <a:pt x="18" y="0"/>
                    </a:moveTo>
                    <a:lnTo>
                      <a:pt x="0" y="32"/>
                    </a:lnTo>
                    <a:lnTo>
                      <a:pt x="40" y="55"/>
                    </a:lnTo>
                    <a:lnTo>
                      <a:pt x="58" y="24"/>
                    </a:lnTo>
                    <a:lnTo>
                      <a:pt x="1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4" name="Freeform 88"/>
              <p:cNvSpPr>
                <a:spLocks/>
              </p:cNvSpPr>
              <p:nvPr/>
            </p:nvSpPr>
            <p:spPr bwMode="auto">
              <a:xfrm>
                <a:off x="2195" y="1777"/>
                <a:ext cx="58" cy="55"/>
              </a:xfrm>
              <a:custGeom>
                <a:avLst/>
                <a:gdLst>
                  <a:gd name="T0" fmla="*/ 18 w 58"/>
                  <a:gd name="T1" fmla="*/ 0 h 55"/>
                  <a:gd name="T2" fmla="*/ 0 w 58"/>
                  <a:gd name="T3" fmla="*/ 32 h 55"/>
                  <a:gd name="T4" fmla="*/ 40 w 58"/>
                  <a:gd name="T5" fmla="*/ 55 h 55"/>
                  <a:gd name="T6" fmla="*/ 58 w 58"/>
                  <a:gd name="T7" fmla="*/ 24 h 55"/>
                  <a:gd name="T8" fmla="*/ 18 w 58"/>
                  <a:gd name="T9" fmla="*/ 0 h 55"/>
                  <a:gd name="T10" fmla="*/ 0 60000 65536"/>
                  <a:gd name="T11" fmla="*/ 0 60000 65536"/>
                  <a:gd name="T12" fmla="*/ 0 60000 65536"/>
                  <a:gd name="T13" fmla="*/ 0 60000 65536"/>
                  <a:gd name="T14" fmla="*/ 0 60000 65536"/>
                  <a:gd name="T15" fmla="*/ 0 w 58"/>
                  <a:gd name="T16" fmla="*/ 0 h 55"/>
                  <a:gd name="T17" fmla="*/ 58 w 58"/>
                  <a:gd name="T18" fmla="*/ 55 h 55"/>
                </a:gdLst>
                <a:ahLst/>
                <a:cxnLst>
                  <a:cxn ang="T10">
                    <a:pos x="T0" y="T1"/>
                  </a:cxn>
                  <a:cxn ang="T11">
                    <a:pos x="T2" y="T3"/>
                  </a:cxn>
                  <a:cxn ang="T12">
                    <a:pos x="T4" y="T5"/>
                  </a:cxn>
                  <a:cxn ang="T13">
                    <a:pos x="T6" y="T7"/>
                  </a:cxn>
                  <a:cxn ang="T14">
                    <a:pos x="T8" y="T9"/>
                  </a:cxn>
                </a:cxnLst>
                <a:rect l="T15" t="T16" r="T17" b="T18"/>
                <a:pathLst>
                  <a:path w="58" h="55">
                    <a:moveTo>
                      <a:pt x="18" y="0"/>
                    </a:moveTo>
                    <a:lnTo>
                      <a:pt x="0" y="32"/>
                    </a:lnTo>
                    <a:lnTo>
                      <a:pt x="40" y="55"/>
                    </a:lnTo>
                    <a:lnTo>
                      <a:pt x="58" y="2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5" name="Freeform 89"/>
              <p:cNvSpPr>
                <a:spLocks/>
              </p:cNvSpPr>
              <p:nvPr/>
            </p:nvSpPr>
            <p:spPr bwMode="auto">
              <a:xfrm>
                <a:off x="1872" y="1314"/>
                <a:ext cx="53" cy="43"/>
              </a:xfrm>
              <a:custGeom>
                <a:avLst/>
                <a:gdLst>
                  <a:gd name="T0" fmla="*/ 7 w 53"/>
                  <a:gd name="T1" fmla="*/ 0 h 43"/>
                  <a:gd name="T2" fmla="*/ 0 w 53"/>
                  <a:gd name="T3" fmla="*/ 35 h 43"/>
                  <a:gd name="T4" fmla="*/ 48 w 53"/>
                  <a:gd name="T5" fmla="*/ 43 h 43"/>
                  <a:gd name="T6" fmla="*/ 53 w 53"/>
                  <a:gd name="T7" fmla="*/ 8 h 43"/>
                  <a:gd name="T8" fmla="*/ 7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7" y="0"/>
                    </a:moveTo>
                    <a:lnTo>
                      <a:pt x="0" y="35"/>
                    </a:lnTo>
                    <a:lnTo>
                      <a:pt x="48" y="43"/>
                    </a:lnTo>
                    <a:lnTo>
                      <a:pt x="53" y="8"/>
                    </a:lnTo>
                    <a:lnTo>
                      <a:pt x="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6" name="Freeform 90"/>
              <p:cNvSpPr>
                <a:spLocks/>
              </p:cNvSpPr>
              <p:nvPr/>
            </p:nvSpPr>
            <p:spPr bwMode="auto">
              <a:xfrm>
                <a:off x="1872" y="1314"/>
                <a:ext cx="53" cy="43"/>
              </a:xfrm>
              <a:custGeom>
                <a:avLst/>
                <a:gdLst>
                  <a:gd name="T0" fmla="*/ 7 w 53"/>
                  <a:gd name="T1" fmla="*/ 0 h 43"/>
                  <a:gd name="T2" fmla="*/ 0 w 53"/>
                  <a:gd name="T3" fmla="*/ 35 h 43"/>
                  <a:gd name="T4" fmla="*/ 48 w 53"/>
                  <a:gd name="T5" fmla="*/ 43 h 43"/>
                  <a:gd name="T6" fmla="*/ 53 w 53"/>
                  <a:gd name="T7" fmla="*/ 8 h 43"/>
                  <a:gd name="T8" fmla="*/ 7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7" y="0"/>
                    </a:moveTo>
                    <a:lnTo>
                      <a:pt x="0" y="35"/>
                    </a:lnTo>
                    <a:lnTo>
                      <a:pt x="48" y="43"/>
                    </a:lnTo>
                    <a:lnTo>
                      <a:pt x="53"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7" name="Freeform 91"/>
              <p:cNvSpPr>
                <a:spLocks noEditPoints="1"/>
              </p:cNvSpPr>
              <p:nvPr/>
            </p:nvSpPr>
            <p:spPr bwMode="auto">
              <a:xfrm>
                <a:off x="1996" y="1335"/>
                <a:ext cx="273" cy="82"/>
              </a:xfrm>
              <a:custGeom>
                <a:avLst/>
                <a:gdLst>
                  <a:gd name="T0" fmla="*/ 178 w 273"/>
                  <a:gd name="T1" fmla="*/ 31 h 82"/>
                  <a:gd name="T2" fmla="*/ 172 w 273"/>
                  <a:gd name="T3" fmla="*/ 66 h 82"/>
                  <a:gd name="T4" fmla="*/ 266 w 273"/>
                  <a:gd name="T5" fmla="*/ 82 h 82"/>
                  <a:gd name="T6" fmla="*/ 273 w 273"/>
                  <a:gd name="T7" fmla="*/ 47 h 82"/>
                  <a:gd name="T8" fmla="*/ 178 w 273"/>
                  <a:gd name="T9" fmla="*/ 31 h 82"/>
                  <a:gd name="T10" fmla="*/ 6 w 273"/>
                  <a:gd name="T11" fmla="*/ 0 h 82"/>
                  <a:gd name="T12" fmla="*/ 0 w 273"/>
                  <a:gd name="T13" fmla="*/ 35 h 82"/>
                  <a:gd name="T14" fmla="*/ 95 w 273"/>
                  <a:gd name="T15" fmla="*/ 52 h 82"/>
                  <a:gd name="T16" fmla="*/ 102 w 273"/>
                  <a:gd name="T17" fmla="*/ 17 h 82"/>
                  <a:gd name="T18" fmla="*/ 6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178" y="31"/>
                    </a:moveTo>
                    <a:lnTo>
                      <a:pt x="172" y="66"/>
                    </a:lnTo>
                    <a:lnTo>
                      <a:pt x="266" y="82"/>
                    </a:lnTo>
                    <a:lnTo>
                      <a:pt x="273" y="47"/>
                    </a:lnTo>
                    <a:lnTo>
                      <a:pt x="178" y="31"/>
                    </a:lnTo>
                    <a:close/>
                    <a:moveTo>
                      <a:pt x="6" y="0"/>
                    </a:moveTo>
                    <a:lnTo>
                      <a:pt x="0" y="35"/>
                    </a:lnTo>
                    <a:lnTo>
                      <a:pt x="95" y="52"/>
                    </a:lnTo>
                    <a:lnTo>
                      <a:pt x="102" y="17"/>
                    </a:lnTo>
                    <a:lnTo>
                      <a:pt x="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8" name="Freeform 92"/>
              <p:cNvSpPr>
                <a:spLocks noEditPoints="1"/>
              </p:cNvSpPr>
              <p:nvPr/>
            </p:nvSpPr>
            <p:spPr bwMode="auto">
              <a:xfrm>
                <a:off x="1996" y="1335"/>
                <a:ext cx="273" cy="82"/>
              </a:xfrm>
              <a:custGeom>
                <a:avLst/>
                <a:gdLst>
                  <a:gd name="T0" fmla="*/ 178 w 273"/>
                  <a:gd name="T1" fmla="*/ 31 h 82"/>
                  <a:gd name="T2" fmla="*/ 172 w 273"/>
                  <a:gd name="T3" fmla="*/ 66 h 82"/>
                  <a:gd name="T4" fmla="*/ 266 w 273"/>
                  <a:gd name="T5" fmla="*/ 82 h 82"/>
                  <a:gd name="T6" fmla="*/ 273 w 273"/>
                  <a:gd name="T7" fmla="*/ 47 h 82"/>
                  <a:gd name="T8" fmla="*/ 178 w 273"/>
                  <a:gd name="T9" fmla="*/ 31 h 82"/>
                  <a:gd name="T10" fmla="*/ 6 w 273"/>
                  <a:gd name="T11" fmla="*/ 0 h 82"/>
                  <a:gd name="T12" fmla="*/ 0 w 273"/>
                  <a:gd name="T13" fmla="*/ 35 h 82"/>
                  <a:gd name="T14" fmla="*/ 95 w 273"/>
                  <a:gd name="T15" fmla="*/ 52 h 82"/>
                  <a:gd name="T16" fmla="*/ 102 w 273"/>
                  <a:gd name="T17" fmla="*/ 17 h 82"/>
                  <a:gd name="T18" fmla="*/ 6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178" y="31"/>
                    </a:moveTo>
                    <a:lnTo>
                      <a:pt x="172" y="66"/>
                    </a:lnTo>
                    <a:lnTo>
                      <a:pt x="266" y="82"/>
                    </a:lnTo>
                    <a:lnTo>
                      <a:pt x="273" y="47"/>
                    </a:lnTo>
                    <a:lnTo>
                      <a:pt x="178" y="31"/>
                    </a:lnTo>
                    <a:moveTo>
                      <a:pt x="6" y="0"/>
                    </a:moveTo>
                    <a:lnTo>
                      <a:pt x="0" y="35"/>
                    </a:lnTo>
                    <a:lnTo>
                      <a:pt x="95" y="52"/>
                    </a:lnTo>
                    <a:lnTo>
                      <a:pt x="102" y="1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99" name="Freeform 93"/>
              <p:cNvSpPr>
                <a:spLocks/>
              </p:cNvSpPr>
              <p:nvPr/>
            </p:nvSpPr>
            <p:spPr bwMode="auto">
              <a:xfrm>
                <a:off x="2340" y="1396"/>
                <a:ext cx="53" cy="43"/>
              </a:xfrm>
              <a:custGeom>
                <a:avLst/>
                <a:gdLst>
                  <a:gd name="T0" fmla="*/ 6 w 53"/>
                  <a:gd name="T1" fmla="*/ 0 h 43"/>
                  <a:gd name="T2" fmla="*/ 0 w 53"/>
                  <a:gd name="T3" fmla="*/ 35 h 43"/>
                  <a:gd name="T4" fmla="*/ 46 w 53"/>
                  <a:gd name="T5" fmla="*/ 43 h 43"/>
                  <a:gd name="T6" fmla="*/ 53 w 53"/>
                  <a:gd name="T7" fmla="*/ 8 h 43"/>
                  <a:gd name="T8" fmla="*/ 6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6" y="0"/>
                    </a:moveTo>
                    <a:lnTo>
                      <a:pt x="0" y="35"/>
                    </a:lnTo>
                    <a:lnTo>
                      <a:pt x="46" y="43"/>
                    </a:lnTo>
                    <a:lnTo>
                      <a:pt x="53" y="8"/>
                    </a:lnTo>
                    <a:lnTo>
                      <a:pt x="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0" name="Freeform 94"/>
              <p:cNvSpPr>
                <a:spLocks/>
              </p:cNvSpPr>
              <p:nvPr/>
            </p:nvSpPr>
            <p:spPr bwMode="auto">
              <a:xfrm>
                <a:off x="2340" y="1396"/>
                <a:ext cx="53" cy="43"/>
              </a:xfrm>
              <a:custGeom>
                <a:avLst/>
                <a:gdLst>
                  <a:gd name="T0" fmla="*/ 6 w 53"/>
                  <a:gd name="T1" fmla="*/ 0 h 43"/>
                  <a:gd name="T2" fmla="*/ 0 w 53"/>
                  <a:gd name="T3" fmla="*/ 35 h 43"/>
                  <a:gd name="T4" fmla="*/ 46 w 53"/>
                  <a:gd name="T5" fmla="*/ 43 h 43"/>
                  <a:gd name="T6" fmla="*/ 53 w 53"/>
                  <a:gd name="T7" fmla="*/ 8 h 43"/>
                  <a:gd name="T8" fmla="*/ 6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6" y="0"/>
                    </a:moveTo>
                    <a:lnTo>
                      <a:pt x="0" y="35"/>
                    </a:lnTo>
                    <a:lnTo>
                      <a:pt x="46" y="43"/>
                    </a:lnTo>
                    <a:lnTo>
                      <a:pt x="53"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1" name="Freeform 95"/>
              <p:cNvSpPr>
                <a:spLocks/>
              </p:cNvSpPr>
              <p:nvPr/>
            </p:nvSpPr>
            <p:spPr bwMode="auto">
              <a:xfrm>
                <a:off x="1875" y="1066"/>
                <a:ext cx="52" cy="43"/>
              </a:xfrm>
              <a:custGeom>
                <a:avLst/>
                <a:gdLst>
                  <a:gd name="T0" fmla="*/ 46 w 52"/>
                  <a:gd name="T1" fmla="*/ 0 h 43"/>
                  <a:gd name="T2" fmla="*/ 0 w 52"/>
                  <a:gd name="T3" fmla="*/ 8 h 43"/>
                  <a:gd name="T4" fmla="*/ 0 w 52"/>
                  <a:gd name="T5" fmla="*/ 11 h 43"/>
                  <a:gd name="T6" fmla="*/ 5 w 52"/>
                  <a:gd name="T7" fmla="*/ 43 h 43"/>
                  <a:gd name="T8" fmla="*/ 52 w 52"/>
                  <a:gd name="T9" fmla="*/ 35 h 43"/>
                  <a:gd name="T10" fmla="*/ 46 w 52"/>
                  <a:gd name="T11" fmla="*/ 0 h 43"/>
                  <a:gd name="T12" fmla="*/ 0 60000 65536"/>
                  <a:gd name="T13" fmla="*/ 0 60000 65536"/>
                  <a:gd name="T14" fmla="*/ 0 60000 65536"/>
                  <a:gd name="T15" fmla="*/ 0 60000 65536"/>
                  <a:gd name="T16" fmla="*/ 0 60000 65536"/>
                  <a:gd name="T17" fmla="*/ 0 60000 65536"/>
                  <a:gd name="T18" fmla="*/ 0 w 52"/>
                  <a:gd name="T19" fmla="*/ 0 h 43"/>
                  <a:gd name="T20" fmla="*/ 52 w 52"/>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2" h="43">
                    <a:moveTo>
                      <a:pt x="46" y="0"/>
                    </a:moveTo>
                    <a:lnTo>
                      <a:pt x="0" y="8"/>
                    </a:lnTo>
                    <a:lnTo>
                      <a:pt x="0" y="11"/>
                    </a:lnTo>
                    <a:lnTo>
                      <a:pt x="5" y="43"/>
                    </a:lnTo>
                    <a:lnTo>
                      <a:pt x="52" y="35"/>
                    </a:lnTo>
                    <a:lnTo>
                      <a:pt x="4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2" name="Freeform 96"/>
              <p:cNvSpPr>
                <a:spLocks/>
              </p:cNvSpPr>
              <p:nvPr/>
            </p:nvSpPr>
            <p:spPr bwMode="auto">
              <a:xfrm>
                <a:off x="1875" y="1066"/>
                <a:ext cx="52" cy="43"/>
              </a:xfrm>
              <a:custGeom>
                <a:avLst/>
                <a:gdLst>
                  <a:gd name="T0" fmla="*/ 46 w 52"/>
                  <a:gd name="T1" fmla="*/ 0 h 43"/>
                  <a:gd name="T2" fmla="*/ 0 w 52"/>
                  <a:gd name="T3" fmla="*/ 8 h 43"/>
                  <a:gd name="T4" fmla="*/ 0 w 52"/>
                  <a:gd name="T5" fmla="*/ 11 h 43"/>
                  <a:gd name="T6" fmla="*/ 5 w 52"/>
                  <a:gd name="T7" fmla="*/ 43 h 43"/>
                  <a:gd name="T8" fmla="*/ 52 w 52"/>
                  <a:gd name="T9" fmla="*/ 35 h 43"/>
                  <a:gd name="T10" fmla="*/ 46 w 52"/>
                  <a:gd name="T11" fmla="*/ 0 h 43"/>
                  <a:gd name="T12" fmla="*/ 0 60000 65536"/>
                  <a:gd name="T13" fmla="*/ 0 60000 65536"/>
                  <a:gd name="T14" fmla="*/ 0 60000 65536"/>
                  <a:gd name="T15" fmla="*/ 0 60000 65536"/>
                  <a:gd name="T16" fmla="*/ 0 60000 65536"/>
                  <a:gd name="T17" fmla="*/ 0 60000 65536"/>
                  <a:gd name="T18" fmla="*/ 0 w 52"/>
                  <a:gd name="T19" fmla="*/ 0 h 43"/>
                  <a:gd name="T20" fmla="*/ 52 w 52"/>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2" h="43">
                    <a:moveTo>
                      <a:pt x="46" y="0"/>
                    </a:moveTo>
                    <a:lnTo>
                      <a:pt x="0" y="8"/>
                    </a:lnTo>
                    <a:lnTo>
                      <a:pt x="0" y="11"/>
                    </a:lnTo>
                    <a:lnTo>
                      <a:pt x="5" y="43"/>
                    </a:lnTo>
                    <a:lnTo>
                      <a:pt x="52" y="35"/>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3" name="Freeform 97"/>
              <p:cNvSpPr>
                <a:spLocks noEditPoints="1"/>
              </p:cNvSpPr>
              <p:nvPr/>
            </p:nvSpPr>
            <p:spPr bwMode="auto">
              <a:xfrm>
                <a:off x="1997" y="1005"/>
                <a:ext cx="273" cy="82"/>
              </a:xfrm>
              <a:custGeom>
                <a:avLst/>
                <a:gdLst>
                  <a:gd name="T0" fmla="*/ 95 w 273"/>
                  <a:gd name="T1" fmla="*/ 30 h 82"/>
                  <a:gd name="T2" fmla="*/ 0 w 273"/>
                  <a:gd name="T3" fmla="*/ 47 h 82"/>
                  <a:gd name="T4" fmla="*/ 7 w 273"/>
                  <a:gd name="T5" fmla="*/ 82 h 82"/>
                  <a:gd name="T6" fmla="*/ 102 w 273"/>
                  <a:gd name="T7" fmla="*/ 65 h 82"/>
                  <a:gd name="T8" fmla="*/ 95 w 273"/>
                  <a:gd name="T9" fmla="*/ 30 h 82"/>
                  <a:gd name="T10" fmla="*/ 267 w 273"/>
                  <a:gd name="T11" fmla="*/ 0 h 82"/>
                  <a:gd name="T12" fmla="*/ 172 w 273"/>
                  <a:gd name="T13" fmla="*/ 17 h 82"/>
                  <a:gd name="T14" fmla="*/ 178 w 273"/>
                  <a:gd name="T15" fmla="*/ 52 h 82"/>
                  <a:gd name="T16" fmla="*/ 273 w 273"/>
                  <a:gd name="T17" fmla="*/ 35 h 82"/>
                  <a:gd name="T18" fmla="*/ 267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95" y="30"/>
                    </a:moveTo>
                    <a:lnTo>
                      <a:pt x="0" y="47"/>
                    </a:lnTo>
                    <a:lnTo>
                      <a:pt x="7" y="82"/>
                    </a:lnTo>
                    <a:lnTo>
                      <a:pt x="102" y="65"/>
                    </a:lnTo>
                    <a:lnTo>
                      <a:pt x="95" y="30"/>
                    </a:lnTo>
                    <a:close/>
                    <a:moveTo>
                      <a:pt x="267" y="0"/>
                    </a:moveTo>
                    <a:lnTo>
                      <a:pt x="172" y="17"/>
                    </a:lnTo>
                    <a:lnTo>
                      <a:pt x="178" y="52"/>
                    </a:lnTo>
                    <a:lnTo>
                      <a:pt x="273" y="35"/>
                    </a:lnTo>
                    <a:lnTo>
                      <a:pt x="26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4" name="Freeform 98"/>
              <p:cNvSpPr>
                <a:spLocks noEditPoints="1"/>
              </p:cNvSpPr>
              <p:nvPr/>
            </p:nvSpPr>
            <p:spPr bwMode="auto">
              <a:xfrm>
                <a:off x="1997" y="1005"/>
                <a:ext cx="273" cy="82"/>
              </a:xfrm>
              <a:custGeom>
                <a:avLst/>
                <a:gdLst>
                  <a:gd name="T0" fmla="*/ 95 w 273"/>
                  <a:gd name="T1" fmla="*/ 30 h 82"/>
                  <a:gd name="T2" fmla="*/ 0 w 273"/>
                  <a:gd name="T3" fmla="*/ 47 h 82"/>
                  <a:gd name="T4" fmla="*/ 7 w 273"/>
                  <a:gd name="T5" fmla="*/ 82 h 82"/>
                  <a:gd name="T6" fmla="*/ 102 w 273"/>
                  <a:gd name="T7" fmla="*/ 65 h 82"/>
                  <a:gd name="T8" fmla="*/ 95 w 273"/>
                  <a:gd name="T9" fmla="*/ 30 h 82"/>
                  <a:gd name="T10" fmla="*/ 267 w 273"/>
                  <a:gd name="T11" fmla="*/ 0 h 82"/>
                  <a:gd name="T12" fmla="*/ 172 w 273"/>
                  <a:gd name="T13" fmla="*/ 17 h 82"/>
                  <a:gd name="T14" fmla="*/ 178 w 273"/>
                  <a:gd name="T15" fmla="*/ 52 h 82"/>
                  <a:gd name="T16" fmla="*/ 273 w 273"/>
                  <a:gd name="T17" fmla="*/ 35 h 82"/>
                  <a:gd name="T18" fmla="*/ 267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95" y="30"/>
                    </a:moveTo>
                    <a:lnTo>
                      <a:pt x="0" y="47"/>
                    </a:lnTo>
                    <a:lnTo>
                      <a:pt x="7" y="82"/>
                    </a:lnTo>
                    <a:lnTo>
                      <a:pt x="102" y="65"/>
                    </a:lnTo>
                    <a:lnTo>
                      <a:pt x="95" y="30"/>
                    </a:lnTo>
                    <a:moveTo>
                      <a:pt x="267" y="0"/>
                    </a:moveTo>
                    <a:lnTo>
                      <a:pt x="172" y="17"/>
                    </a:lnTo>
                    <a:lnTo>
                      <a:pt x="178" y="52"/>
                    </a:lnTo>
                    <a:lnTo>
                      <a:pt x="273" y="35"/>
                    </a:lnTo>
                    <a:lnTo>
                      <a:pt x="2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5" name="Freeform 99"/>
              <p:cNvSpPr>
                <a:spLocks/>
              </p:cNvSpPr>
              <p:nvPr/>
            </p:nvSpPr>
            <p:spPr bwMode="auto">
              <a:xfrm>
                <a:off x="2341" y="983"/>
                <a:ext cx="53" cy="43"/>
              </a:xfrm>
              <a:custGeom>
                <a:avLst/>
                <a:gdLst>
                  <a:gd name="T0" fmla="*/ 46 w 53"/>
                  <a:gd name="T1" fmla="*/ 0 h 43"/>
                  <a:gd name="T2" fmla="*/ 0 w 53"/>
                  <a:gd name="T3" fmla="*/ 8 h 43"/>
                  <a:gd name="T4" fmla="*/ 6 w 53"/>
                  <a:gd name="T5" fmla="*/ 43 h 43"/>
                  <a:gd name="T6" fmla="*/ 53 w 53"/>
                  <a:gd name="T7" fmla="*/ 35 h 43"/>
                  <a:gd name="T8" fmla="*/ 46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6" y="0"/>
                    </a:moveTo>
                    <a:lnTo>
                      <a:pt x="0" y="8"/>
                    </a:lnTo>
                    <a:lnTo>
                      <a:pt x="6" y="43"/>
                    </a:lnTo>
                    <a:lnTo>
                      <a:pt x="53" y="35"/>
                    </a:lnTo>
                    <a:lnTo>
                      <a:pt x="4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6" name="Freeform 100"/>
              <p:cNvSpPr>
                <a:spLocks/>
              </p:cNvSpPr>
              <p:nvPr/>
            </p:nvSpPr>
            <p:spPr bwMode="auto">
              <a:xfrm>
                <a:off x="2341" y="983"/>
                <a:ext cx="53" cy="43"/>
              </a:xfrm>
              <a:custGeom>
                <a:avLst/>
                <a:gdLst>
                  <a:gd name="T0" fmla="*/ 46 w 53"/>
                  <a:gd name="T1" fmla="*/ 0 h 43"/>
                  <a:gd name="T2" fmla="*/ 0 w 53"/>
                  <a:gd name="T3" fmla="*/ 8 h 43"/>
                  <a:gd name="T4" fmla="*/ 6 w 53"/>
                  <a:gd name="T5" fmla="*/ 43 h 43"/>
                  <a:gd name="T6" fmla="*/ 53 w 53"/>
                  <a:gd name="T7" fmla="*/ 35 h 43"/>
                  <a:gd name="T8" fmla="*/ 46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6" y="0"/>
                    </a:moveTo>
                    <a:lnTo>
                      <a:pt x="0" y="8"/>
                    </a:lnTo>
                    <a:lnTo>
                      <a:pt x="6" y="43"/>
                    </a:lnTo>
                    <a:lnTo>
                      <a:pt x="53" y="35"/>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7" name="Freeform 101"/>
              <p:cNvSpPr>
                <a:spLocks/>
              </p:cNvSpPr>
              <p:nvPr/>
            </p:nvSpPr>
            <p:spPr bwMode="auto">
              <a:xfrm>
                <a:off x="1788" y="827"/>
                <a:ext cx="58" cy="54"/>
              </a:xfrm>
              <a:custGeom>
                <a:avLst/>
                <a:gdLst>
                  <a:gd name="T0" fmla="*/ 40 w 58"/>
                  <a:gd name="T1" fmla="*/ 0 h 54"/>
                  <a:gd name="T2" fmla="*/ 0 w 58"/>
                  <a:gd name="T3" fmla="*/ 23 h 54"/>
                  <a:gd name="T4" fmla="*/ 18 w 58"/>
                  <a:gd name="T5" fmla="*/ 54 h 54"/>
                  <a:gd name="T6" fmla="*/ 58 w 58"/>
                  <a:gd name="T7" fmla="*/ 30 h 54"/>
                  <a:gd name="T8" fmla="*/ 40 w 58"/>
                  <a:gd name="T9" fmla="*/ 0 h 54"/>
                  <a:gd name="T10" fmla="*/ 0 60000 65536"/>
                  <a:gd name="T11" fmla="*/ 0 60000 65536"/>
                  <a:gd name="T12" fmla="*/ 0 60000 65536"/>
                  <a:gd name="T13" fmla="*/ 0 60000 65536"/>
                  <a:gd name="T14" fmla="*/ 0 60000 65536"/>
                  <a:gd name="T15" fmla="*/ 0 w 58"/>
                  <a:gd name="T16" fmla="*/ 0 h 54"/>
                  <a:gd name="T17" fmla="*/ 58 w 58"/>
                  <a:gd name="T18" fmla="*/ 54 h 54"/>
                </a:gdLst>
                <a:ahLst/>
                <a:cxnLst>
                  <a:cxn ang="T10">
                    <a:pos x="T0" y="T1"/>
                  </a:cxn>
                  <a:cxn ang="T11">
                    <a:pos x="T2" y="T3"/>
                  </a:cxn>
                  <a:cxn ang="T12">
                    <a:pos x="T4" y="T5"/>
                  </a:cxn>
                  <a:cxn ang="T13">
                    <a:pos x="T6" y="T7"/>
                  </a:cxn>
                  <a:cxn ang="T14">
                    <a:pos x="T8" y="T9"/>
                  </a:cxn>
                </a:cxnLst>
                <a:rect l="T15" t="T16" r="T17" b="T18"/>
                <a:pathLst>
                  <a:path w="58" h="54">
                    <a:moveTo>
                      <a:pt x="40" y="0"/>
                    </a:moveTo>
                    <a:lnTo>
                      <a:pt x="0" y="23"/>
                    </a:lnTo>
                    <a:lnTo>
                      <a:pt x="18" y="54"/>
                    </a:lnTo>
                    <a:lnTo>
                      <a:pt x="58" y="30"/>
                    </a:lnTo>
                    <a:lnTo>
                      <a:pt x="4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8" name="Freeform 102"/>
              <p:cNvSpPr>
                <a:spLocks/>
              </p:cNvSpPr>
              <p:nvPr/>
            </p:nvSpPr>
            <p:spPr bwMode="auto">
              <a:xfrm>
                <a:off x="1788" y="827"/>
                <a:ext cx="58" cy="54"/>
              </a:xfrm>
              <a:custGeom>
                <a:avLst/>
                <a:gdLst>
                  <a:gd name="T0" fmla="*/ 40 w 58"/>
                  <a:gd name="T1" fmla="*/ 0 h 54"/>
                  <a:gd name="T2" fmla="*/ 0 w 58"/>
                  <a:gd name="T3" fmla="*/ 23 h 54"/>
                  <a:gd name="T4" fmla="*/ 18 w 58"/>
                  <a:gd name="T5" fmla="*/ 54 h 54"/>
                  <a:gd name="T6" fmla="*/ 58 w 58"/>
                  <a:gd name="T7" fmla="*/ 30 h 54"/>
                  <a:gd name="T8" fmla="*/ 40 w 58"/>
                  <a:gd name="T9" fmla="*/ 0 h 54"/>
                  <a:gd name="T10" fmla="*/ 0 60000 65536"/>
                  <a:gd name="T11" fmla="*/ 0 60000 65536"/>
                  <a:gd name="T12" fmla="*/ 0 60000 65536"/>
                  <a:gd name="T13" fmla="*/ 0 60000 65536"/>
                  <a:gd name="T14" fmla="*/ 0 60000 65536"/>
                  <a:gd name="T15" fmla="*/ 0 w 58"/>
                  <a:gd name="T16" fmla="*/ 0 h 54"/>
                  <a:gd name="T17" fmla="*/ 58 w 58"/>
                  <a:gd name="T18" fmla="*/ 54 h 54"/>
                </a:gdLst>
                <a:ahLst/>
                <a:cxnLst>
                  <a:cxn ang="T10">
                    <a:pos x="T0" y="T1"/>
                  </a:cxn>
                  <a:cxn ang="T11">
                    <a:pos x="T2" y="T3"/>
                  </a:cxn>
                  <a:cxn ang="T12">
                    <a:pos x="T4" y="T5"/>
                  </a:cxn>
                  <a:cxn ang="T13">
                    <a:pos x="T6" y="T7"/>
                  </a:cxn>
                  <a:cxn ang="T14">
                    <a:pos x="T8" y="T9"/>
                  </a:cxn>
                </a:cxnLst>
                <a:rect l="T15" t="T16" r="T17" b="T18"/>
                <a:pathLst>
                  <a:path w="58" h="54">
                    <a:moveTo>
                      <a:pt x="40" y="0"/>
                    </a:moveTo>
                    <a:lnTo>
                      <a:pt x="0" y="23"/>
                    </a:lnTo>
                    <a:lnTo>
                      <a:pt x="18" y="54"/>
                    </a:lnTo>
                    <a:lnTo>
                      <a:pt x="58" y="3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09" name="Freeform 103"/>
              <p:cNvSpPr>
                <a:spLocks noEditPoints="1"/>
              </p:cNvSpPr>
              <p:nvPr/>
            </p:nvSpPr>
            <p:spPr bwMode="auto">
              <a:xfrm>
                <a:off x="1896" y="652"/>
                <a:ext cx="252" cy="167"/>
              </a:xfrm>
              <a:custGeom>
                <a:avLst/>
                <a:gdLst>
                  <a:gd name="T0" fmla="*/ 83 w 252"/>
                  <a:gd name="T1" fmla="*/ 87 h 167"/>
                  <a:gd name="T2" fmla="*/ 0 w 252"/>
                  <a:gd name="T3" fmla="*/ 135 h 167"/>
                  <a:gd name="T4" fmla="*/ 18 w 252"/>
                  <a:gd name="T5" fmla="*/ 167 h 167"/>
                  <a:gd name="T6" fmla="*/ 101 w 252"/>
                  <a:gd name="T7" fmla="*/ 118 h 167"/>
                  <a:gd name="T8" fmla="*/ 83 w 252"/>
                  <a:gd name="T9" fmla="*/ 87 h 167"/>
                  <a:gd name="T10" fmla="*/ 234 w 252"/>
                  <a:gd name="T11" fmla="*/ 0 h 167"/>
                  <a:gd name="T12" fmla="*/ 151 w 252"/>
                  <a:gd name="T13" fmla="*/ 48 h 167"/>
                  <a:gd name="T14" fmla="*/ 169 w 252"/>
                  <a:gd name="T15" fmla="*/ 79 h 167"/>
                  <a:gd name="T16" fmla="*/ 252 w 252"/>
                  <a:gd name="T17" fmla="*/ 32 h 167"/>
                  <a:gd name="T18" fmla="*/ 234 w 252"/>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83" y="87"/>
                    </a:moveTo>
                    <a:lnTo>
                      <a:pt x="0" y="135"/>
                    </a:lnTo>
                    <a:lnTo>
                      <a:pt x="18" y="167"/>
                    </a:lnTo>
                    <a:lnTo>
                      <a:pt x="101" y="118"/>
                    </a:lnTo>
                    <a:lnTo>
                      <a:pt x="83" y="87"/>
                    </a:lnTo>
                    <a:close/>
                    <a:moveTo>
                      <a:pt x="234" y="0"/>
                    </a:moveTo>
                    <a:lnTo>
                      <a:pt x="151" y="48"/>
                    </a:lnTo>
                    <a:lnTo>
                      <a:pt x="169" y="79"/>
                    </a:lnTo>
                    <a:lnTo>
                      <a:pt x="252" y="32"/>
                    </a:lnTo>
                    <a:lnTo>
                      <a:pt x="2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0" name="Freeform 104"/>
              <p:cNvSpPr>
                <a:spLocks noEditPoints="1"/>
              </p:cNvSpPr>
              <p:nvPr/>
            </p:nvSpPr>
            <p:spPr bwMode="auto">
              <a:xfrm>
                <a:off x="1896" y="652"/>
                <a:ext cx="252" cy="167"/>
              </a:xfrm>
              <a:custGeom>
                <a:avLst/>
                <a:gdLst>
                  <a:gd name="T0" fmla="*/ 83 w 252"/>
                  <a:gd name="T1" fmla="*/ 87 h 167"/>
                  <a:gd name="T2" fmla="*/ 0 w 252"/>
                  <a:gd name="T3" fmla="*/ 135 h 167"/>
                  <a:gd name="T4" fmla="*/ 18 w 252"/>
                  <a:gd name="T5" fmla="*/ 167 h 167"/>
                  <a:gd name="T6" fmla="*/ 101 w 252"/>
                  <a:gd name="T7" fmla="*/ 118 h 167"/>
                  <a:gd name="T8" fmla="*/ 83 w 252"/>
                  <a:gd name="T9" fmla="*/ 87 h 167"/>
                  <a:gd name="T10" fmla="*/ 234 w 252"/>
                  <a:gd name="T11" fmla="*/ 0 h 167"/>
                  <a:gd name="T12" fmla="*/ 151 w 252"/>
                  <a:gd name="T13" fmla="*/ 48 h 167"/>
                  <a:gd name="T14" fmla="*/ 169 w 252"/>
                  <a:gd name="T15" fmla="*/ 79 h 167"/>
                  <a:gd name="T16" fmla="*/ 252 w 252"/>
                  <a:gd name="T17" fmla="*/ 32 h 167"/>
                  <a:gd name="T18" fmla="*/ 234 w 252"/>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83" y="87"/>
                    </a:moveTo>
                    <a:lnTo>
                      <a:pt x="0" y="135"/>
                    </a:lnTo>
                    <a:lnTo>
                      <a:pt x="18" y="167"/>
                    </a:lnTo>
                    <a:lnTo>
                      <a:pt x="101" y="118"/>
                    </a:lnTo>
                    <a:lnTo>
                      <a:pt x="83" y="87"/>
                    </a:lnTo>
                    <a:moveTo>
                      <a:pt x="234" y="0"/>
                    </a:moveTo>
                    <a:lnTo>
                      <a:pt x="151" y="48"/>
                    </a:lnTo>
                    <a:lnTo>
                      <a:pt x="169" y="79"/>
                    </a:lnTo>
                    <a:lnTo>
                      <a:pt x="252" y="32"/>
                    </a:lnTo>
                    <a:lnTo>
                      <a:pt x="2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1" name="Freeform 105"/>
              <p:cNvSpPr>
                <a:spLocks/>
              </p:cNvSpPr>
              <p:nvPr/>
            </p:nvSpPr>
            <p:spPr bwMode="auto">
              <a:xfrm>
                <a:off x="2198" y="589"/>
                <a:ext cx="59" cy="55"/>
              </a:xfrm>
              <a:custGeom>
                <a:avLst/>
                <a:gdLst>
                  <a:gd name="T0" fmla="*/ 41 w 59"/>
                  <a:gd name="T1" fmla="*/ 0 h 55"/>
                  <a:gd name="T2" fmla="*/ 0 w 59"/>
                  <a:gd name="T3" fmla="*/ 24 h 55"/>
                  <a:gd name="T4" fmla="*/ 18 w 59"/>
                  <a:gd name="T5" fmla="*/ 55 h 55"/>
                  <a:gd name="T6" fmla="*/ 59 w 59"/>
                  <a:gd name="T7" fmla="*/ 31 h 55"/>
                  <a:gd name="T8" fmla="*/ 41 w 59"/>
                  <a:gd name="T9" fmla="*/ 0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41" y="0"/>
                    </a:moveTo>
                    <a:lnTo>
                      <a:pt x="0" y="24"/>
                    </a:lnTo>
                    <a:lnTo>
                      <a:pt x="18" y="55"/>
                    </a:lnTo>
                    <a:lnTo>
                      <a:pt x="59" y="31"/>
                    </a:lnTo>
                    <a:lnTo>
                      <a:pt x="41"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2" name="Freeform 106"/>
              <p:cNvSpPr>
                <a:spLocks/>
              </p:cNvSpPr>
              <p:nvPr/>
            </p:nvSpPr>
            <p:spPr bwMode="auto">
              <a:xfrm>
                <a:off x="2198" y="589"/>
                <a:ext cx="59" cy="55"/>
              </a:xfrm>
              <a:custGeom>
                <a:avLst/>
                <a:gdLst>
                  <a:gd name="T0" fmla="*/ 41 w 59"/>
                  <a:gd name="T1" fmla="*/ 0 h 55"/>
                  <a:gd name="T2" fmla="*/ 0 w 59"/>
                  <a:gd name="T3" fmla="*/ 24 h 55"/>
                  <a:gd name="T4" fmla="*/ 18 w 59"/>
                  <a:gd name="T5" fmla="*/ 55 h 55"/>
                  <a:gd name="T6" fmla="*/ 59 w 59"/>
                  <a:gd name="T7" fmla="*/ 31 h 55"/>
                  <a:gd name="T8" fmla="*/ 41 w 59"/>
                  <a:gd name="T9" fmla="*/ 0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41" y="0"/>
                    </a:moveTo>
                    <a:lnTo>
                      <a:pt x="0" y="24"/>
                    </a:lnTo>
                    <a:lnTo>
                      <a:pt x="18" y="55"/>
                    </a:lnTo>
                    <a:lnTo>
                      <a:pt x="59" y="31"/>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3" name="Freeform 107"/>
              <p:cNvSpPr>
                <a:spLocks/>
              </p:cNvSpPr>
              <p:nvPr/>
            </p:nvSpPr>
            <p:spPr bwMode="auto">
              <a:xfrm>
                <a:off x="1630" y="633"/>
                <a:ext cx="57" cy="60"/>
              </a:xfrm>
              <a:custGeom>
                <a:avLst/>
                <a:gdLst>
                  <a:gd name="T0" fmla="*/ 30 w 57"/>
                  <a:gd name="T1" fmla="*/ 0 h 60"/>
                  <a:gd name="T2" fmla="*/ 0 w 57"/>
                  <a:gd name="T3" fmla="*/ 37 h 60"/>
                  <a:gd name="T4" fmla="*/ 27 w 57"/>
                  <a:gd name="T5" fmla="*/ 60 h 60"/>
                  <a:gd name="T6" fmla="*/ 57 w 57"/>
                  <a:gd name="T7" fmla="*/ 23 h 60"/>
                  <a:gd name="T8" fmla="*/ 30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30" y="0"/>
                    </a:moveTo>
                    <a:lnTo>
                      <a:pt x="0" y="37"/>
                    </a:lnTo>
                    <a:lnTo>
                      <a:pt x="27" y="60"/>
                    </a:lnTo>
                    <a:lnTo>
                      <a:pt x="57" y="23"/>
                    </a:lnTo>
                    <a:lnTo>
                      <a:pt x="3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4" name="Freeform 108"/>
              <p:cNvSpPr>
                <a:spLocks/>
              </p:cNvSpPr>
              <p:nvPr/>
            </p:nvSpPr>
            <p:spPr bwMode="auto">
              <a:xfrm>
                <a:off x="1630" y="633"/>
                <a:ext cx="57" cy="60"/>
              </a:xfrm>
              <a:custGeom>
                <a:avLst/>
                <a:gdLst>
                  <a:gd name="T0" fmla="*/ 30 w 57"/>
                  <a:gd name="T1" fmla="*/ 0 h 60"/>
                  <a:gd name="T2" fmla="*/ 0 w 57"/>
                  <a:gd name="T3" fmla="*/ 37 h 60"/>
                  <a:gd name="T4" fmla="*/ 27 w 57"/>
                  <a:gd name="T5" fmla="*/ 60 h 60"/>
                  <a:gd name="T6" fmla="*/ 57 w 57"/>
                  <a:gd name="T7" fmla="*/ 23 h 60"/>
                  <a:gd name="T8" fmla="*/ 30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30" y="0"/>
                    </a:moveTo>
                    <a:lnTo>
                      <a:pt x="0" y="37"/>
                    </a:lnTo>
                    <a:lnTo>
                      <a:pt x="27" y="60"/>
                    </a:lnTo>
                    <a:lnTo>
                      <a:pt x="57" y="23"/>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5" name="Freeform 109"/>
              <p:cNvSpPr>
                <a:spLocks noEditPoints="1"/>
              </p:cNvSpPr>
              <p:nvPr/>
            </p:nvSpPr>
            <p:spPr bwMode="auto">
              <a:xfrm>
                <a:off x="1710" y="366"/>
                <a:ext cx="202" cy="231"/>
              </a:xfrm>
              <a:custGeom>
                <a:avLst/>
                <a:gdLst>
                  <a:gd name="T0" fmla="*/ 62 w 202"/>
                  <a:gd name="T1" fmla="*/ 134 h 231"/>
                  <a:gd name="T2" fmla="*/ 0 w 202"/>
                  <a:gd name="T3" fmla="*/ 207 h 231"/>
                  <a:gd name="T4" fmla="*/ 28 w 202"/>
                  <a:gd name="T5" fmla="*/ 231 h 231"/>
                  <a:gd name="T6" fmla="*/ 90 w 202"/>
                  <a:gd name="T7" fmla="*/ 157 h 231"/>
                  <a:gd name="T8" fmla="*/ 62 w 202"/>
                  <a:gd name="T9" fmla="*/ 134 h 231"/>
                  <a:gd name="T10" fmla="*/ 175 w 202"/>
                  <a:gd name="T11" fmla="*/ 0 h 231"/>
                  <a:gd name="T12" fmla="*/ 113 w 202"/>
                  <a:gd name="T13" fmla="*/ 74 h 231"/>
                  <a:gd name="T14" fmla="*/ 140 w 202"/>
                  <a:gd name="T15" fmla="*/ 97 h 231"/>
                  <a:gd name="T16" fmla="*/ 202 w 202"/>
                  <a:gd name="T17" fmla="*/ 23 h 231"/>
                  <a:gd name="T18" fmla="*/ 175 w 202"/>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1"/>
                  <a:gd name="T32" fmla="*/ 202 w 202"/>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1">
                    <a:moveTo>
                      <a:pt x="62" y="134"/>
                    </a:moveTo>
                    <a:lnTo>
                      <a:pt x="0" y="207"/>
                    </a:lnTo>
                    <a:lnTo>
                      <a:pt x="28" y="231"/>
                    </a:lnTo>
                    <a:lnTo>
                      <a:pt x="90" y="157"/>
                    </a:lnTo>
                    <a:lnTo>
                      <a:pt x="62" y="134"/>
                    </a:lnTo>
                    <a:close/>
                    <a:moveTo>
                      <a:pt x="175" y="0"/>
                    </a:moveTo>
                    <a:lnTo>
                      <a:pt x="113" y="74"/>
                    </a:lnTo>
                    <a:lnTo>
                      <a:pt x="140" y="97"/>
                    </a:lnTo>
                    <a:lnTo>
                      <a:pt x="202" y="23"/>
                    </a:lnTo>
                    <a:lnTo>
                      <a:pt x="17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6" name="Freeform 110"/>
              <p:cNvSpPr>
                <a:spLocks noEditPoints="1"/>
              </p:cNvSpPr>
              <p:nvPr/>
            </p:nvSpPr>
            <p:spPr bwMode="auto">
              <a:xfrm>
                <a:off x="1710" y="366"/>
                <a:ext cx="202" cy="231"/>
              </a:xfrm>
              <a:custGeom>
                <a:avLst/>
                <a:gdLst>
                  <a:gd name="T0" fmla="*/ 62 w 202"/>
                  <a:gd name="T1" fmla="*/ 134 h 231"/>
                  <a:gd name="T2" fmla="*/ 0 w 202"/>
                  <a:gd name="T3" fmla="*/ 207 h 231"/>
                  <a:gd name="T4" fmla="*/ 28 w 202"/>
                  <a:gd name="T5" fmla="*/ 231 h 231"/>
                  <a:gd name="T6" fmla="*/ 90 w 202"/>
                  <a:gd name="T7" fmla="*/ 157 h 231"/>
                  <a:gd name="T8" fmla="*/ 62 w 202"/>
                  <a:gd name="T9" fmla="*/ 134 h 231"/>
                  <a:gd name="T10" fmla="*/ 175 w 202"/>
                  <a:gd name="T11" fmla="*/ 0 h 231"/>
                  <a:gd name="T12" fmla="*/ 113 w 202"/>
                  <a:gd name="T13" fmla="*/ 74 h 231"/>
                  <a:gd name="T14" fmla="*/ 140 w 202"/>
                  <a:gd name="T15" fmla="*/ 97 h 231"/>
                  <a:gd name="T16" fmla="*/ 202 w 202"/>
                  <a:gd name="T17" fmla="*/ 23 h 231"/>
                  <a:gd name="T18" fmla="*/ 175 w 202"/>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1"/>
                  <a:gd name="T32" fmla="*/ 202 w 202"/>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1">
                    <a:moveTo>
                      <a:pt x="62" y="134"/>
                    </a:moveTo>
                    <a:lnTo>
                      <a:pt x="0" y="207"/>
                    </a:lnTo>
                    <a:lnTo>
                      <a:pt x="28" y="231"/>
                    </a:lnTo>
                    <a:lnTo>
                      <a:pt x="90" y="157"/>
                    </a:lnTo>
                    <a:lnTo>
                      <a:pt x="62" y="134"/>
                    </a:lnTo>
                    <a:moveTo>
                      <a:pt x="175" y="0"/>
                    </a:moveTo>
                    <a:lnTo>
                      <a:pt x="113" y="74"/>
                    </a:lnTo>
                    <a:lnTo>
                      <a:pt x="140" y="97"/>
                    </a:lnTo>
                    <a:lnTo>
                      <a:pt x="202" y="23"/>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7" name="Freeform 111"/>
              <p:cNvSpPr>
                <a:spLocks/>
              </p:cNvSpPr>
              <p:nvPr/>
            </p:nvSpPr>
            <p:spPr bwMode="auto">
              <a:xfrm>
                <a:off x="1934" y="270"/>
                <a:ext cx="59" cy="60"/>
              </a:xfrm>
              <a:custGeom>
                <a:avLst/>
                <a:gdLst>
                  <a:gd name="T0" fmla="*/ 31 w 59"/>
                  <a:gd name="T1" fmla="*/ 0 h 60"/>
                  <a:gd name="T2" fmla="*/ 0 w 59"/>
                  <a:gd name="T3" fmla="*/ 36 h 60"/>
                  <a:gd name="T4" fmla="*/ 28 w 59"/>
                  <a:gd name="T5" fmla="*/ 60 h 60"/>
                  <a:gd name="T6" fmla="*/ 59 w 59"/>
                  <a:gd name="T7" fmla="*/ 23 h 60"/>
                  <a:gd name="T8" fmla="*/ 31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8" y="60"/>
                    </a:lnTo>
                    <a:lnTo>
                      <a:pt x="59" y="23"/>
                    </a:lnTo>
                    <a:lnTo>
                      <a:pt x="31"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8" name="Freeform 112"/>
              <p:cNvSpPr>
                <a:spLocks/>
              </p:cNvSpPr>
              <p:nvPr/>
            </p:nvSpPr>
            <p:spPr bwMode="auto">
              <a:xfrm>
                <a:off x="1934" y="270"/>
                <a:ext cx="59" cy="60"/>
              </a:xfrm>
              <a:custGeom>
                <a:avLst/>
                <a:gdLst>
                  <a:gd name="T0" fmla="*/ 31 w 59"/>
                  <a:gd name="T1" fmla="*/ 0 h 60"/>
                  <a:gd name="T2" fmla="*/ 0 w 59"/>
                  <a:gd name="T3" fmla="*/ 36 h 60"/>
                  <a:gd name="T4" fmla="*/ 28 w 59"/>
                  <a:gd name="T5" fmla="*/ 60 h 60"/>
                  <a:gd name="T6" fmla="*/ 59 w 59"/>
                  <a:gd name="T7" fmla="*/ 23 h 60"/>
                  <a:gd name="T8" fmla="*/ 31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8" y="60"/>
                    </a:lnTo>
                    <a:lnTo>
                      <a:pt x="59" y="23"/>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19" name="Freeform 113"/>
              <p:cNvSpPr>
                <a:spLocks/>
              </p:cNvSpPr>
              <p:nvPr/>
            </p:nvSpPr>
            <p:spPr bwMode="auto">
              <a:xfrm>
                <a:off x="1420" y="510"/>
                <a:ext cx="50" cy="56"/>
              </a:xfrm>
              <a:custGeom>
                <a:avLst/>
                <a:gdLst>
                  <a:gd name="T0" fmla="*/ 16 w 50"/>
                  <a:gd name="T1" fmla="*/ 0 h 56"/>
                  <a:gd name="T2" fmla="*/ 0 w 50"/>
                  <a:gd name="T3" fmla="*/ 44 h 56"/>
                  <a:gd name="T4" fmla="*/ 34 w 50"/>
                  <a:gd name="T5" fmla="*/ 56 h 56"/>
                  <a:gd name="T6" fmla="*/ 50 w 50"/>
                  <a:gd name="T7" fmla="*/ 12 h 56"/>
                  <a:gd name="T8" fmla="*/ 16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0" name="Freeform 114"/>
              <p:cNvSpPr>
                <a:spLocks/>
              </p:cNvSpPr>
              <p:nvPr/>
            </p:nvSpPr>
            <p:spPr bwMode="auto">
              <a:xfrm>
                <a:off x="1420" y="510"/>
                <a:ext cx="50" cy="56"/>
              </a:xfrm>
              <a:custGeom>
                <a:avLst/>
                <a:gdLst>
                  <a:gd name="T0" fmla="*/ 16 w 50"/>
                  <a:gd name="T1" fmla="*/ 0 h 56"/>
                  <a:gd name="T2" fmla="*/ 0 w 50"/>
                  <a:gd name="T3" fmla="*/ 44 h 56"/>
                  <a:gd name="T4" fmla="*/ 34 w 50"/>
                  <a:gd name="T5" fmla="*/ 56 h 56"/>
                  <a:gd name="T6" fmla="*/ 50 w 50"/>
                  <a:gd name="T7" fmla="*/ 12 h 56"/>
                  <a:gd name="T8" fmla="*/ 16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1" name="Freeform 115"/>
              <p:cNvSpPr>
                <a:spLocks noEditPoints="1"/>
              </p:cNvSpPr>
              <p:nvPr/>
            </p:nvSpPr>
            <p:spPr bwMode="auto">
              <a:xfrm>
                <a:off x="1463" y="182"/>
                <a:ext cx="126" cy="267"/>
              </a:xfrm>
              <a:custGeom>
                <a:avLst/>
                <a:gdLst>
                  <a:gd name="T0" fmla="*/ 33 w 126"/>
                  <a:gd name="T1" fmla="*/ 163 h 267"/>
                  <a:gd name="T2" fmla="*/ 0 w 126"/>
                  <a:gd name="T3" fmla="*/ 255 h 267"/>
                  <a:gd name="T4" fmla="*/ 34 w 126"/>
                  <a:gd name="T5" fmla="*/ 267 h 267"/>
                  <a:gd name="T6" fmla="*/ 67 w 126"/>
                  <a:gd name="T7" fmla="*/ 176 h 267"/>
                  <a:gd name="T8" fmla="*/ 33 w 126"/>
                  <a:gd name="T9" fmla="*/ 163 h 267"/>
                  <a:gd name="T10" fmla="*/ 93 w 126"/>
                  <a:gd name="T11" fmla="*/ 0 h 267"/>
                  <a:gd name="T12" fmla="*/ 60 w 126"/>
                  <a:gd name="T13" fmla="*/ 90 h 267"/>
                  <a:gd name="T14" fmla="*/ 94 w 126"/>
                  <a:gd name="T15" fmla="*/ 102 h 267"/>
                  <a:gd name="T16" fmla="*/ 126 w 126"/>
                  <a:gd name="T17" fmla="*/ 12 h 267"/>
                  <a:gd name="T18" fmla="*/ 93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3"/>
                    </a:moveTo>
                    <a:lnTo>
                      <a:pt x="0" y="255"/>
                    </a:lnTo>
                    <a:lnTo>
                      <a:pt x="34" y="267"/>
                    </a:lnTo>
                    <a:lnTo>
                      <a:pt x="67" y="176"/>
                    </a:lnTo>
                    <a:lnTo>
                      <a:pt x="33" y="163"/>
                    </a:lnTo>
                    <a:close/>
                    <a:moveTo>
                      <a:pt x="93" y="0"/>
                    </a:moveTo>
                    <a:lnTo>
                      <a:pt x="60" y="90"/>
                    </a:lnTo>
                    <a:lnTo>
                      <a:pt x="94" y="102"/>
                    </a:lnTo>
                    <a:lnTo>
                      <a:pt x="126" y="12"/>
                    </a:lnTo>
                    <a:lnTo>
                      <a:pt x="9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2" name="Freeform 116"/>
              <p:cNvSpPr>
                <a:spLocks noEditPoints="1"/>
              </p:cNvSpPr>
              <p:nvPr/>
            </p:nvSpPr>
            <p:spPr bwMode="auto">
              <a:xfrm>
                <a:off x="1463" y="182"/>
                <a:ext cx="126" cy="267"/>
              </a:xfrm>
              <a:custGeom>
                <a:avLst/>
                <a:gdLst>
                  <a:gd name="T0" fmla="*/ 33 w 126"/>
                  <a:gd name="T1" fmla="*/ 163 h 267"/>
                  <a:gd name="T2" fmla="*/ 0 w 126"/>
                  <a:gd name="T3" fmla="*/ 255 h 267"/>
                  <a:gd name="T4" fmla="*/ 34 w 126"/>
                  <a:gd name="T5" fmla="*/ 267 h 267"/>
                  <a:gd name="T6" fmla="*/ 67 w 126"/>
                  <a:gd name="T7" fmla="*/ 176 h 267"/>
                  <a:gd name="T8" fmla="*/ 33 w 126"/>
                  <a:gd name="T9" fmla="*/ 163 h 267"/>
                  <a:gd name="T10" fmla="*/ 93 w 126"/>
                  <a:gd name="T11" fmla="*/ 0 h 267"/>
                  <a:gd name="T12" fmla="*/ 60 w 126"/>
                  <a:gd name="T13" fmla="*/ 90 h 267"/>
                  <a:gd name="T14" fmla="*/ 94 w 126"/>
                  <a:gd name="T15" fmla="*/ 102 h 267"/>
                  <a:gd name="T16" fmla="*/ 126 w 126"/>
                  <a:gd name="T17" fmla="*/ 12 h 267"/>
                  <a:gd name="T18" fmla="*/ 93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3"/>
                    </a:moveTo>
                    <a:lnTo>
                      <a:pt x="0" y="255"/>
                    </a:lnTo>
                    <a:lnTo>
                      <a:pt x="34" y="267"/>
                    </a:lnTo>
                    <a:lnTo>
                      <a:pt x="67" y="176"/>
                    </a:lnTo>
                    <a:lnTo>
                      <a:pt x="33" y="163"/>
                    </a:lnTo>
                    <a:moveTo>
                      <a:pt x="93" y="0"/>
                    </a:moveTo>
                    <a:lnTo>
                      <a:pt x="60" y="90"/>
                    </a:lnTo>
                    <a:lnTo>
                      <a:pt x="94" y="102"/>
                    </a:lnTo>
                    <a:lnTo>
                      <a:pt x="126" y="12"/>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3" name="Freeform 117"/>
              <p:cNvSpPr>
                <a:spLocks/>
              </p:cNvSpPr>
              <p:nvPr/>
            </p:nvSpPr>
            <p:spPr bwMode="auto">
              <a:xfrm>
                <a:off x="1581" y="64"/>
                <a:ext cx="51" cy="57"/>
              </a:xfrm>
              <a:custGeom>
                <a:avLst/>
                <a:gdLst>
                  <a:gd name="T0" fmla="*/ 17 w 51"/>
                  <a:gd name="T1" fmla="*/ 0 h 57"/>
                  <a:gd name="T2" fmla="*/ 0 w 51"/>
                  <a:gd name="T3" fmla="*/ 45 h 57"/>
                  <a:gd name="T4" fmla="*/ 35 w 51"/>
                  <a:gd name="T5" fmla="*/ 57 h 57"/>
                  <a:gd name="T6" fmla="*/ 51 w 51"/>
                  <a:gd name="T7" fmla="*/ 12 h 57"/>
                  <a:gd name="T8" fmla="*/ 17 w 51"/>
                  <a:gd name="T9" fmla="*/ 0 h 57"/>
                  <a:gd name="T10" fmla="*/ 0 60000 65536"/>
                  <a:gd name="T11" fmla="*/ 0 60000 65536"/>
                  <a:gd name="T12" fmla="*/ 0 60000 65536"/>
                  <a:gd name="T13" fmla="*/ 0 60000 65536"/>
                  <a:gd name="T14" fmla="*/ 0 60000 65536"/>
                  <a:gd name="T15" fmla="*/ 0 w 51"/>
                  <a:gd name="T16" fmla="*/ 0 h 57"/>
                  <a:gd name="T17" fmla="*/ 51 w 51"/>
                  <a:gd name="T18" fmla="*/ 57 h 57"/>
                </a:gdLst>
                <a:ahLst/>
                <a:cxnLst>
                  <a:cxn ang="T10">
                    <a:pos x="T0" y="T1"/>
                  </a:cxn>
                  <a:cxn ang="T11">
                    <a:pos x="T2" y="T3"/>
                  </a:cxn>
                  <a:cxn ang="T12">
                    <a:pos x="T4" y="T5"/>
                  </a:cxn>
                  <a:cxn ang="T13">
                    <a:pos x="T6" y="T7"/>
                  </a:cxn>
                  <a:cxn ang="T14">
                    <a:pos x="T8" y="T9"/>
                  </a:cxn>
                </a:cxnLst>
                <a:rect l="T15" t="T16" r="T17" b="T18"/>
                <a:pathLst>
                  <a:path w="51" h="57">
                    <a:moveTo>
                      <a:pt x="17" y="0"/>
                    </a:moveTo>
                    <a:lnTo>
                      <a:pt x="0" y="45"/>
                    </a:lnTo>
                    <a:lnTo>
                      <a:pt x="35" y="57"/>
                    </a:lnTo>
                    <a:lnTo>
                      <a:pt x="51" y="12"/>
                    </a:lnTo>
                    <a:lnTo>
                      <a:pt x="1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4" name="Freeform 118"/>
              <p:cNvSpPr>
                <a:spLocks/>
              </p:cNvSpPr>
              <p:nvPr/>
            </p:nvSpPr>
            <p:spPr bwMode="auto">
              <a:xfrm>
                <a:off x="1581" y="64"/>
                <a:ext cx="51" cy="57"/>
              </a:xfrm>
              <a:custGeom>
                <a:avLst/>
                <a:gdLst>
                  <a:gd name="T0" fmla="*/ 17 w 51"/>
                  <a:gd name="T1" fmla="*/ 0 h 57"/>
                  <a:gd name="T2" fmla="*/ 0 w 51"/>
                  <a:gd name="T3" fmla="*/ 45 h 57"/>
                  <a:gd name="T4" fmla="*/ 35 w 51"/>
                  <a:gd name="T5" fmla="*/ 57 h 57"/>
                  <a:gd name="T6" fmla="*/ 51 w 51"/>
                  <a:gd name="T7" fmla="*/ 12 h 57"/>
                  <a:gd name="T8" fmla="*/ 17 w 51"/>
                  <a:gd name="T9" fmla="*/ 0 h 57"/>
                  <a:gd name="T10" fmla="*/ 0 60000 65536"/>
                  <a:gd name="T11" fmla="*/ 0 60000 65536"/>
                  <a:gd name="T12" fmla="*/ 0 60000 65536"/>
                  <a:gd name="T13" fmla="*/ 0 60000 65536"/>
                  <a:gd name="T14" fmla="*/ 0 60000 65536"/>
                  <a:gd name="T15" fmla="*/ 0 w 51"/>
                  <a:gd name="T16" fmla="*/ 0 h 57"/>
                  <a:gd name="T17" fmla="*/ 51 w 51"/>
                  <a:gd name="T18" fmla="*/ 57 h 57"/>
                </a:gdLst>
                <a:ahLst/>
                <a:cxnLst>
                  <a:cxn ang="T10">
                    <a:pos x="T0" y="T1"/>
                  </a:cxn>
                  <a:cxn ang="T11">
                    <a:pos x="T2" y="T3"/>
                  </a:cxn>
                  <a:cxn ang="T12">
                    <a:pos x="T4" y="T5"/>
                  </a:cxn>
                  <a:cxn ang="T13">
                    <a:pos x="T6" y="T7"/>
                  </a:cxn>
                  <a:cxn ang="T14">
                    <a:pos x="T8" y="T9"/>
                  </a:cxn>
                </a:cxnLst>
                <a:rect l="T15" t="T16" r="T17" b="T18"/>
                <a:pathLst>
                  <a:path w="51" h="57">
                    <a:moveTo>
                      <a:pt x="17" y="0"/>
                    </a:moveTo>
                    <a:lnTo>
                      <a:pt x="0" y="45"/>
                    </a:lnTo>
                    <a:lnTo>
                      <a:pt x="35" y="57"/>
                    </a:lnTo>
                    <a:lnTo>
                      <a:pt x="51" y="12"/>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5" name="Freeform 119"/>
              <p:cNvSpPr>
                <a:spLocks noEditPoints="1"/>
              </p:cNvSpPr>
              <p:nvPr/>
            </p:nvSpPr>
            <p:spPr bwMode="auto">
              <a:xfrm>
                <a:off x="1318" y="319"/>
                <a:ext cx="66" cy="208"/>
              </a:xfrm>
              <a:custGeom>
                <a:avLst/>
                <a:gdLst>
                  <a:gd name="T0" fmla="*/ 4 w 66"/>
                  <a:gd name="T1" fmla="*/ 137 h 208"/>
                  <a:gd name="T2" fmla="*/ 0 w 66"/>
                  <a:gd name="T3" fmla="*/ 159 h 208"/>
                  <a:gd name="T4" fmla="*/ 28 w 66"/>
                  <a:gd name="T5" fmla="*/ 208 h 208"/>
                  <a:gd name="T6" fmla="*/ 40 w 66"/>
                  <a:gd name="T7" fmla="*/ 144 h 208"/>
                  <a:gd name="T8" fmla="*/ 4 w 66"/>
                  <a:gd name="T9" fmla="*/ 137 h 208"/>
                  <a:gd name="T10" fmla="*/ 30 w 66"/>
                  <a:gd name="T11" fmla="*/ 0 h 208"/>
                  <a:gd name="T12" fmla="*/ 17 w 66"/>
                  <a:gd name="T13" fmla="*/ 76 h 208"/>
                  <a:gd name="T14" fmla="*/ 52 w 66"/>
                  <a:gd name="T15" fmla="*/ 83 h 208"/>
                  <a:gd name="T16" fmla="*/ 66 w 66"/>
                  <a:gd name="T17" fmla="*/ 7 h 208"/>
                  <a:gd name="T18" fmla="*/ 30 w 66"/>
                  <a:gd name="T19" fmla="*/ 0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208"/>
                  <a:gd name="T32" fmla="*/ 66 w 66"/>
                  <a:gd name="T33" fmla="*/ 208 h 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208">
                    <a:moveTo>
                      <a:pt x="4" y="137"/>
                    </a:moveTo>
                    <a:lnTo>
                      <a:pt x="0" y="159"/>
                    </a:lnTo>
                    <a:lnTo>
                      <a:pt x="28" y="208"/>
                    </a:lnTo>
                    <a:lnTo>
                      <a:pt x="40" y="144"/>
                    </a:lnTo>
                    <a:lnTo>
                      <a:pt x="4" y="137"/>
                    </a:lnTo>
                    <a:close/>
                    <a:moveTo>
                      <a:pt x="30" y="0"/>
                    </a:moveTo>
                    <a:lnTo>
                      <a:pt x="17" y="76"/>
                    </a:lnTo>
                    <a:lnTo>
                      <a:pt x="52" y="83"/>
                    </a:lnTo>
                    <a:lnTo>
                      <a:pt x="66" y="7"/>
                    </a:lnTo>
                    <a:lnTo>
                      <a:pt x="3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6" name="Freeform 120"/>
              <p:cNvSpPr>
                <a:spLocks noEditPoints="1"/>
              </p:cNvSpPr>
              <p:nvPr/>
            </p:nvSpPr>
            <p:spPr bwMode="auto">
              <a:xfrm>
                <a:off x="1318" y="319"/>
                <a:ext cx="66" cy="208"/>
              </a:xfrm>
              <a:custGeom>
                <a:avLst/>
                <a:gdLst>
                  <a:gd name="T0" fmla="*/ 4 w 66"/>
                  <a:gd name="T1" fmla="*/ 137 h 208"/>
                  <a:gd name="T2" fmla="*/ 0 w 66"/>
                  <a:gd name="T3" fmla="*/ 159 h 208"/>
                  <a:gd name="T4" fmla="*/ 28 w 66"/>
                  <a:gd name="T5" fmla="*/ 208 h 208"/>
                  <a:gd name="T6" fmla="*/ 40 w 66"/>
                  <a:gd name="T7" fmla="*/ 144 h 208"/>
                  <a:gd name="T8" fmla="*/ 4 w 66"/>
                  <a:gd name="T9" fmla="*/ 137 h 208"/>
                  <a:gd name="T10" fmla="*/ 30 w 66"/>
                  <a:gd name="T11" fmla="*/ 0 h 208"/>
                  <a:gd name="T12" fmla="*/ 17 w 66"/>
                  <a:gd name="T13" fmla="*/ 76 h 208"/>
                  <a:gd name="T14" fmla="*/ 52 w 66"/>
                  <a:gd name="T15" fmla="*/ 83 h 208"/>
                  <a:gd name="T16" fmla="*/ 66 w 66"/>
                  <a:gd name="T17" fmla="*/ 7 h 208"/>
                  <a:gd name="T18" fmla="*/ 30 w 66"/>
                  <a:gd name="T19" fmla="*/ 0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208"/>
                  <a:gd name="T32" fmla="*/ 66 w 66"/>
                  <a:gd name="T33" fmla="*/ 208 h 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208">
                    <a:moveTo>
                      <a:pt x="4" y="137"/>
                    </a:moveTo>
                    <a:lnTo>
                      <a:pt x="0" y="159"/>
                    </a:lnTo>
                    <a:lnTo>
                      <a:pt x="28" y="208"/>
                    </a:lnTo>
                    <a:lnTo>
                      <a:pt x="40" y="144"/>
                    </a:lnTo>
                    <a:lnTo>
                      <a:pt x="4" y="137"/>
                    </a:lnTo>
                    <a:moveTo>
                      <a:pt x="30" y="0"/>
                    </a:moveTo>
                    <a:lnTo>
                      <a:pt x="17" y="76"/>
                    </a:lnTo>
                    <a:lnTo>
                      <a:pt x="52" y="83"/>
                    </a:lnTo>
                    <a:lnTo>
                      <a:pt x="66" y="7"/>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7" name="Freeform 121"/>
              <p:cNvSpPr>
                <a:spLocks/>
              </p:cNvSpPr>
              <p:nvPr/>
            </p:nvSpPr>
            <p:spPr bwMode="auto">
              <a:xfrm>
                <a:off x="1361" y="211"/>
                <a:ext cx="44" cy="54"/>
              </a:xfrm>
              <a:custGeom>
                <a:avLst/>
                <a:gdLst>
                  <a:gd name="T0" fmla="*/ 9 w 44"/>
                  <a:gd name="T1" fmla="*/ 0 h 54"/>
                  <a:gd name="T2" fmla="*/ 0 w 44"/>
                  <a:gd name="T3" fmla="*/ 48 h 54"/>
                  <a:gd name="T4" fmla="*/ 35 w 44"/>
                  <a:gd name="T5" fmla="*/ 54 h 54"/>
                  <a:gd name="T6" fmla="*/ 44 w 44"/>
                  <a:gd name="T7" fmla="*/ 7 h 54"/>
                  <a:gd name="T8" fmla="*/ 9 w 44"/>
                  <a:gd name="T9" fmla="*/ 0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9" y="0"/>
                    </a:moveTo>
                    <a:lnTo>
                      <a:pt x="0" y="48"/>
                    </a:lnTo>
                    <a:lnTo>
                      <a:pt x="35" y="54"/>
                    </a:lnTo>
                    <a:lnTo>
                      <a:pt x="44" y="7"/>
                    </a:lnTo>
                    <a:lnTo>
                      <a:pt x="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8" name="Freeform 122"/>
              <p:cNvSpPr>
                <a:spLocks/>
              </p:cNvSpPr>
              <p:nvPr/>
            </p:nvSpPr>
            <p:spPr bwMode="auto">
              <a:xfrm>
                <a:off x="1361" y="211"/>
                <a:ext cx="44" cy="54"/>
              </a:xfrm>
              <a:custGeom>
                <a:avLst/>
                <a:gdLst>
                  <a:gd name="T0" fmla="*/ 9 w 44"/>
                  <a:gd name="T1" fmla="*/ 0 h 54"/>
                  <a:gd name="T2" fmla="*/ 0 w 44"/>
                  <a:gd name="T3" fmla="*/ 48 h 54"/>
                  <a:gd name="T4" fmla="*/ 35 w 44"/>
                  <a:gd name="T5" fmla="*/ 54 h 54"/>
                  <a:gd name="T6" fmla="*/ 44 w 44"/>
                  <a:gd name="T7" fmla="*/ 7 h 54"/>
                  <a:gd name="T8" fmla="*/ 9 w 44"/>
                  <a:gd name="T9" fmla="*/ 0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9" y="0"/>
                    </a:moveTo>
                    <a:lnTo>
                      <a:pt x="0" y="48"/>
                    </a:lnTo>
                    <a:lnTo>
                      <a:pt x="35" y="54"/>
                    </a:lnTo>
                    <a:lnTo>
                      <a:pt x="44" y="7"/>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29" name="Freeform 123"/>
              <p:cNvSpPr>
                <a:spLocks/>
              </p:cNvSpPr>
              <p:nvPr/>
            </p:nvSpPr>
            <p:spPr bwMode="auto">
              <a:xfrm>
                <a:off x="1034" y="314"/>
                <a:ext cx="40" cy="73"/>
              </a:xfrm>
              <a:custGeom>
                <a:avLst/>
                <a:gdLst>
                  <a:gd name="T0" fmla="*/ 36 w 40"/>
                  <a:gd name="T1" fmla="*/ 0 h 73"/>
                  <a:gd name="T2" fmla="*/ 0 w 40"/>
                  <a:gd name="T3" fmla="*/ 5 h 73"/>
                  <a:gd name="T4" fmla="*/ 11 w 40"/>
                  <a:gd name="T5" fmla="*/ 73 h 73"/>
                  <a:gd name="T6" fmla="*/ 34 w 40"/>
                  <a:gd name="T7" fmla="*/ 37 h 73"/>
                  <a:gd name="T8" fmla="*/ 40 w 40"/>
                  <a:gd name="T9" fmla="*/ 25 h 73"/>
                  <a:gd name="T10" fmla="*/ 36 w 40"/>
                  <a:gd name="T11" fmla="*/ 0 h 73"/>
                  <a:gd name="T12" fmla="*/ 0 60000 65536"/>
                  <a:gd name="T13" fmla="*/ 0 60000 65536"/>
                  <a:gd name="T14" fmla="*/ 0 60000 65536"/>
                  <a:gd name="T15" fmla="*/ 0 60000 65536"/>
                  <a:gd name="T16" fmla="*/ 0 60000 65536"/>
                  <a:gd name="T17" fmla="*/ 0 60000 65536"/>
                  <a:gd name="T18" fmla="*/ 0 w 40"/>
                  <a:gd name="T19" fmla="*/ 0 h 73"/>
                  <a:gd name="T20" fmla="*/ 40 w 40"/>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40" h="73">
                    <a:moveTo>
                      <a:pt x="36" y="0"/>
                    </a:moveTo>
                    <a:lnTo>
                      <a:pt x="0" y="5"/>
                    </a:lnTo>
                    <a:lnTo>
                      <a:pt x="11" y="73"/>
                    </a:lnTo>
                    <a:lnTo>
                      <a:pt x="34" y="37"/>
                    </a:lnTo>
                    <a:lnTo>
                      <a:pt x="40" y="25"/>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0" name="Freeform 124"/>
              <p:cNvSpPr>
                <a:spLocks/>
              </p:cNvSpPr>
              <p:nvPr/>
            </p:nvSpPr>
            <p:spPr bwMode="auto">
              <a:xfrm>
                <a:off x="1034" y="314"/>
                <a:ext cx="40" cy="73"/>
              </a:xfrm>
              <a:custGeom>
                <a:avLst/>
                <a:gdLst>
                  <a:gd name="T0" fmla="*/ 36 w 40"/>
                  <a:gd name="T1" fmla="*/ 0 h 73"/>
                  <a:gd name="T2" fmla="*/ 0 w 40"/>
                  <a:gd name="T3" fmla="*/ 5 h 73"/>
                  <a:gd name="T4" fmla="*/ 11 w 40"/>
                  <a:gd name="T5" fmla="*/ 73 h 73"/>
                  <a:gd name="T6" fmla="*/ 34 w 40"/>
                  <a:gd name="T7" fmla="*/ 37 h 73"/>
                  <a:gd name="T8" fmla="*/ 40 w 40"/>
                  <a:gd name="T9" fmla="*/ 25 h 73"/>
                  <a:gd name="T10" fmla="*/ 36 w 40"/>
                  <a:gd name="T11" fmla="*/ 0 h 73"/>
                  <a:gd name="T12" fmla="*/ 0 60000 65536"/>
                  <a:gd name="T13" fmla="*/ 0 60000 65536"/>
                  <a:gd name="T14" fmla="*/ 0 60000 65536"/>
                  <a:gd name="T15" fmla="*/ 0 60000 65536"/>
                  <a:gd name="T16" fmla="*/ 0 60000 65536"/>
                  <a:gd name="T17" fmla="*/ 0 60000 65536"/>
                  <a:gd name="T18" fmla="*/ 0 w 40"/>
                  <a:gd name="T19" fmla="*/ 0 h 73"/>
                  <a:gd name="T20" fmla="*/ 40 w 40"/>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40" h="73">
                    <a:moveTo>
                      <a:pt x="36" y="0"/>
                    </a:moveTo>
                    <a:lnTo>
                      <a:pt x="0" y="5"/>
                    </a:lnTo>
                    <a:lnTo>
                      <a:pt x="11" y="73"/>
                    </a:lnTo>
                    <a:lnTo>
                      <a:pt x="34" y="37"/>
                    </a:lnTo>
                    <a:lnTo>
                      <a:pt x="40" y="25"/>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1" name="Freeform 125"/>
              <p:cNvSpPr>
                <a:spLocks/>
              </p:cNvSpPr>
              <p:nvPr/>
            </p:nvSpPr>
            <p:spPr bwMode="auto">
              <a:xfrm>
                <a:off x="1068" y="339"/>
                <a:ext cx="6" cy="12"/>
              </a:xfrm>
              <a:custGeom>
                <a:avLst/>
                <a:gdLst>
                  <a:gd name="T0" fmla="*/ 6 w 6"/>
                  <a:gd name="T1" fmla="*/ 0 h 12"/>
                  <a:gd name="T2" fmla="*/ 0 w 6"/>
                  <a:gd name="T3" fmla="*/ 12 h 12"/>
                  <a:gd name="T4" fmla="*/ 6 w 6"/>
                  <a:gd name="T5" fmla="*/ 1 h 12"/>
                  <a:gd name="T6" fmla="*/ 6 w 6"/>
                  <a:gd name="T7" fmla="*/ 0 h 12"/>
                  <a:gd name="T8" fmla="*/ 0 60000 65536"/>
                  <a:gd name="T9" fmla="*/ 0 60000 65536"/>
                  <a:gd name="T10" fmla="*/ 0 60000 65536"/>
                  <a:gd name="T11" fmla="*/ 0 60000 65536"/>
                  <a:gd name="T12" fmla="*/ 0 w 6"/>
                  <a:gd name="T13" fmla="*/ 0 h 12"/>
                  <a:gd name="T14" fmla="*/ 6 w 6"/>
                  <a:gd name="T15" fmla="*/ 12 h 12"/>
                </a:gdLst>
                <a:ahLst/>
                <a:cxnLst>
                  <a:cxn ang="T8">
                    <a:pos x="T0" y="T1"/>
                  </a:cxn>
                  <a:cxn ang="T9">
                    <a:pos x="T2" y="T3"/>
                  </a:cxn>
                  <a:cxn ang="T10">
                    <a:pos x="T4" y="T5"/>
                  </a:cxn>
                  <a:cxn ang="T11">
                    <a:pos x="T6" y="T7"/>
                  </a:cxn>
                </a:cxnLst>
                <a:rect l="T12" t="T13" r="T14" b="T15"/>
                <a:pathLst>
                  <a:path w="6" h="12">
                    <a:moveTo>
                      <a:pt x="6" y="0"/>
                    </a:moveTo>
                    <a:lnTo>
                      <a:pt x="0" y="12"/>
                    </a:lnTo>
                    <a:lnTo>
                      <a:pt x="6" y="1"/>
                    </a:lnTo>
                    <a:lnTo>
                      <a:pt x="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2" name="Freeform 126"/>
              <p:cNvSpPr>
                <a:spLocks/>
              </p:cNvSpPr>
              <p:nvPr/>
            </p:nvSpPr>
            <p:spPr bwMode="auto">
              <a:xfrm>
                <a:off x="1068" y="339"/>
                <a:ext cx="6" cy="12"/>
              </a:xfrm>
              <a:custGeom>
                <a:avLst/>
                <a:gdLst>
                  <a:gd name="T0" fmla="*/ 6 w 6"/>
                  <a:gd name="T1" fmla="*/ 0 h 12"/>
                  <a:gd name="T2" fmla="*/ 0 w 6"/>
                  <a:gd name="T3" fmla="*/ 12 h 12"/>
                  <a:gd name="T4" fmla="*/ 6 w 6"/>
                  <a:gd name="T5" fmla="*/ 1 h 12"/>
                  <a:gd name="T6" fmla="*/ 6 w 6"/>
                  <a:gd name="T7" fmla="*/ 0 h 12"/>
                  <a:gd name="T8" fmla="*/ 0 60000 65536"/>
                  <a:gd name="T9" fmla="*/ 0 60000 65536"/>
                  <a:gd name="T10" fmla="*/ 0 60000 65536"/>
                  <a:gd name="T11" fmla="*/ 0 60000 65536"/>
                  <a:gd name="T12" fmla="*/ 0 w 6"/>
                  <a:gd name="T13" fmla="*/ 0 h 12"/>
                  <a:gd name="T14" fmla="*/ 6 w 6"/>
                  <a:gd name="T15" fmla="*/ 12 h 12"/>
                </a:gdLst>
                <a:ahLst/>
                <a:cxnLst>
                  <a:cxn ang="T8">
                    <a:pos x="T0" y="T1"/>
                  </a:cxn>
                  <a:cxn ang="T9">
                    <a:pos x="T2" y="T3"/>
                  </a:cxn>
                  <a:cxn ang="T10">
                    <a:pos x="T4" y="T5"/>
                  </a:cxn>
                  <a:cxn ang="T11">
                    <a:pos x="T6" y="T7"/>
                  </a:cxn>
                </a:cxnLst>
                <a:rect l="T12" t="T13" r="T14" b="T15"/>
                <a:pathLst>
                  <a:path w="6" h="12">
                    <a:moveTo>
                      <a:pt x="6" y="0"/>
                    </a:moveTo>
                    <a:lnTo>
                      <a:pt x="0" y="12"/>
                    </a:lnTo>
                    <a:lnTo>
                      <a:pt x="6" y="1"/>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3" name="Freeform 127"/>
              <p:cNvSpPr>
                <a:spLocks/>
              </p:cNvSpPr>
              <p:nvPr/>
            </p:nvSpPr>
            <p:spPr bwMode="auto">
              <a:xfrm>
                <a:off x="1017" y="206"/>
                <a:ext cx="43" cy="53"/>
              </a:xfrm>
              <a:custGeom>
                <a:avLst/>
                <a:gdLst>
                  <a:gd name="T0" fmla="*/ 35 w 43"/>
                  <a:gd name="T1" fmla="*/ 0 h 53"/>
                  <a:gd name="T2" fmla="*/ 0 w 43"/>
                  <a:gd name="T3" fmla="*/ 5 h 53"/>
                  <a:gd name="T4" fmla="*/ 8 w 43"/>
                  <a:gd name="T5" fmla="*/ 53 h 53"/>
                  <a:gd name="T6" fmla="*/ 43 w 43"/>
                  <a:gd name="T7" fmla="*/ 47 h 53"/>
                  <a:gd name="T8" fmla="*/ 35 w 43"/>
                  <a:gd name="T9" fmla="*/ 0 h 53"/>
                  <a:gd name="T10" fmla="*/ 0 60000 65536"/>
                  <a:gd name="T11" fmla="*/ 0 60000 65536"/>
                  <a:gd name="T12" fmla="*/ 0 60000 65536"/>
                  <a:gd name="T13" fmla="*/ 0 60000 65536"/>
                  <a:gd name="T14" fmla="*/ 0 60000 65536"/>
                  <a:gd name="T15" fmla="*/ 0 w 43"/>
                  <a:gd name="T16" fmla="*/ 0 h 53"/>
                  <a:gd name="T17" fmla="*/ 43 w 43"/>
                  <a:gd name="T18" fmla="*/ 53 h 53"/>
                </a:gdLst>
                <a:ahLst/>
                <a:cxnLst>
                  <a:cxn ang="T10">
                    <a:pos x="T0" y="T1"/>
                  </a:cxn>
                  <a:cxn ang="T11">
                    <a:pos x="T2" y="T3"/>
                  </a:cxn>
                  <a:cxn ang="T12">
                    <a:pos x="T4" y="T5"/>
                  </a:cxn>
                  <a:cxn ang="T13">
                    <a:pos x="T6" y="T7"/>
                  </a:cxn>
                  <a:cxn ang="T14">
                    <a:pos x="T8" y="T9"/>
                  </a:cxn>
                </a:cxnLst>
                <a:rect l="T15" t="T16" r="T17" b="T18"/>
                <a:pathLst>
                  <a:path w="43" h="53">
                    <a:moveTo>
                      <a:pt x="35" y="0"/>
                    </a:moveTo>
                    <a:lnTo>
                      <a:pt x="0" y="5"/>
                    </a:lnTo>
                    <a:lnTo>
                      <a:pt x="8" y="53"/>
                    </a:lnTo>
                    <a:lnTo>
                      <a:pt x="43" y="47"/>
                    </a:lnTo>
                    <a:lnTo>
                      <a:pt x="3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4" name="Freeform 128"/>
              <p:cNvSpPr>
                <a:spLocks/>
              </p:cNvSpPr>
              <p:nvPr/>
            </p:nvSpPr>
            <p:spPr bwMode="auto">
              <a:xfrm>
                <a:off x="1017" y="206"/>
                <a:ext cx="43" cy="53"/>
              </a:xfrm>
              <a:custGeom>
                <a:avLst/>
                <a:gdLst>
                  <a:gd name="T0" fmla="*/ 35 w 43"/>
                  <a:gd name="T1" fmla="*/ 0 h 53"/>
                  <a:gd name="T2" fmla="*/ 0 w 43"/>
                  <a:gd name="T3" fmla="*/ 5 h 53"/>
                  <a:gd name="T4" fmla="*/ 8 w 43"/>
                  <a:gd name="T5" fmla="*/ 53 h 53"/>
                  <a:gd name="T6" fmla="*/ 43 w 43"/>
                  <a:gd name="T7" fmla="*/ 47 h 53"/>
                  <a:gd name="T8" fmla="*/ 35 w 43"/>
                  <a:gd name="T9" fmla="*/ 0 h 53"/>
                  <a:gd name="T10" fmla="*/ 0 60000 65536"/>
                  <a:gd name="T11" fmla="*/ 0 60000 65536"/>
                  <a:gd name="T12" fmla="*/ 0 60000 65536"/>
                  <a:gd name="T13" fmla="*/ 0 60000 65536"/>
                  <a:gd name="T14" fmla="*/ 0 60000 65536"/>
                  <a:gd name="T15" fmla="*/ 0 w 43"/>
                  <a:gd name="T16" fmla="*/ 0 h 53"/>
                  <a:gd name="T17" fmla="*/ 43 w 43"/>
                  <a:gd name="T18" fmla="*/ 53 h 53"/>
                </a:gdLst>
                <a:ahLst/>
                <a:cxnLst>
                  <a:cxn ang="T10">
                    <a:pos x="T0" y="T1"/>
                  </a:cxn>
                  <a:cxn ang="T11">
                    <a:pos x="T2" y="T3"/>
                  </a:cxn>
                  <a:cxn ang="T12">
                    <a:pos x="T4" y="T5"/>
                  </a:cxn>
                  <a:cxn ang="T13">
                    <a:pos x="T6" y="T7"/>
                  </a:cxn>
                  <a:cxn ang="T14">
                    <a:pos x="T8" y="T9"/>
                  </a:cxn>
                </a:cxnLst>
                <a:rect l="T15" t="T16" r="T17" b="T18"/>
                <a:pathLst>
                  <a:path w="43" h="53">
                    <a:moveTo>
                      <a:pt x="35" y="0"/>
                    </a:moveTo>
                    <a:lnTo>
                      <a:pt x="0" y="5"/>
                    </a:lnTo>
                    <a:lnTo>
                      <a:pt x="8" y="53"/>
                    </a:lnTo>
                    <a:lnTo>
                      <a:pt x="43" y="47"/>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5" name="Freeform 129"/>
              <p:cNvSpPr>
                <a:spLocks/>
              </p:cNvSpPr>
              <p:nvPr/>
            </p:nvSpPr>
            <p:spPr bwMode="auto">
              <a:xfrm>
                <a:off x="875" y="669"/>
                <a:ext cx="2" cy="2"/>
              </a:xfrm>
              <a:custGeom>
                <a:avLst/>
                <a:gdLst>
                  <a:gd name="T0" fmla="*/ 2 w 2"/>
                  <a:gd name="T1" fmla="*/ 0 h 2"/>
                  <a:gd name="T2" fmla="*/ 0 w 2"/>
                  <a:gd name="T3" fmla="*/ 1 h 2"/>
                  <a:gd name="T4" fmla="*/ 1 w 2"/>
                  <a:gd name="T5" fmla="*/ 2 h 2"/>
                  <a:gd name="T6" fmla="*/ 2 w 2"/>
                  <a:gd name="T7" fmla="*/ 0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0"/>
                    </a:moveTo>
                    <a:lnTo>
                      <a:pt x="0" y="1"/>
                    </a:lnTo>
                    <a:lnTo>
                      <a:pt x="1" y="2"/>
                    </a:lnTo>
                    <a:lnTo>
                      <a:pt x="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6" name="Freeform 130"/>
              <p:cNvSpPr>
                <a:spLocks/>
              </p:cNvSpPr>
              <p:nvPr/>
            </p:nvSpPr>
            <p:spPr bwMode="auto">
              <a:xfrm>
                <a:off x="875" y="669"/>
                <a:ext cx="2" cy="2"/>
              </a:xfrm>
              <a:custGeom>
                <a:avLst/>
                <a:gdLst>
                  <a:gd name="T0" fmla="*/ 2 w 2"/>
                  <a:gd name="T1" fmla="*/ 0 h 2"/>
                  <a:gd name="T2" fmla="*/ 0 w 2"/>
                  <a:gd name="T3" fmla="*/ 1 h 2"/>
                  <a:gd name="T4" fmla="*/ 1 w 2"/>
                  <a:gd name="T5" fmla="*/ 2 h 2"/>
                  <a:gd name="T6" fmla="*/ 2 w 2"/>
                  <a:gd name="T7" fmla="*/ 0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0"/>
                    </a:moveTo>
                    <a:lnTo>
                      <a:pt x="0" y="1"/>
                    </a:lnTo>
                    <a:lnTo>
                      <a:pt x="1"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7" name="Freeform 131"/>
              <p:cNvSpPr>
                <a:spLocks noEditPoints="1"/>
              </p:cNvSpPr>
              <p:nvPr/>
            </p:nvSpPr>
            <p:spPr bwMode="auto">
              <a:xfrm>
                <a:off x="738" y="410"/>
                <a:ext cx="138" cy="206"/>
              </a:xfrm>
              <a:custGeom>
                <a:avLst/>
                <a:gdLst>
                  <a:gd name="T0" fmla="*/ 101 w 138"/>
                  <a:gd name="T1" fmla="*/ 121 h 206"/>
                  <a:gd name="T2" fmla="*/ 69 w 138"/>
                  <a:gd name="T3" fmla="*/ 138 h 206"/>
                  <a:gd name="T4" fmla="*/ 106 w 138"/>
                  <a:gd name="T5" fmla="*/ 206 h 206"/>
                  <a:gd name="T6" fmla="*/ 138 w 138"/>
                  <a:gd name="T7" fmla="*/ 188 h 206"/>
                  <a:gd name="T8" fmla="*/ 101 w 138"/>
                  <a:gd name="T9" fmla="*/ 121 h 206"/>
                  <a:gd name="T10" fmla="*/ 32 w 138"/>
                  <a:gd name="T11" fmla="*/ 0 h 206"/>
                  <a:gd name="T12" fmla="*/ 0 w 138"/>
                  <a:gd name="T13" fmla="*/ 18 h 206"/>
                  <a:gd name="T14" fmla="*/ 39 w 138"/>
                  <a:gd name="T15" fmla="*/ 84 h 206"/>
                  <a:gd name="T16" fmla="*/ 70 w 138"/>
                  <a:gd name="T17" fmla="*/ 66 h 206"/>
                  <a:gd name="T18" fmla="*/ 32 w 138"/>
                  <a:gd name="T19" fmla="*/ 0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206"/>
                  <a:gd name="T32" fmla="*/ 138 w 138"/>
                  <a:gd name="T33" fmla="*/ 206 h 2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206">
                    <a:moveTo>
                      <a:pt x="101" y="121"/>
                    </a:moveTo>
                    <a:lnTo>
                      <a:pt x="69" y="138"/>
                    </a:lnTo>
                    <a:lnTo>
                      <a:pt x="106" y="206"/>
                    </a:lnTo>
                    <a:lnTo>
                      <a:pt x="138" y="188"/>
                    </a:lnTo>
                    <a:lnTo>
                      <a:pt x="101" y="121"/>
                    </a:lnTo>
                    <a:close/>
                    <a:moveTo>
                      <a:pt x="32" y="0"/>
                    </a:moveTo>
                    <a:lnTo>
                      <a:pt x="0" y="18"/>
                    </a:lnTo>
                    <a:lnTo>
                      <a:pt x="39" y="84"/>
                    </a:lnTo>
                    <a:lnTo>
                      <a:pt x="70" y="66"/>
                    </a:lnTo>
                    <a:lnTo>
                      <a:pt x="3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8" name="Freeform 132"/>
              <p:cNvSpPr>
                <a:spLocks noEditPoints="1"/>
              </p:cNvSpPr>
              <p:nvPr/>
            </p:nvSpPr>
            <p:spPr bwMode="auto">
              <a:xfrm>
                <a:off x="738" y="410"/>
                <a:ext cx="138" cy="206"/>
              </a:xfrm>
              <a:custGeom>
                <a:avLst/>
                <a:gdLst>
                  <a:gd name="T0" fmla="*/ 101 w 138"/>
                  <a:gd name="T1" fmla="*/ 121 h 206"/>
                  <a:gd name="T2" fmla="*/ 69 w 138"/>
                  <a:gd name="T3" fmla="*/ 138 h 206"/>
                  <a:gd name="T4" fmla="*/ 106 w 138"/>
                  <a:gd name="T5" fmla="*/ 206 h 206"/>
                  <a:gd name="T6" fmla="*/ 138 w 138"/>
                  <a:gd name="T7" fmla="*/ 188 h 206"/>
                  <a:gd name="T8" fmla="*/ 101 w 138"/>
                  <a:gd name="T9" fmla="*/ 121 h 206"/>
                  <a:gd name="T10" fmla="*/ 32 w 138"/>
                  <a:gd name="T11" fmla="*/ 0 h 206"/>
                  <a:gd name="T12" fmla="*/ 0 w 138"/>
                  <a:gd name="T13" fmla="*/ 18 h 206"/>
                  <a:gd name="T14" fmla="*/ 39 w 138"/>
                  <a:gd name="T15" fmla="*/ 84 h 206"/>
                  <a:gd name="T16" fmla="*/ 70 w 138"/>
                  <a:gd name="T17" fmla="*/ 66 h 206"/>
                  <a:gd name="T18" fmla="*/ 32 w 138"/>
                  <a:gd name="T19" fmla="*/ 0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206"/>
                  <a:gd name="T32" fmla="*/ 138 w 138"/>
                  <a:gd name="T33" fmla="*/ 206 h 2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206">
                    <a:moveTo>
                      <a:pt x="101" y="121"/>
                    </a:moveTo>
                    <a:lnTo>
                      <a:pt x="69" y="138"/>
                    </a:lnTo>
                    <a:lnTo>
                      <a:pt x="106" y="206"/>
                    </a:lnTo>
                    <a:lnTo>
                      <a:pt x="138" y="188"/>
                    </a:lnTo>
                    <a:lnTo>
                      <a:pt x="101" y="121"/>
                    </a:lnTo>
                    <a:moveTo>
                      <a:pt x="32" y="0"/>
                    </a:moveTo>
                    <a:lnTo>
                      <a:pt x="0" y="18"/>
                    </a:lnTo>
                    <a:lnTo>
                      <a:pt x="39" y="84"/>
                    </a:lnTo>
                    <a:lnTo>
                      <a:pt x="70" y="66"/>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39" name="Freeform 133"/>
              <p:cNvSpPr>
                <a:spLocks/>
              </p:cNvSpPr>
              <p:nvPr/>
            </p:nvSpPr>
            <p:spPr bwMode="auto">
              <a:xfrm>
                <a:off x="685" y="314"/>
                <a:ext cx="55" cy="58"/>
              </a:xfrm>
              <a:custGeom>
                <a:avLst/>
                <a:gdLst>
                  <a:gd name="T0" fmla="*/ 32 w 55"/>
                  <a:gd name="T1" fmla="*/ 0 h 58"/>
                  <a:gd name="T2" fmla="*/ 0 w 55"/>
                  <a:gd name="T3" fmla="*/ 18 h 58"/>
                  <a:gd name="T4" fmla="*/ 23 w 55"/>
                  <a:gd name="T5" fmla="*/ 58 h 58"/>
                  <a:gd name="T6" fmla="*/ 55 w 55"/>
                  <a:gd name="T7" fmla="*/ 41 h 58"/>
                  <a:gd name="T8" fmla="*/ 32 w 55"/>
                  <a:gd name="T9" fmla="*/ 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32" y="0"/>
                    </a:moveTo>
                    <a:lnTo>
                      <a:pt x="0" y="18"/>
                    </a:lnTo>
                    <a:lnTo>
                      <a:pt x="23" y="58"/>
                    </a:lnTo>
                    <a:lnTo>
                      <a:pt x="55" y="41"/>
                    </a:lnTo>
                    <a:lnTo>
                      <a:pt x="3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0" name="Freeform 134"/>
              <p:cNvSpPr>
                <a:spLocks/>
              </p:cNvSpPr>
              <p:nvPr/>
            </p:nvSpPr>
            <p:spPr bwMode="auto">
              <a:xfrm>
                <a:off x="685" y="314"/>
                <a:ext cx="55" cy="58"/>
              </a:xfrm>
              <a:custGeom>
                <a:avLst/>
                <a:gdLst>
                  <a:gd name="T0" fmla="*/ 32 w 55"/>
                  <a:gd name="T1" fmla="*/ 0 h 58"/>
                  <a:gd name="T2" fmla="*/ 0 w 55"/>
                  <a:gd name="T3" fmla="*/ 18 h 58"/>
                  <a:gd name="T4" fmla="*/ 23 w 55"/>
                  <a:gd name="T5" fmla="*/ 58 h 58"/>
                  <a:gd name="T6" fmla="*/ 55 w 55"/>
                  <a:gd name="T7" fmla="*/ 41 h 58"/>
                  <a:gd name="T8" fmla="*/ 32 w 55"/>
                  <a:gd name="T9" fmla="*/ 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32" y="0"/>
                    </a:moveTo>
                    <a:lnTo>
                      <a:pt x="0" y="18"/>
                    </a:lnTo>
                    <a:lnTo>
                      <a:pt x="23" y="58"/>
                    </a:lnTo>
                    <a:lnTo>
                      <a:pt x="55" y="41"/>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1" name="Freeform 135"/>
              <p:cNvSpPr>
                <a:spLocks/>
              </p:cNvSpPr>
              <p:nvPr/>
            </p:nvSpPr>
            <p:spPr bwMode="auto">
              <a:xfrm>
                <a:off x="709" y="784"/>
                <a:ext cx="60" cy="57"/>
              </a:xfrm>
              <a:custGeom>
                <a:avLst/>
                <a:gdLst>
                  <a:gd name="T0" fmla="*/ 24 w 60"/>
                  <a:gd name="T1" fmla="*/ 0 h 57"/>
                  <a:gd name="T2" fmla="*/ 0 w 60"/>
                  <a:gd name="T3" fmla="*/ 27 h 57"/>
                  <a:gd name="T4" fmla="*/ 36 w 60"/>
                  <a:gd name="T5" fmla="*/ 57 h 57"/>
                  <a:gd name="T6" fmla="*/ 60 w 60"/>
                  <a:gd name="T7" fmla="*/ 30 h 57"/>
                  <a:gd name="T8" fmla="*/ 24 w 60"/>
                  <a:gd name="T9" fmla="*/ 0 h 57"/>
                  <a:gd name="T10" fmla="*/ 0 60000 65536"/>
                  <a:gd name="T11" fmla="*/ 0 60000 65536"/>
                  <a:gd name="T12" fmla="*/ 0 60000 65536"/>
                  <a:gd name="T13" fmla="*/ 0 60000 65536"/>
                  <a:gd name="T14" fmla="*/ 0 60000 65536"/>
                  <a:gd name="T15" fmla="*/ 0 w 60"/>
                  <a:gd name="T16" fmla="*/ 0 h 57"/>
                  <a:gd name="T17" fmla="*/ 60 w 60"/>
                  <a:gd name="T18" fmla="*/ 57 h 57"/>
                </a:gdLst>
                <a:ahLst/>
                <a:cxnLst>
                  <a:cxn ang="T10">
                    <a:pos x="T0" y="T1"/>
                  </a:cxn>
                  <a:cxn ang="T11">
                    <a:pos x="T2" y="T3"/>
                  </a:cxn>
                  <a:cxn ang="T12">
                    <a:pos x="T4" y="T5"/>
                  </a:cxn>
                  <a:cxn ang="T13">
                    <a:pos x="T6" y="T7"/>
                  </a:cxn>
                  <a:cxn ang="T14">
                    <a:pos x="T8" y="T9"/>
                  </a:cxn>
                </a:cxnLst>
                <a:rect l="T15" t="T16" r="T17" b="T18"/>
                <a:pathLst>
                  <a:path w="60" h="57">
                    <a:moveTo>
                      <a:pt x="24" y="0"/>
                    </a:moveTo>
                    <a:lnTo>
                      <a:pt x="0" y="27"/>
                    </a:lnTo>
                    <a:lnTo>
                      <a:pt x="36" y="57"/>
                    </a:lnTo>
                    <a:lnTo>
                      <a:pt x="60" y="30"/>
                    </a:lnTo>
                    <a:lnTo>
                      <a:pt x="2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2" name="Freeform 136"/>
              <p:cNvSpPr>
                <a:spLocks/>
              </p:cNvSpPr>
              <p:nvPr/>
            </p:nvSpPr>
            <p:spPr bwMode="auto">
              <a:xfrm>
                <a:off x="709" y="784"/>
                <a:ext cx="60" cy="57"/>
              </a:xfrm>
              <a:custGeom>
                <a:avLst/>
                <a:gdLst>
                  <a:gd name="T0" fmla="*/ 24 w 60"/>
                  <a:gd name="T1" fmla="*/ 0 h 57"/>
                  <a:gd name="T2" fmla="*/ 0 w 60"/>
                  <a:gd name="T3" fmla="*/ 27 h 57"/>
                  <a:gd name="T4" fmla="*/ 36 w 60"/>
                  <a:gd name="T5" fmla="*/ 57 h 57"/>
                  <a:gd name="T6" fmla="*/ 60 w 60"/>
                  <a:gd name="T7" fmla="*/ 30 h 57"/>
                  <a:gd name="T8" fmla="*/ 24 w 60"/>
                  <a:gd name="T9" fmla="*/ 0 h 57"/>
                  <a:gd name="T10" fmla="*/ 0 60000 65536"/>
                  <a:gd name="T11" fmla="*/ 0 60000 65536"/>
                  <a:gd name="T12" fmla="*/ 0 60000 65536"/>
                  <a:gd name="T13" fmla="*/ 0 60000 65536"/>
                  <a:gd name="T14" fmla="*/ 0 60000 65536"/>
                  <a:gd name="T15" fmla="*/ 0 w 60"/>
                  <a:gd name="T16" fmla="*/ 0 h 57"/>
                  <a:gd name="T17" fmla="*/ 60 w 60"/>
                  <a:gd name="T18" fmla="*/ 57 h 57"/>
                </a:gdLst>
                <a:ahLst/>
                <a:cxnLst>
                  <a:cxn ang="T10">
                    <a:pos x="T0" y="T1"/>
                  </a:cxn>
                  <a:cxn ang="T11">
                    <a:pos x="T2" y="T3"/>
                  </a:cxn>
                  <a:cxn ang="T12">
                    <a:pos x="T4" y="T5"/>
                  </a:cxn>
                  <a:cxn ang="T13">
                    <a:pos x="T6" y="T7"/>
                  </a:cxn>
                  <a:cxn ang="T14">
                    <a:pos x="T8" y="T9"/>
                  </a:cxn>
                </a:cxnLst>
                <a:rect l="T15" t="T16" r="T17" b="T18"/>
                <a:pathLst>
                  <a:path w="60" h="57">
                    <a:moveTo>
                      <a:pt x="24" y="0"/>
                    </a:moveTo>
                    <a:lnTo>
                      <a:pt x="0" y="27"/>
                    </a:lnTo>
                    <a:lnTo>
                      <a:pt x="36" y="57"/>
                    </a:lnTo>
                    <a:lnTo>
                      <a:pt x="60" y="3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3" name="Freeform 137"/>
              <p:cNvSpPr>
                <a:spLocks noEditPoints="1"/>
              </p:cNvSpPr>
              <p:nvPr/>
            </p:nvSpPr>
            <p:spPr bwMode="auto">
              <a:xfrm>
                <a:off x="498" y="601"/>
                <a:ext cx="187" cy="169"/>
              </a:xfrm>
              <a:custGeom>
                <a:avLst/>
                <a:gdLst>
                  <a:gd name="T0" fmla="*/ 129 w 187"/>
                  <a:gd name="T1" fmla="*/ 92 h 169"/>
                  <a:gd name="T2" fmla="*/ 106 w 187"/>
                  <a:gd name="T3" fmla="*/ 119 h 169"/>
                  <a:gd name="T4" fmla="*/ 164 w 187"/>
                  <a:gd name="T5" fmla="*/ 169 h 169"/>
                  <a:gd name="T6" fmla="*/ 187 w 187"/>
                  <a:gd name="T7" fmla="*/ 141 h 169"/>
                  <a:gd name="T8" fmla="*/ 129 w 187"/>
                  <a:gd name="T9" fmla="*/ 92 h 169"/>
                  <a:gd name="T10" fmla="*/ 24 w 187"/>
                  <a:gd name="T11" fmla="*/ 0 h 169"/>
                  <a:gd name="T12" fmla="*/ 0 w 187"/>
                  <a:gd name="T13" fmla="*/ 27 h 169"/>
                  <a:gd name="T14" fmla="*/ 59 w 187"/>
                  <a:gd name="T15" fmla="*/ 78 h 169"/>
                  <a:gd name="T16" fmla="*/ 82 w 187"/>
                  <a:gd name="T17" fmla="*/ 51 h 169"/>
                  <a:gd name="T18" fmla="*/ 24 w 187"/>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7"/>
                  <a:gd name="T31" fmla="*/ 0 h 169"/>
                  <a:gd name="T32" fmla="*/ 187 w 187"/>
                  <a:gd name="T33" fmla="*/ 169 h 1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7" h="169">
                    <a:moveTo>
                      <a:pt x="129" y="92"/>
                    </a:moveTo>
                    <a:lnTo>
                      <a:pt x="106" y="119"/>
                    </a:lnTo>
                    <a:lnTo>
                      <a:pt x="164" y="169"/>
                    </a:lnTo>
                    <a:lnTo>
                      <a:pt x="187" y="141"/>
                    </a:lnTo>
                    <a:lnTo>
                      <a:pt x="129" y="92"/>
                    </a:lnTo>
                    <a:close/>
                    <a:moveTo>
                      <a:pt x="24" y="0"/>
                    </a:moveTo>
                    <a:lnTo>
                      <a:pt x="0" y="27"/>
                    </a:lnTo>
                    <a:lnTo>
                      <a:pt x="59" y="78"/>
                    </a:lnTo>
                    <a:lnTo>
                      <a:pt x="82" y="51"/>
                    </a:lnTo>
                    <a:lnTo>
                      <a:pt x="2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4" name="Freeform 138"/>
              <p:cNvSpPr>
                <a:spLocks noEditPoints="1"/>
              </p:cNvSpPr>
              <p:nvPr/>
            </p:nvSpPr>
            <p:spPr bwMode="auto">
              <a:xfrm>
                <a:off x="498" y="601"/>
                <a:ext cx="187" cy="169"/>
              </a:xfrm>
              <a:custGeom>
                <a:avLst/>
                <a:gdLst>
                  <a:gd name="T0" fmla="*/ 129 w 187"/>
                  <a:gd name="T1" fmla="*/ 92 h 169"/>
                  <a:gd name="T2" fmla="*/ 106 w 187"/>
                  <a:gd name="T3" fmla="*/ 119 h 169"/>
                  <a:gd name="T4" fmla="*/ 164 w 187"/>
                  <a:gd name="T5" fmla="*/ 169 h 169"/>
                  <a:gd name="T6" fmla="*/ 187 w 187"/>
                  <a:gd name="T7" fmla="*/ 141 h 169"/>
                  <a:gd name="T8" fmla="*/ 129 w 187"/>
                  <a:gd name="T9" fmla="*/ 92 h 169"/>
                  <a:gd name="T10" fmla="*/ 24 w 187"/>
                  <a:gd name="T11" fmla="*/ 0 h 169"/>
                  <a:gd name="T12" fmla="*/ 0 w 187"/>
                  <a:gd name="T13" fmla="*/ 27 h 169"/>
                  <a:gd name="T14" fmla="*/ 59 w 187"/>
                  <a:gd name="T15" fmla="*/ 78 h 169"/>
                  <a:gd name="T16" fmla="*/ 82 w 187"/>
                  <a:gd name="T17" fmla="*/ 51 h 169"/>
                  <a:gd name="T18" fmla="*/ 24 w 187"/>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7"/>
                  <a:gd name="T31" fmla="*/ 0 h 169"/>
                  <a:gd name="T32" fmla="*/ 187 w 187"/>
                  <a:gd name="T33" fmla="*/ 169 h 1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7" h="169">
                    <a:moveTo>
                      <a:pt x="129" y="92"/>
                    </a:moveTo>
                    <a:lnTo>
                      <a:pt x="106" y="119"/>
                    </a:lnTo>
                    <a:lnTo>
                      <a:pt x="164" y="169"/>
                    </a:lnTo>
                    <a:lnTo>
                      <a:pt x="187" y="141"/>
                    </a:lnTo>
                    <a:lnTo>
                      <a:pt x="129" y="92"/>
                    </a:lnTo>
                    <a:moveTo>
                      <a:pt x="24" y="0"/>
                    </a:moveTo>
                    <a:lnTo>
                      <a:pt x="0" y="27"/>
                    </a:lnTo>
                    <a:lnTo>
                      <a:pt x="59" y="78"/>
                    </a:lnTo>
                    <a:lnTo>
                      <a:pt x="82" y="51"/>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5" name="Freeform 139"/>
              <p:cNvSpPr>
                <a:spLocks/>
              </p:cNvSpPr>
              <p:nvPr/>
            </p:nvSpPr>
            <p:spPr bwMode="auto">
              <a:xfrm>
                <a:off x="415" y="529"/>
                <a:ext cx="60" cy="59"/>
              </a:xfrm>
              <a:custGeom>
                <a:avLst/>
                <a:gdLst>
                  <a:gd name="T0" fmla="*/ 24 w 60"/>
                  <a:gd name="T1" fmla="*/ 0 h 59"/>
                  <a:gd name="T2" fmla="*/ 0 w 60"/>
                  <a:gd name="T3" fmla="*/ 28 h 59"/>
                  <a:gd name="T4" fmla="*/ 36 w 60"/>
                  <a:gd name="T5" fmla="*/ 59 h 59"/>
                  <a:gd name="T6" fmla="*/ 60 w 60"/>
                  <a:gd name="T7" fmla="*/ 32 h 59"/>
                  <a:gd name="T8" fmla="*/ 24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24" y="0"/>
                    </a:moveTo>
                    <a:lnTo>
                      <a:pt x="0" y="28"/>
                    </a:lnTo>
                    <a:lnTo>
                      <a:pt x="36" y="59"/>
                    </a:lnTo>
                    <a:lnTo>
                      <a:pt x="60" y="32"/>
                    </a:lnTo>
                    <a:lnTo>
                      <a:pt x="2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6" name="Freeform 140"/>
              <p:cNvSpPr>
                <a:spLocks/>
              </p:cNvSpPr>
              <p:nvPr/>
            </p:nvSpPr>
            <p:spPr bwMode="auto">
              <a:xfrm>
                <a:off x="415" y="529"/>
                <a:ext cx="60" cy="59"/>
              </a:xfrm>
              <a:custGeom>
                <a:avLst/>
                <a:gdLst>
                  <a:gd name="T0" fmla="*/ 24 w 60"/>
                  <a:gd name="T1" fmla="*/ 0 h 59"/>
                  <a:gd name="T2" fmla="*/ 0 w 60"/>
                  <a:gd name="T3" fmla="*/ 28 h 59"/>
                  <a:gd name="T4" fmla="*/ 36 w 60"/>
                  <a:gd name="T5" fmla="*/ 59 h 59"/>
                  <a:gd name="T6" fmla="*/ 60 w 60"/>
                  <a:gd name="T7" fmla="*/ 32 h 59"/>
                  <a:gd name="T8" fmla="*/ 24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24" y="0"/>
                    </a:moveTo>
                    <a:lnTo>
                      <a:pt x="0" y="28"/>
                    </a:lnTo>
                    <a:lnTo>
                      <a:pt x="36" y="59"/>
                    </a:lnTo>
                    <a:lnTo>
                      <a:pt x="60" y="32"/>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7" name="Freeform 141"/>
              <p:cNvSpPr>
                <a:spLocks/>
              </p:cNvSpPr>
              <p:nvPr/>
            </p:nvSpPr>
            <p:spPr bwMode="auto">
              <a:xfrm>
                <a:off x="610" y="965"/>
                <a:ext cx="38" cy="15"/>
              </a:xfrm>
              <a:custGeom>
                <a:avLst/>
                <a:gdLst>
                  <a:gd name="T0" fmla="*/ 6 w 38"/>
                  <a:gd name="T1" fmla="*/ 0 h 15"/>
                  <a:gd name="T2" fmla="*/ 0 w 38"/>
                  <a:gd name="T3" fmla="*/ 15 h 15"/>
                  <a:gd name="T4" fmla="*/ 38 w 38"/>
                  <a:gd name="T5" fmla="*/ 13 h 15"/>
                  <a:gd name="T6" fmla="*/ 6 w 38"/>
                  <a:gd name="T7" fmla="*/ 0 h 15"/>
                  <a:gd name="T8" fmla="*/ 0 60000 65536"/>
                  <a:gd name="T9" fmla="*/ 0 60000 65536"/>
                  <a:gd name="T10" fmla="*/ 0 60000 65536"/>
                  <a:gd name="T11" fmla="*/ 0 60000 65536"/>
                  <a:gd name="T12" fmla="*/ 0 w 38"/>
                  <a:gd name="T13" fmla="*/ 0 h 15"/>
                  <a:gd name="T14" fmla="*/ 38 w 38"/>
                  <a:gd name="T15" fmla="*/ 15 h 15"/>
                </a:gdLst>
                <a:ahLst/>
                <a:cxnLst>
                  <a:cxn ang="T8">
                    <a:pos x="T0" y="T1"/>
                  </a:cxn>
                  <a:cxn ang="T9">
                    <a:pos x="T2" y="T3"/>
                  </a:cxn>
                  <a:cxn ang="T10">
                    <a:pos x="T4" y="T5"/>
                  </a:cxn>
                  <a:cxn ang="T11">
                    <a:pos x="T6" y="T7"/>
                  </a:cxn>
                </a:cxnLst>
                <a:rect l="T12" t="T13" r="T14" b="T15"/>
                <a:pathLst>
                  <a:path w="38" h="15">
                    <a:moveTo>
                      <a:pt x="6" y="0"/>
                    </a:moveTo>
                    <a:lnTo>
                      <a:pt x="0" y="15"/>
                    </a:lnTo>
                    <a:lnTo>
                      <a:pt x="38" y="13"/>
                    </a:lnTo>
                    <a:lnTo>
                      <a:pt x="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8" name="Freeform 142"/>
              <p:cNvSpPr>
                <a:spLocks/>
              </p:cNvSpPr>
              <p:nvPr/>
            </p:nvSpPr>
            <p:spPr bwMode="auto">
              <a:xfrm>
                <a:off x="610" y="965"/>
                <a:ext cx="38" cy="15"/>
              </a:xfrm>
              <a:custGeom>
                <a:avLst/>
                <a:gdLst>
                  <a:gd name="T0" fmla="*/ 6 w 38"/>
                  <a:gd name="T1" fmla="*/ 0 h 15"/>
                  <a:gd name="T2" fmla="*/ 0 w 38"/>
                  <a:gd name="T3" fmla="*/ 15 h 15"/>
                  <a:gd name="T4" fmla="*/ 38 w 38"/>
                  <a:gd name="T5" fmla="*/ 13 h 15"/>
                  <a:gd name="T6" fmla="*/ 6 w 38"/>
                  <a:gd name="T7" fmla="*/ 0 h 15"/>
                  <a:gd name="T8" fmla="*/ 0 60000 65536"/>
                  <a:gd name="T9" fmla="*/ 0 60000 65536"/>
                  <a:gd name="T10" fmla="*/ 0 60000 65536"/>
                  <a:gd name="T11" fmla="*/ 0 60000 65536"/>
                  <a:gd name="T12" fmla="*/ 0 w 38"/>
                  <a:gd name="T13" fmla="*/ 0 h 15"/>
                  <a:gd name="T14" fmla="*/ 38 w 38"/>
                  <a:gd name="T15" fmla="*/ 15 h 15"/>
                </a:gdLst>
                <a:ahLst/>
                <a:cxnLst>
                  <a:cxn ang="T8">
                    <a:pos x="T0" y="T1"/>
                  </a:cxn>
                  <a:cxn ang="T9">
                    <a:pos x="T2" y="T3"/>
                  </a:cxn>
                  <a:cxn ang="T10">
                    <a:pos x="T4" y="T5"/>
                  </a:cxn>
                  <a:cxn ang="T11">
                    <a:pos x="T6" y="T7"/>
                  </a:cxn>
                </a:cxnLst>
                <a:rect l="T12" t="T13" r="T14" b="T15"/>
                <a:pathLst>
                  <a:path w="38" h="15">
                    <a:moveTo>
                      <a:pt x="6" y="0"/>
                    </a:moveTo>
                    <a:lnTo>
                      <a:pt x="0" y="15"/>
                    </a:lnTo>
                    <a:lnTo>
                      <a:pt x="38" y="1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49" name="Freeform 143"/>
              <p:cNvSpPr>
                <a:spLocks noEditPoints="1"/>
              </p:cNvSpPr>
              <p:nvPr/>
            </p:nvSpPr>
            <p:spPr bwMode="auto">
              <a:xfrm>
                <a:off x="341" y="866"/>
                <a:ext cx="216" cy="111"/>
              </a:xfrm>
              <a:custGeom>
                <a:avLst/>
                <a:gdLst>
                  <a:gd name="T0" fmla="*/ 144 w 216"/>
                  <a:gd name="T1" fmla="*/ 50 h 111"/>
                  <a:gd name="T2" fmla="*/ 130 w 216"/>
                  <a:gd name="T3" fmla="*/ 84 h 111"/>
                  <a:gd name="T4" fmla="*/ 204 w 216"/>
                  <a:gd name="T5" fmla="*/ 111 h 111"/>
                  <a:gd name="T6" fmla="*/ 216 w 216"/>
                  <a:gd name="T7" fmla="*/ 77 h 111"/>
                  <a:gd name="T8" fmla="*/ 144 w 216"/>
                  <a:gd name="T9" fmla="*/ 50 h 111"/>
                  <a:gd name="T10" fmla="*/ 13 w 216"/>
                  <a:gd name="T11" fmla="*/ 0 h 111"/>
                  <a:gd name="T12" fmla="*/ 0 w 216"/>
                  <a:gd name="T13" fmla="*/ 34 h 111"/>
                  <a:gd name="T14" fmla="*/ 73 w 216"/>
                  <a:gd name="T15" fmla="*/ 61 h 111"/>
                  <a:gd name="T16" fmla="*/ 85 w 216"/>
                  <a:gd name="T17" fmla="*/ 27 h 111"/>
                  <a:gd name="T18" fmla="*/ 13 w 216"/>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
                  <a:gd name="T31" fmla="*/ 0 h 111"/>
                  <a:gd name="T32" fmla="*/ 216 w 216"/>
                  <a:gd name="T33" fmla="*/ 111 h 1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 h="111">
                    <a:moveTo>
                      <a:pt x="144" y="50"/>
                    </a:moveTo>
                    <a:lnTo>
                      <a:pt x="130" y="84"/>
                    </a:lnTo>
                    <a:lnTo>
                      <a:pt x="204" y="111"/>
                    </a:lnTo>
                    <a:lnTo>
                      <a:pt x="216" y="77"/>
                    </a:lnTo>
                    <a:lnTo>
                      <a:pt x="144" y="50"/>
                    </a:lnTo>
                    <a:close/>
                    <a:moveTo>
                      <a:pt x="13" y="0"/>
                    </a:moveTo>
                    <a:lnTo>
                      <a:pt x="0" y="34"/>
                    </a:lnTo>
                    <a:lnTo>
                      <a:pt x="73" y="61"/>
                    </a:lnTo>
                    <a:lnTo>
                      <a:pt x="85" y="27"/>
                    </a:lnTo>
                    <a:lnTo>
                      <a:pt x="1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0" name="Freeform 144"/>
              <p:cNvSpPr>
                <a:spLocks noEditPoints="1"/>
              </p:cNvSpPr>
              <p:nvPr/>
            </p:nvSpPr>
            <p:spPr bwMode="auto">
              <a:xfrm>
                <a:off x="341" y="866"/>
                <a:ext cx="216" cy="111"/>
              </a:xfrm>
              <a:custGeom>
                <a:avLst/>
                <a:gdLst>
                  <a:gd name="T0" fmla="*/ 144 w 216"/>
                  <a:gd name="T1" fmla="*/ 50 h 111"/>
                  <a:gd name="T2" fmla="*/ 130 w 216"/>
                  <a:gd name="T3" fmla="*/ 84 h 111"/>
                  <a:gd name="T4" fmla="*/ 204 w 216"/>
                  <a:gd name="T5" fmla="*/ 111 h 111"/>
                  <a:gd name="T6" fmla="*/ 216 w 216"/>
                  <a:gd name="T7" fmla="*/ 77 h 111"/>
                  <a:gd name="T8" fmla="*/ 144 w 216"/>
                  <a:gd name="T9" fmla="*/ 50 h 111"/>
                  <a:gd name="T10" fmla="*/ 13 w 216"/>
                  <a:gd name="T11" fmla="*/ 0 h 111"/>
                  <a:gd name="T12" fmla="*/ 0 w 216"/>
                  <a:gd name="T13" fmla="*/ 34 h 111"/>
                  <a:gd name="T14" fmla="*/ 73 w 216"/>
                  <a:gd name="T15" fmla="*/ 61 h 111"/>
                  <a:gd name="T16" fmla="*/ 85 w 216"/>
                  <a:gd name="T17" fmla="*/ 27 h 111"/>
                  <a:gd name="T18" fmla="*/ 13 w 216"/>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
                  <a:gd name="T31" fmla="*/ 0 h 111"/>
                  <a:gd name="T32" fmla="*/ 216 w 216"/>
                  <a:gd name="T33" fmla="*/ 111 h 1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 h="111">
                    <a:moveTo>
                      <a:pt x="144" y="50"/>
                    </a:moveTo>
                    <a:lnTo>
                      <a:pt x="130" y="84"/>
                    </a:lnTo>
                    <a:lnTo>
                      <a:pt x="204" y="111"/>
                    </a:lnTo>
                    <a:lnTo>
                      <a:pt x="216" y="77"/>
                    </a:lnTo>
                    <a:lnTo>
                      <a:pt x="144" y="50"/>
                    </a:lnTo>
                    <a:moveTo>
                      <a:pt x="13" y="0"/>
                    </a:moveTo>
                    <a:lnTo>
                      <a:pt x="0" y="34"/>
                    </a:lnTo>
                    <a:lnTo>
                      <a:pt x="73" y="61"/>
                    </a:lnTo>
                    <a:lnTo>
                      <a:pt x="85" y="27"/>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1" name="Freeform 145"/>
              <p:cNvSpPr>
                <a:spLocks/>
              </p:cNvSpPr>
              <p:nvPr/>
            </p:nvSpPr>
            <p:spPr bwMode="auto">
              <a:xfrm>
                <a:off x="238" y="827"/>
                <a:ext cx="58" cy="50"/>
              </a:xfrm>
              <a:custGeom>
                <a:avLst/>
                <a:gdLst>
                  <a:gd name="T0" fmla="*/ 14 w 58"/>
                  <a:gd name="T1" fmla="*/ 0 h 50"/>
                  <a:gd name="T2" fmla="*/ 0 w 58"/>
                  <a:gd name="T3" fmla="*/ 34 h 50"/>
                  <a:gd name="T4" fmla="*/ 45 w 58"/>
                  <a:gd name="T5" fmla="*/ 50 h 50"/>
                  <a:gd name="T6" fmla="*/ 58 w 58"/>
                  <a:gd name="T7" fmla="*/ 17 h 50"/>
                  <a:gd name="T8" fmla="*/ 14 w 58"/>
                  <a:gd name="T9" fmla="*/ 0 h 50"/>
                  <a:gd name="T10" fmla="*/ 0 60000 65536"/>
                  <a:gd name="T11" fmla="*/ 0 60000 65536"/>
                  <a:gd name="T12" fmla="*/ 0 60000 65536"/>
                  <a:gd name="T13" fmla="*/ 0 60000 65536"/>
                  <a:gd name="T14" fmla="*/ 0 60000 65536"/>
                  <a:gd name="T15" fmla="*/ 0 w 58"/>
                  <a:gd name="T16" fmla="*/ 0 h 50"/>
                  <a:gd name="T17" fmla="*/ 58 w 58"/>
                  <a:gd name="T18" fmla="*/ 50 h 50"/>
                </a:gdLst>
                <a:ahLst/>
                <a:cxnLst>
                  <a:cxn ang="T10">
                    <a:pos x="T0" y="T1"/>
                  </a:cxn>
                  <a:cxn ang="T11">
                    <a:pos x="T2" y="T3"/>
                  </a:cxn>
                  <a:cxn ang="T12">
                    <a:pos x="T4" y="T5"/>
                  </a:cxn>
                  <a:cxn ang="T13">
                    <a:pos x="T6" y="T7"/>
                  </a:cxn>
                  <a:cxn ang="T14">
                    <a:pos x="T8" y="T9"/>
                  </a:cxn>
                </a:cxnLst>
                <a:rect l="T15" t="T16" r="T17" b="T18"/>
                <a:pathLst>
                  <a:path w="58" h="50">
                    <a:moveTo>
                      <a:pt x="14" y="0"/>
                    </a:moveTo>
                    <a:lnTo>
                      <a:pt x="0" y="34"/>
                    </a:lnTo>
                    <a:lnTo>
                      <a:pt x="45" y="50"/>
                    </a:lnTo>
                    <a:lnTo>
                      <a:pt x="58" y="17"/>
                    </a:lnTo>
                    <a:lnTo>
                      <a:pt x="1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2" name="Freeform 146"/>
              <p:cNvSpPr>
                <a:spLocks/>
              </p:cNvSpPr>
              <p:nvPr/>
            </p:nvSpPr>
            <p:spPr bwMode="auto">
              <a:xfrm>
                <a:off x="238" y="827"/>
                <a:ext cx="58" cy="50"/>
              </a:xfrm>
              <a:custGeom>
                <a:avLst/>
                <a:gdLst>
                  <a:gd name="T0" fmla="*/ 14 w 58"/>
                  <a:gd name="T1" fmla="*/ 0 h 50"/>
                  <a:gd name="T2" fmla="*/ 0 w 58"/>
                  <a:gd name="T3" fmla="*/ 34 h 50"/>
                  <a:gd name="T4" fmla="*/ 45 w 58"/>
                  <a:gd name="T5" fmla="*/ 50 h 50"/>
                  <a:gd name="T6" fmla="*/ 58 w 58"/>
                  <a:gd name="T7" fmla="*/ 17 h 50"/>
                  <a:gd name="T8" fmla="*/ 14 w 58"/>
                  <a:gd name="T9" fmla="*/ 0 h 50"/>
                  <a:gd name="T10" fmla="*/ 0 60000 65536"/>
                  <a:gd name="T11" fmla="*/ 0 60000 65536"/>
                  <a:gd name="T12" fmla="*/ 0 60000 65536"/>
                  <a:gd name="T13" fmla="*/ 0 60000 65536"/>
                  <a:gd name="T14" fmla="*/ 0 60000 65536"/>
                  <a:gd name="T15" fmla="*/ 0 w 58"/>
                  <a:gd name="T16" fmla="*/ 0 h 50"/>
                  <a:gd name="T17" fmla="*/ 58 w 58"/>
                  <a:gd name="T18" fmla="*/ 50 h 50"/>
                </a:gdLst>
                <a:ahLst/>
                <a:cxnLst>
                  <a:cxn ang="T10">
                    <a:pos x="T0" y="T1"/>
                  </a:cxn>
                  <a:cxn ang="T11">
                    <a:pos x="T2" y="T3"/>
                  </a:cxn>
                  <a:cxn ang="T12">
                    <a:pos x="T4" y="T5"/>
                  </a:cxn>
                  <a:cxn ang="T13">
                    <a:pos x="T6" y="T7"/>
                  </a:cxn>
                  <a:cxn ang="T14">
                    <a:pos x="T8" y="T9"/>
                  </a:cxn>
                </a:cxnLst>
                <a:rect l="T15" t="T16" r="T17" b="T18"/>
                <a:pathLst>
                  <a:path w="58" h="50">
                    <a:moveTo>
                      <a:pt x="14" y="0"/>
                    </a:moveTo>
                    <a:lnTo>
                      <a:pt x="0" y="34"/>
                    </a:lnTo>
                    <a:lnTo>
                      <a:pt x="45" y="50"/>
                    </a:lnTo>
                    <a:lnTo>
                      <a:pt x="58" y="17"/>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3" name="Freeform 147"/>
              <p:cNvSpPr>
                <a:spLocks/>
              </p:cNvSpPr>
              <p:nvPr/>
            </p:nvSpPr>
            <p:spPr bwMode="auto">
              <a:xfrm>
                <a:off x="330" y="1457"/>
                <a:ext cx="80" cy="60"/>
              </a:xfrm>
              <a:custGeom>
                <a:avLst/>
                <a:gdLst>
                  <a:gd name="T0" fmla="*/ 73 w 80"/>
                  <a:gd name="T1" fmla="*/ 0 h 60"/>
                  <a:gd name="T2" fmla="*/ 0 w 80"/>
                  <a:gd name="T3" fmla="*/ 26 h 60"/>
                  <a:gd name="T4" fmla="*/ 12 w 80"/>
                  <a:gd name="T5" fmla="*/ 60 h 60"/>
                  <a:gd name="T6" fmla="*/ 71 w 80"/>
                  <a:gd name="T7" fmla="*/ 39 h 60"/>
                  <a:gd name="T8" fmla="*/ 80 w 80"/>
                  <a:gd name="T9" fmla="*/ 22 h 60"/>
                  <a:gd name="T10" fmla="*/ 73 w 80"/>
                  <a:gd name="T11" fmla="*/ 0 h 60"/>
                  <a:gd name="T12" fmla="*/ 0 60000 65536"/>
                  <a:gd name="T13" fmla="*/ 0 60000 65536"/>
                  <a:gd name="T14" fmla="*/ 0 60000 65536"/>
                  <a:gd name="T15" fmla="*/ 0 60000 65536"/>
                  <a:gd name="T16" fmla="*/ 0 60000 65536"/>
                  <a:gd name="T17" fmla="*/ 0 60000 65536"/>
                  <a:gd name="T18" fmla="*/ 0 w 80"/>
                  <a:gd name="T19" fmla="*/ 0 h 60"/>
                  <a:gd name="T20" fmla="*/ 80 w 8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80" h="60">
                    <a:moveTo>
                      <a:pt x="73" y="0"/>
                    </a:moveTo>
                    <a:lnTo>
                      <a:pt x="0" y="26"/>
                    </a:lnTo>
                    <a:lnTo>
                      <a:pt x="12" y="60"/>
                    </a:lnTo>
                    <a:lnTo>
                      <a:pt x="71" y="39"/>
                    </a:lnTo>
                    <a:lnTo>
                      <a:pt x="80" y="22"/>
                    </a:lnTo>
                    <a:lnTo>
                      <a:pt x="7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4" name="Freeform 148"/>
              <p:cNvSpPr>
                <a:spLocks/>
              </p:cNvSpPr>
              <p:nvPr/>
            </p:nvSpPr>
            <p:spPr bwMode="auto">
              <a:xfrm>
                <a:off x="330" y="1457"/>
                <a:ext cx="80" cy="60"/>
              </a:xfrm>
              <a:custGeom>
                <a:avLst/>
                <a:gdLst>
                  <a:gd name="T0" fmla="*/ 73 w 80"/>
                  <a:gd name="T1" fmla="*/ 0 h 60"/>
                  <a:gd name="T2" fmla="*/ 0 w 80"/>
                  <a:gd name="T3" fmla="*/ 26 h 60"/>
                  <a:gd name="T4" fmla="*/ 12 w 80"/>
                  <a:gd name="T5" fmla="*/ 60 h 60"/>
                  <a:gd name="T6" fmla="*/ 71 w 80"/>
                  <a:gd name="T7" fmla="*/ 39 h 60"/>
                  <a:gd name="T8" fmla="*/ 80 w 80"/>
                  <a:gd name="T9" fmla="*/ 22 h 60"/>
                  <a:gd name="T10" fmla="*/ 73 w 80"/>
                  <a:gd name="T11" fmla="*/ 0 h 60"/>
                  <a:gd name="T12" fmla="*/ 0 60000 65536"/>
                  <a:gd name="T13" fmla="*/ 0 60000 65536"/>
                  <a:gd name="T14" fmla="*/ 0 60000 65536"/>
                  <a:gd name="T15" fmla="*/ 0 60000 65536"/>
                  <a:gd name="T16" fmla="*/ 0 60000 65536"/>
                  <a:gd name="T17" fmla="*/ 0 60000 65536"/>
                  <a:gd name="T18" fmla="*/ 0 w 80"/>
                  <a:gd name="T19" fmla="*/ 0 h 60"/>
                  <a:gd name="T20" fmla="*/ 80 w 8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80" h="60">
                    <a:moveTo>
                      <a:pt x="73" y="0"/>
                    </a:moveTo>
                    <a:lnTo>
                      <a:pt x="0" y="26"/>
                    </a:lnTo>
                    <a:lnTo>
                      <a:pt x="12" y="60"/>
                    </a:lnTo>
                    <a:lnTo>
                      <a:pt x="71" y="39"/>
                    </a:lnTo>
                    <a:lnTo>
                      <a:pt x="80" y="22"/>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5" name="Freeform 149"/>
              <p:cNvSpPr>
                <a:spLocks/>
              </p:cNvSpPr>
              <p:nvPr/>
            </p:nvSpPr>
            <p:spPr bwMode="auto">
              <a:xfrm>
                <a:off x="226" y="1503"/>
                <a:ext cx="57" cy="50"/>
              </a:xfrm>
              <a:custGeom>
                <a:avLst/>
                <a:gdLst>
                  <a:gd name="T0" fmla="*/ 45 w 57"/>
                  <a:gd name="T1" fmla="*/ 0 h 50"/>
                  <a:gd name="T2" fmla="*/ 0 w 57"/>
                  <a:gd name="T3" fmla="*/ 16 h 50"/>
                  <a:gd name="T4" fmla="*/ 12 w 57"/>
                  <a:gd name="T5" fmla="*/ 50 h 50"/>
                  <a:gd name="T6" fmla="*/ 57 w 57"/>
                  <a:gd name="T7" fmla="*/ 34 h 50"/>
                  <a:gd name="T8" fmla="*/ 45 w 57"/>
                  <a:gd name="T9" fmla="*/ 0 h 50"/>
                  <a:gd name="T10" fmla="*/ 0 60000 65536"/>
                  <a:gd name="T11" fmla="*/ 0 60000 65536"/>
                  <a:gd name="T12" fmla="*/ 0 60000 65536"/>
                  <a:gd name="T13" fmla="*/ 0 60000 65536"/>
                  <a:gd name="T14" fmla="*/ 0 60000 65536"/>
                  <a:gd name="T15" fmla="*/ 0 w 57"/>
                  <a:gd name="T16" fmla="*/ 0 h 50"/>
                  <a:gd name="T17" fmla="*/ 57 w 57"/>
                  <a:gd name="T18" fmla="*/ 50 h 50"/>
                </a:gdLst>
                <a:ahLst/>
                <a:cxnLst>
                  <a:cxn ang="T10">
                    <a:pos x="T0" y="T1"/>
                  </a:cxn>
                  <a:cxn ang="T11">
                    <a:pos x="T2" y="T3"/>
                  </a:cxn>
                  <a:cxn ang="T12">
                    <a:pos x="T4" y="T5"/>
                  </a:cxn>
                  <a:cxn ang="T13">
                    <a:pos x="T6" y="T7"/>
                  </a:cxn>
                  <a:cxn ang="T14">
                    <a:pos x="T8" y="T9"/>
                  </a:cxn>
                </a:cxnLst>
                <a:rect l="T15" t="T16" r="T17" b="T18"/>
                <a:pathLst>
                  <a:path w="57" h="50">
                    <a:moveTo>
                      <a:pt x="45" y="0"/>
                    </a:moveTo>
                    <a:lnTo>
                      <a:pt x="0" y="16"/>
                    </a:lnTo>
                    <a:lnTo>
                      <a:pt x="12" y="50"/>
                    </a:lnTo>
                    <a:lnTo>
                      <a:pt x="57" y="34"/>
                    </a:lnTo>
                    <a:lnTo>
                      <a:pt x="4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6" name="Freeform 150"/>
              <p:cNvSpPr>
                <a:spLocks/>
              </p:cNvSpPr>
              <p:nvPr/>
            </p:nvSpPr>
            <p:spPr bwMode="auto">
              <a:xfrm>
                <a:off x="226" y="1503"/>
                <a:ext cx="57" cy="50"/>
              </a:xfrm>
              <a:custGeom>
                <a:avLst/>
                <a:gdLst>
                  <a:gd name="T0" fmla="*/ 45 w 57"/>
                  <a:gd name="T1" fmla="*/ 0 h 50"/>
                  <a:gd name="T2" fmla="*/ 0 w 57"/>
                  <a:gd name="T3" fmla="*/ 16 h 50"/>
                  <a:gd name="T4" fmla="*/ 12 w 57"/>
                  <a:gd name="T5" fmla="*/ 50 h 50"/>
                  <a:gd name="T6" fmla="*/ 57 w 57"/>
                  <a:gd name="T7" fmla="*/ 34 h 50"/>
                  <a:gd name="T8" fmla="*/ 45 w 57"/>
                  <a:gd name="T9" fmla="*/ 0 h 50"/>
                  <a:gd name="T10" fmla="*/ 0 60000 65536"/>
                  <a:gd name="T11" fmla="*/ 0 60000 65536"/>
                  <a:gd name="T12" fmla="*/ 0 60000 65536"/>
                  <a:gd name="T13" fmla="*/ 0 60000 65536"/>
                  <a:gd name="T14" fmla="*/ 0 60000 65536"/>
                  <a:gd name="T15" fmla="*/ 0 w 57"/>
                  <a:gd name="T16" fmla="*/ 0 h 50"/>
                  <a:gd name="T17" fmla="*/ 57 w 57"/>
                  <a:gd name="T18" fmla="*/ 50 h 50"/>
                </a:gdLst>
                <a:ahLst/>
                <a:cxnLst>
                  <a:cxn ang="T10">
                    <a:pos x="T0" y="T1"/>
                  </a:cxn>
                  <a:cxn ang="T11">
                    <a:pos x="T2" y="T3"/>
                  </a:cxn>
                  <a:cxn ang="T12">
                    <a:pos x="T4" y="T5"/>
                  </a:cxn>
                  <a:cxn ang="T13">
                    <a:pos x="T6" y="T7"/>
                  </a:cxn>
                  <a:cxn ang="T14">
                    <a:pos x="T8" y="T9"/>
                  </a:cxn>
                </a:cxnLst>
                <a:rect l="T15" t="T16" r="T17" b="T18"/>
                <a:pathLst>
                  <a:path w="57" h="50">
                    <a:moveTo>
                      <a:pt x="45" y="0"/>
                    </a:moveTo>
                    <a:lnTo>
                      <a:pt x="0" y="16"/>
                    </a:lnTo>
                    <a:lnTo>
                      <a:pt x="12" y="50"/>
                    </a:lnTo>
                    <a:lnTo>
                      <a:pt x="57" y="34"/>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7" name="Freeform 151"/>
              <p:cNvSpPr>
                <a:spLocks/>
              </p:cNvSpPr>
              <p:nvPr/>
            </p:nvSpPr>
            <p:spPr bwMode="auto">
              <a:xfrm>
                <a:off x="391" y="1809"/>
                <a:ext cx="60" cy="48"/>
              </a:xfrm>
              <a:custGeom>
                <a:avLst/>
                <a:gdLst>
                  <a:gd name="T0" fmla="*/ 45 w 60"/>
                  <a:gd name="T1" fmla="*/ 0 h 48"/>
                  <a:gd name="T2" fmla="*/ 25 w 60"/>
                  <a:gd name="T3" fmla="*/ 0 h 48"/>
                  <a:gd name="T4" fmla="*/ 0 w 60"/>
                  <a:gd name="T5" fmla="*/ 20 h 48"/>
                  <a:gd name="T6" fmla="*/ 23 w 60"/>
                  <a:gd name="T7" fmla="*/ 48 h 48"/>
                  <a:gd name="T8" fmla="*/ 60 w 60"/>
                  <a:gd name="T9" fmla="*/ 18 h 48"/>
                  <a:gd name="T10" fmla="*/ 45 w 60"/>
                  <a:gd name="T11" fmla="*/ 0 h 48"/>
                  <a:gd name="T12" fmla="*/ 0 60000 65536"/>
                  <a:gd name="T13" fmla="*/ 0 60000 65536"/>
                  <a:gd name="T14" fmla="*/ 0 60000 65536"/>
                  <a:gd name="T15" fmla="*/ 0 60000 65536"/>
                  <a:gd name="T16" fmla="*/ 0 60000 65536"/>
                  <a:gd name="T17" fmla="*/ 0 60000 65536"/>
                  <a:gd name="T18" fmla="*/ 0 w 60"/>
                  <a:gd name="T19" fmla="*/ 0 h 48"/>
                  <a:gd name="T20" fmla="*/ 60 w 6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60" h="48">
                    <a:moveTo>
                      <a:pt x="45" y="0"/>
                    </a:moveTo>
                    <a:lnTo>
                      <a:pt x="25" y="0"/>
                    </a:lnTo>
                    <a:lnTo>
                      <a:pt x="0" y="20"/>
                    </a:lnTo>
                    <a:lnTo>
                      <a:pt x="23" y="48"/>
                    </a:lnTo>
                    <a:lnTo>
                      <a:pt x="60" y="18"/>
                    </a:lnTo>
                    <a:lnTo>
                      <a:pt x="4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8" name="Freeform 152"/>
              <p:cNvSpPr>
                <a:spLocks/>
              </p:cNvSpPr>
              <p:nvPr/>
            </p:nvSpPr>
            <p:spPr bwMode="auto">
              <a:xfrm>
                <a:off x="391" y="1809"/>
                <a:ext cx="60" cy="48"/>
              </a:xfrm>
              <a:custGeom>
                <a:avLst/>
                <a:gdLst>
                  <a:gd name="T0" fmla="*/ 45 w 60"/>
                  <a:gd name="T1" fmla="*/ 0 h 48"/>
                  <a:gd name="T2" fmla="*/ 25 w 60"/>
                  <a:gd name="T3" fmla="*/ 0 h 48"/>
                  <a:gd name="T4" fmla="*/ 0 w 60"/>
                  <a:gd name="T5" fmla="*/ 20 h 48"/>
                  <a:gd name="T6" fmla="*/ 23 w 60"/>
                  <a:gd name="T7" fmla="*/ 48 h 48"/>
                  <a:gd name="T8" fmla="*/ 60 w 60"/>
                  <a:gd name="T9" fmla="*/ 18 h 48"/>
                  <a:gd name="T10" fmla="*/ 45 w 60"/>
                  <a:gd name="T11" fmla="*/ 0 h 48"/>
                  <a:gd name="T12" fmla="*/ 0 60000 65536"/>
                  <a:gd name="T13" fmla="*/ 0 60000 65536"/>
                  <a:gd name="T14" fmla="*/ 0 60000 65536"/>
                  <a:gd name="T15" fmla="*/ 0 60000 65536"/>
                  <a:gd name="T16" fmla="*/ 0 60000 65536"/>
                  <a:gd name="T17" fmla="*/ 0 60000 65536"/>
                  <a:gd name="T18" fmla="*/ 0 w 60"/>
                  <a:gd name="T19" fmla="*/ 0 h 48"/>
                  <a:gd name="T20" fmla="*/ 60 w 6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60" h="48">
                    <a:moveTo>
                      <a:pt x="45" y="0"/>
                    </a:moveTo>
                    <a:lnTo>
                      <a:pt x="25" y="0"/>
                    </a:lnTo>
                    <a:lnTo>
                      <a:pt x="0" y="20"/>
                    </a:lnTo>
                    <a:lnTo>
                      <a:pt x="23" y="48"/>
                    </a:lnTo>
                    <a:lnTo>
                      <a:pt x="60" y="18"/>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59" name="Freeform 153"/>
              <p:cNvSpPr>
                <a:spLocks noEditPoints="1"/>
              </p:cNvSpPr>
              <p:nvPr/>
            </p:nvSpPr>
            <p:spPr bwMode="auto">
              <a:xfrm>
                <a:off x="710" y="1809"/>
                <a:ext cx="139" cy="180"/>
              </a:xfrm>
              <a:custGeom>
                <a:avLst/>
                <a:gdLst>
                  <a:gd name="T0" fmla="*/ 40 w 139"/>
                  <a:gd name="T1" fmla="*/ 95 h 180"/>
                  <a:gd name="T2" fmla="*/ 0 w 139"/>
                  <a:gd name="T3" fmla="*/ 161 h 180"/>
                  <a:gd name="T4" fmla="*/ 31 w 139"/>
                  <a:gd name="T5" fmla="*/ 180 h 180"/>
                  <a:gd name="T6" fmla="*/ 70 w 139"/>
                  <a:gd name="T7" fmla="*/ 113 h 180"/>
                  <a:gd name="T8" fmla="*/ 40 w 139"/>
                  <a:gd name="T9" fmla="*/ 95 h 180"/>
                  <a:gd name="T10" fmla="*/ 139 w 139"/>
                  <a:gd name="T11" fmla="*/ 0 h 180"/>
                  <a:gd name="T12" fmla="*/ 96 w 139"/>
                  <a:gd name="T13" fmla="*/ 0 h 180"/>
                  <a:gd name="T14" fmla="*/ 71 w 139"/>
                  <a:gd name="T15" fmla="*/ 41 h 180"/>
                  <a:gd name="T16" fmla="*/ 103 w 139"/>
                  <a:gd name="T17" fmla="*/ 60 h 180"/>
                  <a:gd name="T18" fmla="*/ 139 w 139"/>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
                  <a:gd name="T31" fmla="*/ 0 h 180"/>
                  <a:gd name="T32" fmla="*/ 139 w 139"/>
                  <a:gd name="T33" fmla="*/ 180 h 1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 h="180">
                    <a:moveTo>
                      <a:pt x="40" y="95"/>
                    </a:moveTo>
                    <a:lnTo>
                      <a:pt x="0" y="161"/>
                    </a:lnTo>
                    <a:lnTo>
                      <a:pt x="31" y="180"/>
                    </a:lnTo>
                    <a:lnTo>
                      <a:pt x="70" y="113"/>
                    </a:lnTo>
                    <a:lnTo>
                      <a:pt x="40" y="95"/>
                    </a:lnTo>
                    <a:close/>
                    <a:moveTo>
                      <a:pt x="139" y="0"/>
                    </a:moveTo>
                    <a:lnTo>
                      <a:pt x="96" y="0"/>
                    </a:lnTo>
                    <a:lnTo>
                      <a:pt x="71" y="41"/>
                    </a:lnTo>
                    <a:lnTo>
                      <a:pt x="103" y="60"/>
                    </a:lnTo>
                    <a:lnTo>
                      <a:pt x="13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0" name="Freeform 154"/>
              <p:cNvSpPr>
                <a:spLocks noEditPoints="1"/>
              </p:cNvSpPr>
              <p:nvPr/>
            </p:nvSpPr>
            <p:spPr bwMode="auto">
              <a:xfrm>
                <a:off x="710" y="1809"/>
                <a:ext cx="139" cy="180"/>
              </a:xfrm>
              <a:custGeom>
                <a:avLst/>
                <a:gdLst>
                  <a:gd name="T0" fmla="*/ 40 w 139"/>
                  <a:gd name="T1" fmla="*/ 95 h 180"/>
                  <a:gd name="T2" fmla="*/ 0 w 139"/>
                  <a:gd name="T3" fmla="*/ 161 h 180"/>
                  <a:gd name="T4" fmla="*/ 31 w 139"/>
                  <a:gd name="T5" fmla="*/ 180 h 180"/>
                  <a:gd name="T6" fmla="*/ 70 w 139"/>
                  <a:gd name="T7" fmla="*/ 113 h 180"/>
                  <a:gd name="T8" fmla="*/ 40 w 139"/>
                  <a:gd name="T9" fmla="*/ 95 h 180"/>
                  <a:gd name="T10" fmla="*/ 139 w 139"/>
                  <a:gd name="T11" fmla="*/ 0 h 180"/>
                  <a:gd name="T12" fmla="*/ 96 w 139"/>
                  <a:gd name="T13" fmla="*/ 0 h 180"/>
                  <a:gd name="T14" fmla="*/ 71 w 139"/>
                  <a:gd name="T15" fmla="*/ 41 h 180"/>
                  <a:gd name="T16" fmla="*/ 103 w 139"/>
                  <a:gd name="T17" fmla="*/ 60 h 180"/>
                  <a:gd name="T18" fmla="*/ 139 w 139"/>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
                  <a:gd name="T31" fmla="*/ 0 h 180"/>
                  <a:gd name="T32" fmla="*/ 139 w 139"/>
                  <a:gd name="T33" fmla="*/ 180 h 1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 h="180">
                    <a:moveTo>
                      <a:pt x="40" y="95"/>
                    </a:moveTo>
                    <a:lnTo>
                      <a:pt x="0" y="161"/>
                    </a:lnTo>
                    <a:lnTo>
                      <a:pt x="31" y="180"/>
                    </a:lnTo>
                    <a:lnTo>
                      <a:pt x="70" y="113"/>
                    </a:lnTo>
                    <a:lnTo>
                      <a:pt x="40" y="95"/>
                    </a:lnTo>
                    <a:moveTo>
                      <a:pt x="139" y="0"/>
                    </a:moveTo>
                    <a:lnTo>
                      <a:pt x="96" y="0"/>
                    </a:lnTo>
                    <a:lnTo>
                      <a:pt x="71" y="41"/>
                    </a:lnTo>
                    <a:lnTo>
                      <a:pt x="103" y="60"/>
                    </a:lnTo>
                    <a:lnTo>
                      <a:pt x="1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1" name="Freeform 155"/>
              <p:cNvSpPr>
                <a:spLocks/>
              </p:cNvSpPr>
              <p:nvPr/>
            </p:nvSpPr>
            <p:spPr bwMode="auto">
              <a:xfrm>
                <a:off x="653" y="2023"/>
                <a:ext cx="55" cy="60"/>
              </a:xfrm>
              <a:custGeom>
                <a:avLst/>
                <a:gdLst>
                  <a:gd name="T0" fmla="*/ 25 w 55"/>
                  <a:gd name="T1" fmla="*/ 0 h 60"/>
                  <a:gd name="T2" fmla="*/ 0 w 55"/>
                  <a:gd name="T3" fmla="*/ 40 h 60"/>
                  <a:gd name="T4" fmla="*/ 31 w 55"/>
                  <a:gd name="T5" fmla="*/ 60 h 60"/>
                  <a:gd name="T6" fmla="*/ 55 w 55"/>
                  <a:gd name="T7" fmla="*/ 19 h 60"/>
                  <a:gd name="T8" fmla="*/ 25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5" y="0"/>
                    </a:moveTo>
                    <a:lnTo>
                      <a:pt x="0" y="40"/>
                    </a:lnTo>
                    <a:lnTo>
                      <a:pt x="31" y="60"/>
                    </a:lnTo>
                    <a:lnTo>
                      <a:pt x="55" y="19"/>
                    </a:lnTo>
                    <a:lnTo>
                      <a:pt x="2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2" name="Freeform 156"/>
              <p:cNvSpPr>
                <a:spLocks/>
              </p:cNvSpPr>
              <p:nvPr/>
            </p:nvSpPr>
            <p:spPr bwMode="auto">
              <a:xfrm>
                <a:off x="653" y="2023"/>
                <a:ext cx="55" cy="60"/>
              </a:xfrm>
              <a:custGeom>
                <a:avLst/>
                <a:gdLst>
                  <a:gd name="T0" fmla="*/ 25 w 55"/>
                  <a:gd name="T1" fmla="*/ 0 h 60"/>
                  <a:gd name="T2" fmla="*/ 0 w 55"/>
                  <a:gd name="T3" fmla="*/ 40 h 60"/>
                  <a:gd name="T4" fmla="*/ 31 w 55"/>
                  <a:gd name="T5" fmla="*/ 60 h 60"/>
                  <a:gd name="T6" fmla="*/ 55 w 55"/>
                  <a:gd name="T7" fmla="*/ 19 h 60"/>
                  <a:gd name="T8" fmla="*/ 25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5" y="0"/>
                    </a:moveTo>
                    <a:lnTo>
                      <a:pt x="0" y="40"/>
                    </a:lnTo>
                    <a:lnTo>
                      <a:pt x="31" y="60"/>
                    </a:lnTo>
                    <a:lnTo>
                      <a:pt x="55" y="19"/>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3" name="Freeform 157"/>
              <p:cNvSpPr>
                <a:spLocks/>
              </p:cNvSpPr>
              <p:nvPr/>
            </p:nvSpPr>
            <p:spPr bwMode="auto">
              <a:xfrm>
                <a:off x="1054" y="1809"/>
                <a:ext cx="37" cy="13"/>
              </a:xfrm>
              <a:custGeom>
                <a:avLst/>
                <a:gdLst>
                  <a:gd name="T0" fmla="*/ 37 w 37"/>
                  <a:gd name="T1" fmla="*/ 0 h 13"/>
                  <a:gd name="T2" fmla="*/ 1 w 37"/>
                  <a:gd name="T3" fmla="*/ 0 h 13"/>
                  <a:gd name="T4" fmla="*/ 0 w 37"/>
                  <a:gd name="T5" fmla="*/ 6 h 13"/>
                  <a:gd name="T6" fmla="*/ 35 w 37"/>
                  <a:gd name="T7" fmla="*/ 13 h 13"/>
                  <a:gd name="T8" fmla="*/ 37 w 37"/>
                  <a:gd name="T9" fmla="*/ 0 h 13"/>
                  <a:gd name="T10" fmla="*/ 0 60000 65536"/>
                  <a:gd name="T11" fmla="*/ 0 60000 65536"/>
                  <a:gd name="T12" fmla="*/ 0 60000 65536"/>
                  <a:gd name="T13" fmla="*/ 0 60000 65536"/>
                  <a:gd name="T14" fmla="*/ 0 60000 65536"/>
                  <a:gd name="T15" fmla="*/ 0 w 37"/>
                  <a:gd name="T16" fmla="*/ 0 h 13"/>
                  <a:gd name="T17" fmla="*/ 37 w 37"/>
                  <a:gd name="T18" fmla="*/ 13 h 13"/>
                </a:gdLst>
                <a:ahLst/>
                <a:cxnLst>
                  <a:cxn ang="T10">
                    <a:pos x="T0" y="T1"/>
                  </a:cxn>
                  <a:cxn ang="T11">
                    <a:pos x="T2" y="T3"/>
                  </a:cxn>
                  <a:cxn ang="T12">
                    <a:pos x="T4" y="T5"/>
                  </a:cxn>
                  <a:cxn ang="T13">
                    <a:pos x="T6" y="T7"/>
                  </a:cxn>
                  <a:cxn ang="T14">
                    <a:pos x="T8" y="T9"/>
                  </a:cxn>
                </a:cxnLst>
                <a:rect l="T15" t="T16" r="T17" b="T18"/>
                <a:pathLst>
                  <a:path w="37" h="13">
                    <a:moveTo>
                      <a:pt x="37" y="0"/>
                    </a:moveTo>
                    <a:lnTo>
                      <a:pt x="1" y="0"/>
                    </a:lnTo>
                    <a:lnTo>
                      <a:pt x="0" y="6"/>
                    </a:lnTo>
                    <a:lnTo>
                      <a:pt x="35" y="13"/>
                    </a:lnTo>
                    <a:lnTo>
                      <a:pt x="3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4" name="Freeform 158"/>
              <p:cNvSpPr>
                <a:spLocks/>
              </p:cNvSpPr>
              <p:nvPr/>
            </p:nvSpPr>
            <p:spPr bwMode="auto">
              <a:xfrm>
                <a:off x="1054" y="1809"/>
                <a:ext cx="37" cy="13"/>
              </a:xfrm>
              <a:custGeom>
                <a:avLst/>
                <a:gdLst>
                  <a:gd name="T0" fmla="*/ 37 w 37"/>
                  <a:gd name="T1" fmla="*/ 0 h 13"/>
                  <a:gd name="T2" fmla="*/ 1 w 37"/>
                  <a:gd name="T3" fmla="*/ 0 h 13"/>
                  <a:gd name="T4" fmla="*/ 0 w 37"/>
                  <a:gd name="T5" fmla="*/ 6 h 13"/>
                  <a:gd name="T6" fmla="*/ 35 w 37"/>
                  <a:gd name="T7" fmla="*/ 13 h 13"/>
                  <a:gd name="T8" fmla="*/ 37 w 37"/>
                  <a:gd name="T9" fmla="*/ 0 h 13"/>
                  <a:gd name="T10" fmla="*/ 0 60000 65536"/>
                  <a:gd name="T11" fmla="*/ 0 60000 65536"/>
                  <a:gd name="T12" fmla="*/ 0 60000 65536"/>
                  <a:gd name="T13" fmla="*/ 0 60000 65536"/>
                  <a:gd name="T14" fmla="*/ 0 60000 65536"/>
                  <a:gd name="T15" fmla="*/ 0 w 37"/>
                  <a:gd name="T16" fmla="*/ 0 h 13"/>
                  <a:gd name="T17" fmla="*/ 37 w 37"/>
                  <a:gd name="T18" fmla="*/ 13 h 13"/>
                </a:gdLst>
                <a:ahLst/>
                <a:cxnLst>
                  <a:cxn ang="T10">
                    <a:pos x="T0" y="T1"/>
                  </a:cxn>
                  <a:cxn ang="T11">
                    <a:pos x="T2" y="T3"/>
                  </a:cxn>
                  <a:cxn ang="T12">
                    <a:pos x="T4" y="T5"/>
                  </a:cxn>
                  <a:cxn ang="T13">
                    <a:pos x="T6" y="T7"/>
                  </a:cxn>
                  <a:cxn ang="T14">
                    <a:pos x="T8" y="T9"/>
                  </a:cxn>
                </a:cxnLst>
                <a:rect l="T15" t="T16" r="T17" b="T18"/>
                <a:pathLst>
                  <a:path w="37" h="13">
                    <a:moveTo>
                      <a:pt x="37" y="0"/>
                    </a:moveTo>
                    <a:lnTo>
                      <a:pt x="1" y="0"/>
                    </a:lnTo>
                    <a:lnTo>
                      <a:pt x="0" y="6"/>
                    </a:lnTo>
                    <a:lnTo>
                      <a:pt x="35" y="13"/>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5" name="Freeform 159"/>
              <p:cNvSpPr>
                <a:spLocks noEditPoints="1"/>
              </p:cNvSpPr>
              <p:nvPr/>
            </p:nvSpPr>
            <p:spPr bwMode="auto">
              <a:xfrm>
                <a:off x="1001" y="1876"/>
                <a:ext cx="77" cy="219"/>
              </a:xfrm>
              <a:custGeom>
                <a:avLst/>
                <a:gdLst>
                  <a:gd name="T0" fmla="*/ 15 w 77"/>
                  <a:gd name="T1" fmla="*/ 137 h 219"/>
                  <a:gd name="T2" fmla="*/ 0 w 77"/>
                  <a:gd name="T3" fmla="*/ 212 h 219"/>
                  <a:gd name="T4" fmla="*/ 35 w 77"/>
                  <a:gd name="T5" fmla="*/ 219 h 219"/>
                  <a:gd name="T6" fmla="*/ 50 w 77"/>
                  <a:gd name="T7" fmla="*/ 143 h 219"/>
                  <a:gd name="T8" fmla="*/ 15 w 77"/>
                  <a:gd name="T9" fmla="*/ 137 h 219"/>
                  <a:gd name="T10" fmla="*/ 41 w 77"/>
                  <a:gd name="T11" fmla="*/ 0 h 219"/>
                  <a:gd name="T12" fmla="*/ 26 w 77"/>
                  <a:gd name="T13" fmla="*/ 76 h 219"/>
                  <a:gd name="T14" fmla="*/ 62 w 77"/>
                  <a:gd name="T15" fmla="*/ 83 h 219"/>
                  <a:gd name="T16" fmla="*/ 77 w 77"/>
                  <a:gd name="T17" fmla="*/ 7 h 219"/>
                  <a:gd name="T18" fmla="*/ 41 w 77"/>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219"/>
                  <a:gd name="T32" fmla="*/ 77 w 77"/>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219">
                    <a:moveTo>
                      <a:pt x="15" y="137"/>
                    </a:moveTo>
                    <a:lnTo>
                      <a:pt x="0" y="212"/>
                    </a:lnTo>
                    <a:lnTo>
                      <a:pt x="35" y="219"/>
                    </a:lnTo>
                    <a:lnTo>
                      <a:pt x="50" y="143"/>
                    </a:lnTo>
                    <a:lnTo>
                      <a:pt x="15" y="137"/>
                    </a:lnTo>
                    <a:close/>
                    <a:moveTo>
                      <a:pt x="41" y="0"/>
                    </a:moveTo>
                    <a:lnTo>
                      <a:pt x="26" y="76"/>
                    </a:lnTo>
                    <a:lnTo>
                      <a:pt x="62" y="83"/>
                    </a:lnTo>
                    <a:lnTo>
                      <a:pt x="77" y="7"/>
                    </a:lnTo>
                    <a:lnTo>
                      <a:pt x="41"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6" name="Freeform 160"/>
              <p:cNvSpPr>
                <a:spLocks noEditPoints="1"/>
              </p:cNvSpPr>
              <p:nvPr/>
            </p:nvSpPr>
            <p:spPr bwMode="auto">
              <a:xfrm>
                <a:off x="1001" y="1876"/>
                <a:ext cx="77" cy="219"/>
              </a:xfrm>
              <a:custGeom>
                <a:avLst/>
                <a:gdLst>
                  <a:gd name="T0" fmla="*/ 15 w 77"/>
                  <a:gd name="T1" fmla="*/ 137 h 219"/>
                  <a:gd name="T2" fmla="*/ 0 w 77"/>
                  <a:gd name="T3" fmla="*/ 212 h 219"/>
                  <a:gd name="T4" fmla="*/ 35 w 77"/>
                  <a:gd name="T5" fmla="*/ 219 h 219"/>
                  <a:gd name="T6" fmla="*/ 50 w 77"/>
                  <a:gd name="T7" fmla="*/ 143 h 219"/>
                  <a:gd name="T8" fmla="*/ 15 w 77"/>
                  <a:gd name="T9" fmla="*/ 137 h 219"/>
                  <a:gd name="T10" fmla="*/ 41 w 77"/>
                  <a:gd name="T11" fmla="*/ 0 h 219"/>
                  <a:gd name="T12" fmla="*/ 26 w 77"/>
                  <a:gd name="T13" fmla="*/ 76 h 219"/>
                  <a:gd name="T14" fmla="*/ 62 w 77"/>
                  <a:gd name="T15" fmla="*/ 83 h 219"/>
                  <a:gd name="T16" fmla="*/ 77 w 77"/>
                  <a:gd name="T17" fmla="*/ 7 h 219"/>
                  <a:gd name="T18" fmla="*/ 41 w 77"/>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219"/>
                  <a:gd name="T32" fmla="*/ 77 w 77"/>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219">
                    <a:moveTo>
                      <a:pt x="15" y="137"/>
                    </a:moveTo>
                    <a:lnTo>
                      <a:pt x="0" y="212"/>
                    </a:lnTo>
                    <a:lnTo>
                      <a:pt x="35" y="219"/>
                    </a:lnTo>
                    <a:lnTo>
                      <a:pt x="50" y="143"/>
                    </a:lnTo>
                    <a:lnTo>
                      <a:pt x="15" y="137"/>
                    </a:lnTo>
                    <a:moveTo>
                      <a:pt x="41" y="0"/>
                    </a:moveTo>
                    <a:lnTo>
                      <a:pt x="26" y="76"/>
                    </a:lnTo>
                    <a:lnTo>
                      <a:pt x="62" y="83"/>
                    </a:lnTo>
                    <a:lnTo>
                      <a:pt x="77" y="7"/>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7" name="Freeform 161"/>
              <p:cNvSpPr>
                <a:spLocks/>
              </p:cNvSpPr>
              <p:nvPr/>
            </p:nvSpPr>
            <p:spPr bwMode="auto">
              <a:xfrm>
                <a:off x="980" y="2149"/>
                <a:ext cx="45" cy="54"/>
              </a:xfrm>
              <a:custGeom>
                <a:avLst/>
                <a:gdLst>
                  <a:gd name="T0" fmla="*/ 9 w 45"/>
                  <a:gd name="T1" fmla="*/ 0 h 54"/>
                  <a:gd name="T2" fmla="*/ 0 w 45"/>
                  <a:gd name="T3" fmla="*/ 47 h 54"/>
                  <a:gd name="T4" fmla="*/ 36 w 45"/>
                  <a:gd name="T5" fmla="*/ 54 h 54"/>
                  <a:gd name="T6" fmla="*/ 45 w 45"/>
                  <a:gd name="T7" fmla="*/ 7 h 54"/>
                  <a:gd name="T8" fmla="*/ 9 w 45"/>
                  <a:gd name="T9" fmla="*/ 0 h 54"/>
                  <a:gd name="T10" fmla="*/ 0 60000 65536"/>
                  <a:gd name="T11" fmla="*/ 0 60000 65536"/>
                  <a:gd name="T12" fmla="*/ 0 60000 65536"/>
                  <a:gd name="T13" fmla="*/ 0 60000 65536"/>
                  <a:gd name="T14" fmla="*/ 0 60000 65536"/>
                  <a:gd name="T15" fmla="*/ 0 w 45"/>
                  <a:gd name="T16" fmla="*/ 0 h 54"/>
                  <a:gd name="T17" fmla="*/ 45 w 45"/>
                  <a:gd name="T18" fmla="*/ 54 h 54"/>
                </a:gdLst>
                <a:ahLst/>
                <a:cxnLst>
                  <a:cxn ang="T10">
                    <a:pos x="T0" y="T1"/>
                  </a:cxn>
                  <a:cxn ang="T11">
                    <a:pos x="T2" y="T3"/>
                  </a:cxn>
                  <a:cxn ang="T12">
                    <a:pos x="T4" y="T5"/>
                  </a:cxn>
                  <a:cxn ang="T13">
                    <a:pos x="T6" y="T7"/>
                  </a:cxn>
                  <a:cxn ang="T14">
                    <a:pos x="T8" y="T9"/>
                  </a:cxn>
                </a:cxnLst>
                <a:rect l="T15" t="T16" r="T17" b="T18"/>
                <a:pathLst>
                  <a:path w="45" h="54">
                    <a:moveTo>
                      <a:pt x="9" y="0"/>
                    </a:moveTo>
                    <a:lnTo>
                      <a:pt x="0" y="47"/>
                    </a:lnTo>
                    <a:lnTo>
                      <a:pt x="36" y="54"/>
                    </a:lnTo>
                    <a:lnTo>
                      <a:pt x="45" y="7"/>
                    </a:lnTo>
                    <a:lnTo>
                      <a:pt x="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8" name="Freeform 162"/>
              <p:cNvSpPr>
                <a:spLocks/>
              </p:cNvSpPr>
              <p:nvPr/>
            </p:nvSpPr>
            <p:spPr bwMode="auto">
              <a:xfrm>
                <a:off x="980" y="2149"/>
                <a:ext cx="45" cy="54"/>
              </a:xfrm>
              <a:custGeom>
                <a:avLst/>
                <a:gdLst>
                  <a:gd name="T0" fmla="*/ 9 w 45"/>
                  <a:gd name="T1" fmla="*/ 0 h 54"/>
                  <a:gd name="T2" fmla="*/ 0 w 45"/>
                  <a:gd name="T3" fmla="*/ 47 h 54"/>
                  <a:gd name="T4" fmla="*/ 36 w 45"/>
                  <a:gd name="T5" fmla="*/ 54 h 54"/>
                  <a:gd name="T6" fmla="*/ 45 w 45"/>
                  <a:gd name="T7" fmla="*/ 7 h 54"/>
                  <a:gd name="T8" fmla="*/ 9 w 45"/>
                  <a:gd name="T9" fmla="*/ 0 h 54"/>
                  <a:gd name="T10" fmla="*/ 0 60000 65536"/>
                  <a:gd name="T11" fmla="*/ 0 60000 65536"/>
                  <a:gd name="T12" fmla="*/ 0 60000 65536"/>
                  <a:gd name="T13" fmla="*/ 0 60000 65536"/>
                  <a:gd name="T14" fmla="*/ 0 60000 65536"/>
                  <a:gd name="T15" fmla="*/ 0 w 45"/>
                  <a:gd name="T16" fmla="*/ 0 h 54"/>
                  <a:gd name="T17" fmla="*/ 45 w 45"/>
                  <a:gd name="T18" fmla="*/ 54 h 54"/>
                </a:gdLst>
                <a:ahLst/>
                <a:cxnLst>
                  <a:cxn ang="T10">
                    <a:pos x="T0" y="T1"/>
                  </a:cxn>
                  <a:cxn ang="T11">
                    <a:pos x="T2" y="T3"/>
                  </a:cxn>
                  <a:cxn ang="T12">
                    <a:pos x="T4" y="T5"/>
                  </a:cxn>
                  <a:cxn ang="T13">
                    <a:pos x="T6" y="T7"/>
                  </a:cxn>
                  <a:cxn ang="T14">
                    <a:pos x="T8" y="T9"/>
                  </a:cxn>
                </a:cxnLst>
                <a:rect l="T15" t="T16" r="T17" b="T18"/>
                <a:pathLst>
                  <a:path w="45" h="54">
                    <a:moveTo>
                      <a:pt x="9" y="0"/>
                    </a:moveTo>
                    <a:lnTo>
                      <a:pt x="0" y="47"/>
                    </a:lnTo>
                    <a:lnTo>
                      <a:pt x="36" y="54"/>
                    </a:lnTo>
                    <a:lnTo>
                      <a:pt x="45" y="7"/>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69" name="Freeform 163"/>
              <p:cNvSpPr>
                <a:spLocks/>
              </p:cNvSpPr>
              <p:nvPr/>
            </p:nvSpPr>
            <p:spPr bwMode="auto">
              <a:xfrm>
                <a:off x="1268" y="1809"/>
                <a:ext cx="38" cy="17"/>
              </a:xfrm>
              <a:custGeom>
                <a:avLst/>
                <a:gdLst>
                  <a:gd name="T0" fmla="*/ 36 w 38"/>
                  <a:gd name="T1" fmla="*/ 0 h 17"/>
                  <a:gd name="T2" fmla="*/ 0 w 38"/>
                  <a:gd name="T3" fmla="*/ 0 h 17"/>
                  <a:gd name="T4" fmla="*/ 2 w 38"/>
                  <a:gd name="T5" fmla="*/ 17 h 17"/>
                  <a:gd name="T6" fmla="*/ 38 w 38"/>
                  <a:gd name="T7" fmla="*/ 11 h 17"/>
                  <a:gd name="T8" fmla="*/ 36 w 38"/>
                  <a:gd name="T9" fmla="*/ 0 h 17"/>
                  <a:gd name="T10" fmla="*/ 0 60000 65536"/>
                  <a:gd name="T11" fmla="*/ 0 60000 65536"/>
                  <a:gd name="T12" fmla="*/ 0 60000 65536"/>
                  <a:gd name="T13" fmla="*/ 0 60000 65536"/>
                  <a:gd name="T14" fmla="*/ 0 60000 65536"/>
                  <a:gd name="T15" fmla="*/ 0 w 38"/>
                  <a:gd name="T16" fmla="*/ 0 h 17"/>
                  <a:gd name="T17" fmla="*/ 38 w 38"/>
                  <a:gd name="T18" fmla="*/ 17 h 17"/>
                </a:gdLst>
                <a:ahLst/>
                <a:cxnLst>
                  <a:cxn ang="T10">
                    <a:pos x="T0" y="T1"/>
                  </a:cxn>
                  <a:cxn ang="T11">
                    <a:pos x="T2" y="T3"/>
                  </a:cxn>
                  <a:cxn ang="T12">
                    <a:pos x="T4" y="T5"/>
                  </a:cxn>
                  <a:cxn ang="T13">
                    <a:pos x="T6" y="T7"/>
                  </a:cxn>
                  <a:cxn ang="T14">
                    <a:pos x="T8" y="T9"/>
                  </a:cxn>
                </a:cxnLst>
                <a:rect l="T15" t="T16" r="T17" b="T18"/>
                <a:pathLst>
                  <a:path w="38" h="17">
                    <a:moveTo>
                      <a:pt x="36" y="0"/>
                    </a:moveTo>
                    <a:lnTo>
                      <a:pt x="0" y="0"/>
                    </a:lnTo>
                    <a:lnTo>
                      <a:pt x="2" y="17"/>
                    </a:lnTo>
                    <a:lnTo>
                      <a:pt x="38" y="11"/>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0" name="Freeform 164"/>
              <p:cNvSpPr>
                <a:spLocks/>
              </p:cNvSpPr>
              <p:nvPr/>
            </p:nvSpPr>
            <p:spPr bwMode="auto">
              <a:xfrm>
                <a:off x="1268" y="1809"/>
                <a:ext cx="38" cy="17"/>
              </a:xfrm>
              <a:custGeom>
                <a:avLst/>
                <a:gdLst>
                  <a:gd name="T0" fmla="*/ 36 w 38"/>
                  <a:gd name="T1" fmla="*/ 0 h 17"/>
                  <a:gd name="T2" fmla="*/ 0 w 38"/>
                  <a:gd name="T3" fmla="*/ 0 h 17"/>
                  <a:gd name="T4" fmla="*/ 2 w 38"/>
                  <a:gd name="T5" fmla="*/ 17 h 17"/>
                  <a:gd name="T6" fmla="*/ 38 w 38"/>
                  <a:gd name="T7" fmla="*/ 11 h 17"/>
                  <a:gd name="T8" fmla="*/ 36 w 38"/>
                  <a:gd name="T9" fmla="*/ 0 h 17"/>
                  <a:gd name="T10" fmla="*/ 0 60000 65536"/>
                  <a:gd name="T11" fmla="*/ 0 60000 65536"/>
                  <a:gd name="T12" fmla="*/ 0 60000 65536"/>
                  <a:gd name="T13" fmla="*/ 0 60000 65536"/>
                  <a:gd name="T14" fmla="*/ 0 60000 65536"/>
                  <a:gd name="T15" fmla="*/ 0 w 38"/>
                  <a:gd name="T16" fmla="*/ 0 h 17"/>
                  <a:gd name="T17" fmla="*/ 38 w 38"/>
                  <a:gd name="T18" fmla="*/ 17 h 17"/>
                </a:gdLst>
                <a:ahLst/>
                <a:cxnLst>
                  <a:cxn ang="T10">
                    <a:pos x="T0" y="T1"/>
                  </a:cxn>
                  <a:cxn ang="T11">
                    <a:pos x="T2" y="T3"/>
                  </a:cxn>
                  <a:cxn ang="T12">
                    <a:pos x="T4" y="T5"/>
                  </a:cxn>
                  <a:cxn ang="T13">
                    <a:pos x="T6" y="T7"/>
                  </a:cxn>
                  <a:cxn ang="T14">
                    <a:pos x="T8" y="T9"/>
                  </a:cxn>
                </a:cxnLst>
                <a:rect l="T15" t="T16" r="T17" b="T18"/>
                <a:pathLst>
                  <a:path w="38" h="17">
                    <a:moveTo>
                      <a:pt x="36" y="0"/>
                    </a:moveTo>
                    <a:lnTo>
                      <a:pt x="0" y="0"/>
                    </a:lnTo>
                    <a:lnTo>
                      <a:pt x="2" y="17"/>
                    </a:lnTo>
                    <a:lnTo>
                      <a:pt x="38" y="11"/>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1" name="Freeform 165"/>
              <p:cNvSpPr>
                <a:spLocks noEditPoints="1"/>
              </p:cNvSpPr>
              <p:nvPr/>
            </p:nvSpPr>
            <p:spPr bwMode="auto">
              <a:xfrm>
                <a:off x="1281" y="1882"/>
                <a:ext cx="69" cy="219"/>
              </a:xfrm>
              <a:custGeom>
                <a:avLst/>
                <a:gdLst>
                  <a:gd name="T0" fmla="*/ 57 w 69"/>
                  <a:gd name="T1" fmla="*/ 136 h 219"/>
                  <a:gd name="T2" fmla="*/ 22 w 69"/>
                  <a:gd name="T3" fmla="*/ 143 h 219"/>
                  <a:gd name="T4" fmla="*/ 34 w 69"/>
                  <a:gd name="T5" fmla="*/ 219 h 219"/>
                  <a:gd name="T6" fmla="*/ 69 w 69"/>
                  <a:gd name="T7" fmla="*/ 213 h 219"/>
                  <a:gd name="T8" fmla="*/ 57 w 69"/>
                  <a:gd name="T9" fmla="*/ 136 h 219"/>
                  <a:gd name="T10" fmla="*/ 36 w 69"/>
                  <a:gd name="T11" fmla="*/ 0 h 219"/>
                  <a:gd name="T12" fmla="*/ 0 w 69"/>
                  <a:gd name="T13" fmla="*/ 6 h 219"/>
                  <a:gd name="T14" fmla="*/ 12 w 69"/>
                  <a:gd name="T15" fmla="*/ 81 h 219"/>
                  <a:gd name="T16" fmla="*/ 48 w 69"/>
                  <a:gd name="T17" fmla="*/ 75 h 219"/>
                  <a:gd name="T18" fmla="*/ 36 w 69"/>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219"/>
                  <a:gd name="T32" fmla="*/ 69 w 69"/>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219">
                    <a:moveTo>
                      <a:pt x="57" y="136"/>
                    </a:moveTo>
                    <a:lnTo>
                      <a:pt x="22" y="143"/>
                    </a:lnTo>
                    <a:lnTo>
                      <a:pt x="34" y="219"/>
                    </a:lnTo>
                    <a:lnTo>
                      <a:pt x="69" y="213"/>
                    </a:lnTo>
                    <a:lnTo>
                      <a:pt x="57" y="136"/>
                    </a:lnTo>
                    <a:close/>
                    <a:moveTo>
                      <a:pt x="36" y="0"/>
                    </a:moveTo>
                    <a:lnTo>
                      <a:pt x="0" y="6"/>
                    </a:lnTo>
                    <a:lnTo>
                      <a:pt x="12" y="81"/>
                    </a:lnTo>
                    <a:lnTo>
                      <a:pt x="48" y="75"/>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2" name="Freeform 166"/>
              <p:cNvSpPr>
                <a:spLocks noEditPoints="1"/>
              </p:cNvSpPr>
              <p:nvPr/>
            </p:nvSpPr>
            <p:spPr bwMode="auto">
              <a:xfrm>
                <a:off x="1281" y="1882"/>
                <a:ext cx="69" cy="219"/>
              </a:xfrm>
              <a:custGeom>
                <a:avLst/>
                <a:gdLst>
                  <a:gd name="T0" fmla="*/ 57 w 69"/>
                  <a:gd name="T1" fmla="*/ 136 h 219"/>
                  <a:gd name="T2" fmla="*/ 22 w 69"/>
                  <a:gd name="T3" fmla="*/ 143 h 219"/>
                  <a:gd name="T4" fmla="*/ 34 w 69"/>
                  <a:gd name="T5" fmla="*/ 219 h 219"/>
                  <a:gd name="T6" fmla="*/ 69 w 69"/>
                  <a:gd name="T7" fmla="*/ 213 h 219"/>
                  <a:gd name="T8" fmla="*/ 57 w 69"/>
                  <a:gd name="T9" fmla="*/ 136 h 219"/>
                  <a:gd name="T10" fmla="*/ 36 w 69"/>
                  <a:gd name="T11" fmla="*/ 0 h 219"/>
                  <a:gd name="T12" fmla="*/ 0 w 69"/>
                  <a:gd name="T13" fmla="*/ 6 h 219"/>
                  <a:gd name="T14" fmla="*/ 12 w 69"/>
                  <a:gd name="T15" fmla="*/ 81 h 219"/>
                  <a:gd name="T16" fmla="*/ 48 w 69"/>
                  <a:gd name="T17" fmla="*/ 75 h 219"/>
                  <a:gd name="T18" fmla="*/ 36 w 69"/>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219"/>
                  <a:gd name="T32" fmla="*/ 69 w 69"/>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219">
                    <a:moveTo>
                      <a:pt x="57" y="136"/>
                    </a:moveTo>
                    <a:lnTo>
                      <a:pt x="22" y="143"/>
                    </a:lnTo>
                    <a:lnTo>
                      <a:pt x="34" y="219"/>
                    </a:lnTo>
                    <a:lnTo>
                      <a:pt x="69" y="213"/>
                    </a:lnTo>
                    <a:lnTo>
                      <a:pt x="57" y="136"/>
                    </a:lnTo>
                    <a:moveTo>
                      <a:pt x="36" y="0"/>
                    </a:moveTo>
                    <a:lnTo>
                      <a:pt x="0" y="6"/>
                    </a:lnTo>
                    <a:lnTo>
                      <a:pt x="12" y="81"/>
                    </a:lnTo>
                    <a:lnTo>
                      <a:pt x="48" y="75"/>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3" name="Freeform 167"/>
              <p:cNvSpPr>
                <a:spLocks/>
              </p:cNvSpPr>
              <p:nvPr/>
            </p:nvSpPr>
            <p:spPr bwMode="auto">
              <a:xfrm>
                <a:off x="1326" y="2156"/>
                <a:ext cx="42" cy="53"/>
              </a:xfrm>
              <a:custGeom>
                <a:avLst/>
                <a:gdLst>
                  <a:gd name="T0" fmla="*/ 35 w 42"/>
                  <a:gd name="T1" fmla="*/ 0 h 53"/>
                  <a:gd name="T2" fmla="*/ 0 w 42"/>
                  <a:gd name="T3" fmla="*/ 5 h 53"/>
                  <a:gd name="T4" fmla="*/ 6 w 42"/>
                  <a:gd name="T5" fmla="*/ 53 h 53"/>
                  <a:gd name="T6" fmla="*/ 42 w 42"/>
                  <a:gd name="T7" fmla="*/ 47 h 53"/>
                  <a:gd name="T8" fmla="*/ 35 w 42"/>
                  <a:gd name="T9" fmla="*/ 0 h 53"/>
                  <a:gd name="T10" fmla="*/ 0 60000 65536"/>
                  <a:gd name="T11" fmla="*/ 0 60000 65536"/>
                  <a:gd name="T12" fmla="*/ 0 60000 65536"/>
                  <a:gd name="T13" fmla="*/ 0 60000 65536"/>
                  <a:gd name="T14" fmla="*/ 0 60000 65536"/>
                  <a:gd name="T15" fmla="*/ 0 w 42"/>
                  <a:gd name="T16" fmla="*/ 0 h 53"/>
                  <a:gd name="T17" fmla="*/ 42 w 42"/>
                  <a:gd name="T18" fmla="*/ 53 h 53"/>
                </a:gdLst>
                <a:ahLst/>
                <a:cxnLst>
                  <a:cxn ang="T10">
                    <a:pos x="T0" y="T1"/>
                  </a:cxn>
                  <a:cxn ang="T11">
                    <a:pos x="T2" y="T3"/>
                  </a:cxn>
                  <a:cxn ang="T12">
                    <a:pos x="T4" y="T5"/>
                  </a:cxn>
                  <a:cxn ang="T13">
                    <a:pos x="T6" y="T7"/>
                  </a:cxn>
                  <a:cxn ang="T14">
                    <a:pos x="T8" y="T9"/>
                  </a:cxn>
                </a:cxnLst>
                <a:rect l="T15" t="T16" r="T17" b="T18"/>
                <a:pathLst>
                  <a:path w="42" h="53">
                    <a:moveTo>
                      <a:pt x="35" y="0"/>
                    </a:moveTo>
                    <a:lnTo>
                      <a:pt x="0" y="5"/>
                    </a:lnTo>
                    <a:lnTo>
                      <a:pt x="6" y="53"/>
                    </a:lnTo>
                    <a:lnTo>
                      <a:pt x="42" y="47"/>
                    </a:lnTo>
                    <a:lnTo>
                      <a:pt x="3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4" name="Freeform 168"/>
              <p:cNvSpPr>
                <a:spLocks/>
              </p:cNvSpPr>
              <p:nvPr/>
            </p:nvSpPr>
            <p:spPr bwMode="auto">
              <a:xfrm>
                <a:off x="1326" y="2156"/>
                <a:ext cx="42" cy="53"/>
              </a:xfrm>
              <a:custGeom>
                <a:avLst/>
                <a:gdLst>
                  <a:gd name="T0" fmla="*/ 35 w 42"/>
                  <a:gd name="T1" fmla="*/ 0 h 53"/>
                  <a:gd name="T2" fmla="*/ 0 w 42"/>
                  <a:gd name="T3" fmla="*/ 5 h 53"/>
                  <a:gd name="T4" fmla="*/ 6 w 42"/>
                  <a:gd name="T5" fmla="*/ 53 h 53"/>
                  <a:gd name="T6" fmla="*/ 42 w 42"/>
                  <a:gd name="T7" fmla="*/ 47 h 53"/>
                  <a:gd name="T8" fmla="*/ 35 w 42"/>
                  <a:gd name="T9" fmla="*/ 0 h 53"/>
                  <a:gd name="T10" fmla="*/ 0 60000 65536"/>
                  <a:gd name="T11" fmla="*/ 0 60000 65536"/>
                  <a:gd name="T12" fmla="*/ 0 60000 65536"/>
                  <a:gd name="T13" fmla="*/ 0 60000 65536"/>
                  <a:gd name="T14" fmla="*/ 0 60000 65536"/>
                  <a:gd name="T15" fmla="*/ 0 w 42"/>
                  <a:gd name="T16" fmla="*/ 0 h 53"/>
                  <a:gd name="T17" fmla="*/ 42 w 42"/>
                  <a:gd name="T18" fmla="*/ 53 h 53"/>
                </a:gdLst>
                <a:ahLst/>
                <a:cxnLst>
                  <a:cxn ang="T10">
                    <a:pos x="T0" y="T1"/>
                  </a:cxn>
                  <a:cxn ang="T11">
                    <a:pos x="T2" y="T3"/>
                  </a:cxn>
                  <a:cxn ang="T12">
                    <a:pos x="T4" y="T5"/>
                  </a:cxn>
                  <a:cxn ang="T13">
                    <a:pos x="T6" y="T7"/>
                  </a:cxn>
                  <a:cxn ang="T14">
                    <a:pos x="T8" y="T9"/>
                  </a:cxn>
                </a:cxnLst>
                <a:rect l="T15" t="T16" r="T17" b="T18"/>
                <a:pathLst>
                  <a:path w="42" h="53">
                    <a:moveTo>
                      <a:pt x="35" y="0"/>
                    </a:moveTo>
                    <a:lnTo>
                      <a:pt x="0" y="5"/>
                    </a:lnTo>
                    <a:lnTo>
                      <a:pt x="6" y="53"/>
                    </a:lnTo>
                    <a:lnTo>
                      <a:pt x="42" y="47"/>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5" name="Freeform 169"/>
              <p:cNvSpPr>
                <a:spLocks noEditPoints="1"/>
              </p:cNvSpPr>
              <p:nvPr/>
            </p:nvSpPr>
            <p:spPr bwMode="auto">
              <a:xfrm>
                <a:off x="1509" y="1809"/>
                <a:ext cx="137" cy="196"/>
              </a:xfrm>
              <a:custGeom>
                <a:avLst/>
                <a:gdLst>
                  <a:gd name="T0" fmla="*/ 100 w 137"/>
                  <a:gd name="T1" fmla="*/ 111 h 196"/>
                  <a:gd name="T2" fmla="*/ 68 w 137"/>
                  <a:gd name="T3" fmla="*/ 129 h 196"/>
                  <a:gd name="T4" fmla="*/ 106 w 137"/>
                  <a:gd name="T5" fmla="*/ 196 h 196"/>
                  <a:gd name="T6" fmla="*/ 137 w 137"/>
                  <a:gd name="T7" fmla="*/ 178 h 196"/>
                  <a:gd name="T8" fmla="*/ 100 w 137"/>
                  <a:gd name="T9" fmla="*/ 111 h 196"/>
                  <a:gd name="T10" fmla="*/ 38 w 137"/>
                  <a:gd name="T11" fmla="*/ 0 h 196"/>
                  <a:gd name="T12" fmla="*/ 14 w 137"/>
                  <a:gd name="T13" fmla="*/ 0 h 196"/>
                  <a:gd name="T14" fmla="*/ 0 w 137"/>
                  <a:gd name="T15" fmla="*/ 8 h 196"/>
                  <a:gd name="T16" fmla="*/ 38 w 137"/>
                  <a:gd name="T17" fmla="*/ 74 h 196"/>
                  <a:gd name="T18" fmla="*/ 69 w 137"/>
                  <a:gd name="T19" fmla="*/ 57 h 196"/>
                  <a:gd name="T20" fmla="*/ 38 w 137"/>
                  <a:gd name="T21" fmla="*/ 0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196"/>
                  <a:gd name="T35" fmla="*/ 137 w 13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196">
                    <a:moveTo>
                      <a:pt x="100" y="111"/>
                    </a:moveTo>
                    <a:lnTo>
                      <a:pt x="68" y="129"/>
                    </a:lnTo>
                    <a:lnTo>
                      <a:pt x="106" y="196"/>
                    </a:lnTo>
                    <a:lnTo>
                      <a:pt x="137" y="178"/>
                    </a:lnTo>
                    <a:lnTo>
                      <a:pt x="100" y="111"/>
                    </a:lnTo>
                    <a:close/>
                    <a:moveTo>
                      <a:pt x="38" y="0"/>
                    </a:moveTo>
                    <a:lnTo>
                      <a:pt x="14" y="0"/>
                    </a:lnTo>
                    <a:lnTo>
                      <a:pt x="0" y="8"/>
                    </a:lnTo>
                    <a:lnTo>
                      <a:pt x="38" y="74"/>
                    </a:lnTo>
                    <a:lnTo>
                      <a:pt x="69" y="57"/>
                    </a:lnTo>
                    <a:lnTo>
                      <a:pt x="3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6" name="Freeform 170"/>
              <p:cNvSpPr>
                <a:spLocks noEditPoints="1"/>
              </p:cNvSpPr>
              <p:nvPr/>
            </p:nvSpPr>
            <p:spPr bwMode="auto">
              <a:xfrm>
                <a:off x="1509" y="1809"/>
                <a:ext cx="137" cy="196"/>
              </a:xfrm>
              <a:custGeom>
                <a:avLst/>
                <a:gdLst>
                  <a:gd name="T0" fmla="*/ 100 w 137"/>
                  <a:gd name="T1" fmla="*/ 111 h 196"/>
                  <a:gd name="T2" fmla="*/ 68 w 137"/>
                  <a:gd name="T3" fmla="*/ 129 h 196"/>
                  <a:gd name="T4" fmla="*/ 106 w 137"/>
                  <a:gd name="T5" fmla="*/ 196 h 196"/>
                  <a:gd name="T6" fmla="*/ 137 w 137"/>
                  <a:gd name="T7" fmla="*/ 178 h 196"/>
                  <a:gd name="T8" fmla="*/ 100 w 137"/>
                  <a:gd name="T9" fmla="*/ 111 h 196"/>
                  <a:gd name="T10" fmla="*/ 38 w 137"/>
                  <a:gd name="T11" fmla="*/ 0 h 196"/>
                  <a:gd name="T12" fmla="*/ 14 w 137"/>
                  <a:gd name="T13" fmla="*/ 0 h 196"/>
                  <a:gd name="T14" fmla="*/ 0 w 137"/>
                  <a:gd name="T15" fmla="*/ 8 h 196"/>
                  <a:gd name="T16" fmla="*/ 38 w 137"/>
                  <a:gd name="T17" fmla="*/ 74 h 196"/>
                  <a:gd name="T18" fmla="*/ 69 w 137"/>
                  <a:gd name="T19" fmla="*/ 57 h 196"/>
                  <a:gd name="T20" fmla="*/ 38 w 137"/>
                  <a:gd name="T21" fmla="*/ 0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196"/>
                  <a:gd name="T35" fmla="*/ 137 w 13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196">
                    <a:moveTo>
                      <a:pt x="100" y="111"/>
                    </a:moveTo>
                    <a:lnTo>
                      <a:pt x="68" y="129"/>
                    </a:lnTo>
                    <a:lnTo>
                      <a:pt x="106" y="196"/>
                    </a:lnTo>
                    <a:lnTo>
                      <a:pt x="137" y="178"/>
                    </a:lnTo>
                    <a:lnTo>
                      <a:pt x="100" y="111"/>
                    </a:lnTo>
                    <a:moveTo>
                      <a:pt x="38" y="0"/>
                    </a:moveTo>
                    <a:lnTo>
                      <a:pt x="14" y="0"/>
                    </a:lnTo>
                    <a:lnTo>
                      <a:pt x="0" y="8"/>
                    </a:lnTo>
                    <a:lnTo>
                      <a:pt x="38" y="74"/>
                    </a:lnTo>
                    <a:lnTo>
                      <a:pt x="69" y="57"/>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7" name="Freeform 171"/>
              <p:cNvSpPr>
                <a:spLocks/>
              </p:cNvSpPr>
              <p:nvPr/>
            </p:nvSpPr>
            <p:spPr bwMode="auto">
              <a:xfrm>
                <a:off x="1646" y="2042"/>
                <a:ext cx="54" cy="59"/>
              </a:xfrm>
              <a:custGeom>
                <a:avLst/>
                <a:gdLst>
                  <a:gd name="T0" fmla="*/ 30 w 54"/>
                  <a:gd name="T1" fmla="*/ 0 h 59"/>
                  <a:gd name="T2" fmla="*/ 0 w 54"/>
                  <a:gd name="T3" fmla="*/ 17 h 59"/>
                  <a:gd name="T4" fmla="*/ 22 w 54"/>
                  <a:gd name="T5" fmla="*/ 59 h 59"/>
                  <a:gd name="T6" fmla="*/ 54 w 54"/>
                  <a:gd name="T7" fmla="*/ 41 h 59"/>
                  <a:gd name="T8" fmla="*/ 30 w 54"/>
                  <a:gd name="T9" fmla="*/ 0 h 59"/>
                  <a:gd name="T10" fmla="*/ 0 60000 65536"/>
                  <a:gd name="T11" fmla="*/ 0 60000 65536"/>
                  <a:gd name="T12" fmla="*/ 0 60000 65536"/>
                  <a:gd name="T13" fmla="*/ 0 60000 65536"/>
                  <a:gd name="T14" fmla="*/ 0 60000 65536"/>
                  <a:gd name="T15" fmla="*/ 0 w 54"/>
                  <a:gd name="T16" fmla="*/ 0 h 59"/>
                  <a:gd name="T17" fmla="*/ 54 w 54"/>
                  <a:gd name="T18" fmla="*/ 59 h 59"/>
                </a:gdLst>
                <a:ahLst/>
                <a:cxnLst>
                  <a:cxn ang="T10">
                    <a:pos x="T0" y="T1"/>
                  </a:cxn>
                  <a:cxn ang="T11">
                    <a:pos x="T2" y="T3"/>
                  </a:cxn>
                  <a:cxn ang="T12">
                    <a:pos x="T4" y="T5"/>
                  </a:cxn>
                  <a:cxn ang="T13">
                    <a:pos x="T6" y="T7"/>
                  </a:cxn>
                  <a:cxn ang="T14">
                    <a:pos x="T8" y="T9"/>
                  </a:cxn>
                </a:cxnLst>
                <a:rect l="T15" t="T16" r="T17" b="T18"/>
                <a:pathLst>
                  <a:path w="54" h="59">
                    <a:moveTo>
                      <a:pt x="30" y="0"/>
                    </a:moveTo>
                    <a:lnTo>
                      <a:pt x="0" y="17"/>
                    </a:lnTo>
                    <a:lnTo>
                      <a:pt x="22" y="59"/>
                    </a:lnTo>
                    <a:lnTo>
                      <a:pt x="54" y="41"/>
                    </a:lnTo>
                    <a:lnTo>
                      <a:pt x="3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8" name="Freeform 172"/>
              <p:cNvSpPr>
                <a:spLocks/>
              </p:cNvSpPr>
              <p:nvPr/>
            </p:nvSpPr>
            <p:spPr bwMode="auto">
              <a:xfrm>
                <a:off x="1646" y="2042"/>
                <a:ext cx="54" cy="59"/>
              </a:xfrm>
              <a:custGeom>
                <a:avLst/>
                <a:gdLst>
                  <a:gd name="T0" fmla="*/ 30 w 54"/>
                  <a:gd name="T1" fmla="*/ 0 h 59"/>
                  <a:gd name="T2" fmla="*/ 0 w 54"/>
                  <a:gd name="T3" fmla="*/ 17 h 59"/>
                  <a:gd name="T4" fmla="*/ 22 w 54"/>
                  <a:gd name="T5" fmla="*/ 59 h 59"/>
                  <a:gd name="T6" fmla="*/ 54 w 54"/>
                  <a:gd name="T7" fmla="*/ 41 h 59"/>
                  <a:gd name="T8" fmla="*/ 30 w 54"/>
                  <a:gd name="T9" fmla="*/ 0 h 59"/>
                  <a:gd name="T10" fmla="*/ 0 60000 65536"/>
                  <a:gd name="T11" fmla="*/ 0 60000 65536"/>
                  <a:gd name="T12" fmla="*/ 0 60000 65536"/>
                  <a:gd name="T13" fmla="*/ 0 60000 65536"/>
                  <a:gd name="T14" fmla="*/ 0 60000 65536"/>
                  <a:gd name="T15" fmla="*/ 0 w 54"/>
                  <a:gd name="T16" fmla="*/ 0 h 59"/>
                  <a:gd name="T17" fmla="*/ 54 w 54"/>
                  <a:gd name="T18" fmla="*/ 59 h 59"/>
                </a:gdLst>
                <a:ahLst/>
                <a:cxnLst>
                  <a:cxn ang="T10">
                    <a:pos x="T0" y="T1"/>
                  </a:cxn>
                  <a:cxn ang="T11">
                    <a:pos x="T2" y="T3"/>
                  </a:cxn>
                  <a:cxn ang="T12">
                    <a:pos x="T4" y="T5"/>
                  </a:cxn>
                  <a:cxn ang="T13">
                    <a:pos x="T6" y="T7"/>
                  </a:cxn>
                  <a:cxn ang="T14">
                    <a:pos x="T8" y="T9"/>
                  </a:cxn>
                </a:cxnLst>
                <a:rect l="T15" t="T16" r="T17" b="T18"/>
                <a:pathLst>
                  <a:path w="54" h="59">
                    <a:moveTo>
                      <a:pt x="30" y="0"/>
                    </a:moveTo>
                    <a:lnTo>
                      <a:pt x="0" y="17"/>
                    </a:lnTo>
                    <a:lnTo>
                      <a:pt x="22" y="59"/>
                    </a:lnTo>
                    <a:lnTo>
                      <a:pt x="54" y="41"/>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79" name="Freeform 173"/>
              <p:cNvSpPr>
                <a:spLocks/>
              </p:cNvSpPr>
              <p:nvPr/>
            </p:nvSpPr>
            <p:spPr bwMode="auto">
              <a:xfrm>
                <a:off x="1859" y="1809"/>
                <a:ext cx="9" cy="4"/>
              </a:xfrm>
              <a:custGeom>
                <a:avLst/>
                <a:gdLst>
                  <a:gd name="T0" fmla="*/ 9 w 9"/>
                  <a:gd name="T1" fmla="*/ 0 h 4"/>
                  <a:gd name="T2" fmla="*/ 0 w 9"/>
                  <a:gd name="T3" fmla="*/ 0 h 4"/>
                  <a:gd name="T4" fmla="*/ 4 w 9"/>
                  <a:gd name="T5" fmla="*/ 4 h 4"/>
                  <a:gd name="T6" fmla="*/ 9 w 9"/>
                  <a:gd name="T7" fmla="*/ 0 h 4"/>
                  <a:gd name="T8" fmla="*/ 0 60000 65536"/>
                  <a:gd name="T9" fmla="*/ 0 60000 65536"/>
                  <a:gd name="T10" fmla="*/ 0 60000 65536"/>
                  <a:gd name="T11" fmla="*/ 0 60000 65536"/>
                  <a:gd name="T12" fmla="*/ 0 w 9"/>
                  <a:gd name="T13" fmla="*/ 0 h 4"/>
                  <a:gd name="T14" fmla="*/ 9 w 9"/>
                  <a:gd name="T15" fmla="*/ 4 h 4"/>
                </a:gdLst>
                <a:ahLst/>
                <a:cxnLst>
                  <a:cxn ang="T8">
                    <a:pos x="T0" y="T1"/>
                  </a:cxn>
                  <a:cxn ang="T9">
                    <a:pos x="T2" y="T3"/>
                  </a:cxn>
                  <a:cxn ang="T10">
                    <a:pos x="T4" y="T5"/>
                  </a:cxn>
                  <a:cxn ang="T11">
                    <a:pos x="T6" y="T7"/>
                  </a:cxn>
                </a:cxnLst>
                <a:rect l="T12" t="T13" r="T14" b="T15"/>
                <a:pathLst>
                  <a:path w="9" h="4">
                    <a:moveTo>
                      <a:pt x="9" y="0"/>
                    </a:moveTo>
                    <a:lnTo>
                      <a:pt x="0" y="0"/>
                    </a:lnTo>
                    <a:lnTo>
                      <a:pt x="4" y="4"/>
                    </a:lnTo>
                    <a:lnTo>
                      <a:pt x="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0" name="Freeform 174"/>
              <p:cNvSpPr>
                <a:spLocks/>
              </p:cNvSpPr>
              <p:nvPr/>
            </p:nvSpPr>
            <p:spPr bwMode="auto">
              <a:xfrm>
                <a:off x="1859" y="1809"/>
                <a:ext cx="9" cy="4"/>
              </a:xfrm>
              <a:custGeom>
                <a:avLst/>
                <a:gdLst>
                  <a:gd name="T0" fmla="*/ 9 w 9"/>
                  <a:gd name="T1" fmla="*/ 0 h 4"/>
                  <a:gd name="T2" fmla="*/ 0 w 9"/>
                  <a:gd name="T3" fmla="*/ 0 h 4"/>
                  <a:gd name="T4" fmla="*/ 4 w 9"/>
                  <a:gd name="T5" fmla="*/ 4 h 4"/>
                  <a:gd name="T6" fmla="*/ 9 w 9"/>
                  <a:gd name="T7" fmla="*/ 0 h 4"/>
                  <a:gd name="T8" fmla="*/ 0 60000 65536"/>
                  <a:gd name="T9" fmla="*/ 0 60000 65536"/>
                  <a:gd name="T10" fmla="*/ 0 60000 65536"/>
                  <a:gd name="T11" fmla="*/ 0 60000 65536"/>
                  <a:gd name="T12" fmla="*/ 0 w 9"/>
                  <a:gd name="T13" fmla="*/ 0 h 4"/>
                  <a:gd name="T14" fmla="*/ 9 w 9"/>
                  <a:gd name="T15" fmla="*/ 4 h 4"/>
                </a:gdLst>
                <a:ahLst/>
                <a:cxnLst>
                  <a:cxn ang="T8">
                    <a:pos x="T0" y="T1"/>
                  </a:cxn>
                  <a:cxn ang="T9">
                    <a:pos x="T2" y="T3"/>
                  </a:cxn>
                  <a:cxn ang="T10">
                    <a:pos x="T4" y="T5"/>
                  </a:cxn>
                  <a:cxn ang="T11">
                    <a:pos x="T6" y="T7"/>
                  </a:cxn>
                </a:cxnLst>
                <a:rect l="T12" t="T13" r="T14" b="T15"/>
                <a:pathLst>
                  <a:path w="9" h="4">
                    <a:moveTo>
                      <a:pt x="9" y="0"/>
                    </a:moveTo>
                    <a:lnTo>
                      <a:pt x="0" y="0"/>
                    </a:lnTo>
                    <a:lnTo>
                      <a:pt x="4" y="4"/>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1" name="Freeform 175"/>
              <p:cNvSpPr>
                <a:spLocks/>
              </p:cNvSpPr>
              <p:nvPr/>
            </p:nvSpPr>
            <p:spPr bwMode="auto">
              <a:xfrm>
                <a:off x="1911" y="1827"/>
                <a:ext cx="59" cy="57"/>
              </a:xfrm>
              <a:custGeom>
                <a:avLst/>
                <a:gdLst>
                  <a:gd name="T0" fmla="*/ 23 w 59"/>
                  <a:gd name="T1" fmla="*/ 0 h 57"/>
                  <a:gd name="T2" fmla="*/ 0 w 59"/>
                  <a:gd name="T3" fmla="*/ 27 h 57"/>
                  <a:gd name="T4" fmla="*/ 36 w 59"/>
                  <a:gd name="T5" fmla="*/ 57 h 57"/>
                  <a:gd name="T6" fmla="*/ 59 w 59"/>
                  <a:gd name="T7" fmla="*/ 30 h 57"/>
                  <a:gd name="T8" fmla="*/ 23 w 59"/>
                  <a:gd name="T9" fmla="*/ 0 h 57"/>
                  <a:gd name="T10" fmla="*/ 0 60000 65536"/>
                  <a:gd name="T11" fmla="*/ 0 60000 65536"/>
                  <a:gd name="T12" fmla="*/ 0 60000 65536"/>
                  <a:gd name="T13" fmla="*/ 0 60000 65536"/>
                  <a:gd name="T14" fmla="*/ 0 60000 65536"/>
                  <a:gd name="T15" fmla="*/ 0 w 59"/>
                  <a:gd name="T16" fmla="*/ 0 h 57"/>
                  <a:gd name="T17" fmla="*/ 59 w 59"/>
                  <a:gd name="T18" fmla="*/ 57 h 57"/>
                </a:gdLst>
                <a:ahLst/>
                <a:cxnLst>
                  <a:cxn ang="T10">
                    <a:pos x="T0" y="T1"/>
                  </a:cxn>
                  <a:cxn ang="T11">
                    <a:pos x="T2" y="T3"/>
                  </a:cxn>
                  <a:cxn ang="T12">
                    <a:pos x="T4" y="T5"/>
                  </a:cxn>
                  <a:cxn ang="T13">
                    <a:pos x="T6" y="T7"/>
                  </a:cxn>
                  <a:cxn ang="T14">
                    <a:pos x="T8" y="T9"/>
                  </a:cxn>
                </a:cxnLst>
                <a:rect l="T15" t="T16" r="T17" b="T18"/>
                <a:pathLst>
                  <a:path w="59" h="57">
                    <a:moveTo>
                      <a:pt x="23" y="0"/>
                    </a:moveTo>
                    <a:lnTo>
                      <a:pt x="0" y="27"/>
                    </a:lnTo>
                    <a:lnTo>
                      <a:pt x="36" y="57"/>
                    </a:lnTo>
                    <a:lnTo>
                      <a:pt x="59" y="30"/>
                    </a:lnTo>
                    <a:lnTo>
                      <a:pt x="2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2" name="Freeform 176"/>
              <p:cNvSpPr>
                <a:spLocks/>
              </p:cNvSpPr>
              <p:nvPr/>
            </p:nvSpPr>
            <p:spPr bwMode="auto">
              <a:xfrm>
                <a:off x="1911" y="1827"/>
                <a:ext cx="59" cy="57"/>
              </a:xfrm>
              <a:custGeom>
                <a:avLst/>
                <a:gdLst>
                  <a:gd name="T0" fmla="*/ 23 w 59"/>
                  <a:gd name="T1" fmla="*/ 0 h 57"/>
                  <a:gd name="T2" fmla="*/ 0 w 59"/>
                  <a:gd name="T3" fmla="*/ 27 h 57"/>
                  <a:gd name="T4" fmla="*/ 36 w 59"/>
                  <a:gd name="T5" fmla="*/ 57 h 57"/>
                  <a:gd name="T6" fmla="*/ 59 w 59"/>
                  <a:gd name="T7" fmla="*/ 30 h 57"/>
                  <a:gd name="T8" fmla="*/ 23 w 59"/>
                  <a:gd name="T9" fmla="*/ 0 h 57"/>
                  <a:gd name="T10" fmla="*/ 0 60000 65536"/>
                  <a:gd name="T11" fmla="*/ 0 60000 65536"/>
                  <a:gd name="T12" fmla="*/ 0 60000 65536"/>
                  <a:gd name="T13" fmla="*/ 0 60000 65536"/>
                  <a:gd name="T14" fmla="*/ 0 60000 65536"/>
                  <a:gd name="T15" fmla="*/ 0 w 59"/>
                  <a:gd name="T16" fmla="*/ 0 h 57"/>
                  <a:gd name="T17" fmla="*/ 59 w 59"/>
                  <a:gd name="T18" fmla="*/ 57 h 57"/>
                </a:gdLst>
                <a:ahLst/>
                <a:cxnLst>
                  <a:cxn ang="T10">
                    <a:pos x="T0" y="T1"/>
                  </a:cxn>
                  <a:cxn ang="T11">
                    <a:pos x="T2" y="T3"/>
                  </a:cxn>
                  <a:cxn ang="T12">
                    <a:pos x="T4" y="T5"/>
                  </a:cxn>
                  <a:cxn ang="T13">
                    <a:pos x="T6" y="T7"/>
                  </a:cxn>
                  <a:cxn ang="T14">
                    <a:pos x="T8" y="T9"/>
                  </a:cxn>
                </a:cxnLst>
                <a:rect l="T15" t="T16" r="T17" b="T18"/>
                <a:pathLst>
                  <a:path w="59" h="57">
                    <a:moveTo>
                      <a:pt x="23" y="0"/>
                    </a:moveTo>
                    <a:lnTo>
                      <a:pt x="0" y="27"/>
                    </a:lnTo>
                    <a:lnTo>
                      <a:pt x="36" y="57"/>
                    </a:lnTo>
                    <a:lnTo>
                      <a:pt x="59" y="3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3" name="Freeform 177"/>
              <p:cNvSpPr>
                <a:spLocks noEditPoints="1"/>
              </p:cNvSpPr>
              <p:nvPr/>
            </p:nvSpPr>
            <p:spPr bwMode="auto">
              <a:xfrm>
                <a:off x="1890" y="1457"/>
                <a:ext cx="154" cy="91"/>
              </a:xfrm>
              <a:custGeom>
                <a:avLst/>
                <a:gdLst>
                  <a:gd name="T0" fmla="*/ 81 w 154"/>
                  <a:gd name="T1" fmla="*/ 30 h 91"/>
                  <a:gd name="T2" fmla="*/ 69 w 154"/>
                  <a:gd name="T3" fmla="*/ 64 h 91"/>
                  <a:gd name="T4" fmla="*/ 141 w 154"/>
                  <a:gd name="T5" fmla="*/ 91 h 91"/>
                  <a:gd name="T6" fmla="*/ 154 w 154"/>
                  <a:gd name="T7" fmla="*/ 57 h 91"/>
                  <a:gd name="T8" fmla="*/ 81 w 154"/>
                  <a:gd name="T9" fmla="*/ 30 h 91"/>
                  <a:gd name="T10" fmla="*/ 0 w 154"/>
                  <a:gd name="T11" fmla="*/ 0 h 91"/>
                  <a:gd name="T12" fmla="*/ 16 w 154"/>
                  <a:gd name="T13" fmla="*/ 26 h 91"/>
                  <a:gd name="T14" fmla="*/ 23 w 154"/>
                  <a:gd name="T15" fmla="*/ 8 h 91"/>
                  <a:gd name="T16" fmla="*/ 0 w 154"/>
                  <a:gd name="T17" fmla="*/ 0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4"/>
                  <a:gd name="T28" fmla="*/ 0 h 91"/>
                  <a:gd name="T29" fmla="*/ 154 w 154"/>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4" h="91">
                    <a:moveTo>
                      <a:pt x="81" y="30"/>
                    </a:moveTo>
                    <a:lnTo>
                      <a:pt x="69" y="64"/>
                    </a:lnTo>
                    <a:lnTo>
                      <a:pt x="141" y="91"/>
                    </a:lnTo>
                    <a:lnTo>
                      <a:pt x="154" y="57"/>
                    </a:lnTo>
                    <a:lnTo>
                      <a:pt x="81" y="30"/>
                    </a:lnTo>
                    <a:close/>
                    <a:moveTo>
                      <a:pt x="0" y="0"/>
                    </a:moveTo>
                    <a:lnTo>
                      <a:pt x="16" y="26"/>
                    </a:lnTo>
                    <a:lnTo>
                      <a:pt x="23" y="8"/>
                    </a:lnTo>
                    <a:lnTo>
                      <a:pt x="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4" name="Freeform 178"/>
              <p:cNvSpPr>
                <a:spLocks noEditPoints="1"/>
              </p:cNvSpPr>
              <p:nvPr/>
            </p:nvSpPr>
            <p:spPr bwMode="auto">
              <a:xfrm>
                <a:off x="1890" y="1457"/>
                <a:ext cx="154" cy="91"/>
              </a:xfrm>
              <a:custGeom>
                <a:avLst/>
                <a:gdLst>
                  <a:gd name="T0" fmla="*/ 81 w 154"/>
                  <a:gd name="T1" fmla="*/ 30 h 91"/>
                  <a:gd name="T2" fmla="*/ 69 w 154"/>
                  <a:gd name="T3" fmla="*/ 64 h 91"/>
                  <a:gd name="T4" fmla="*/ 141 w 154"/>
                  <a:gd name="T5" fmla="*/ 91 h 91"/>
                  <a:gd name="T6" fmla="*/ 154 w 154"/>
                  <a:gd name="T7" fmla="*/ 57 h 91"/>
                  <a:gd name="T8" fmla="*/ 81 w 154"/>
                  <a:gd name="T9" fmla="*/ 30 h 91"/>
                  <a:gd name="T10" fmla="*/ 0 w 154"/>
                  <a:gd name="T11" fmla="*/ 0 h 91"/>
                  <a:gd name="T12" fmla="*/ 16 w 154"/>
                  <a:gd name="T13" fmla="*/ 26 h 91"/>
                  <a:gd name="T14" fmla="*/ 23 w 154"/>
                  <a:gd name="T15" fmla="*/ 8 h 91"/>
                  <a:gd name="T16" fmla="*/ 0 w 154"/>
                  <a:gd name="T17" fmla="*/ 0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4"/>
                  <a:gd name="T28" fmla="*/ 0 h 91"/>
                  <a:gd name="T29" fmla="*/ 154 w 154"/>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4" h="91">
                    <a:moveTo>
                      <a:pt x="81" y="30"/>
                    </a:moveTo>
                    <a:lnTo>
                      <a:pt x="69" y="64"/>
                    </a:lnTo>
                    <a:lnTo>
                      <a:pt x="141" y="91"/>
                    </a:lnTo>
                    <a:lnTo>
                      <a:pt x="154" y="57"/>
                    </a:lnTo>
                    <a:lnTo>
                      <a:pt x="81" y="30"/>
                    </a:lnTo>
                    <a:moveTo>
                      <a:pt x="0" y="0"/>
                    </a:moveTo>
                    <a:lnTo>
                      <a:pt x="16" y="26"/>
                    </a:lnTo>
                    <a:lnTo>
                      <a:pt x="23"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5" name="Freeform 179"/>
              <p:cNvSpPr>
                <a:spLocks/>
              </p:cNvSpPr>
              <p:nvPr/>
            </p:nvSpPr>
            <p:spPr bwMode="auto">
              <a:xfrm>
                <a:off x="2090" y="1537"/>
                <a:ext cx="57" cy="51"/>
              </a:xfrm>
              <a:custGeom>
                <a:avLst/>
                <a:gdLst>
                  <a:gd name="T0" fmla="*/ 12 w 57"/>
                  <a:gd name="T1" fmla="*/ 0 h 51"/>
                  <a:gd name="T2" fmla="*/ 0 w 57"/>
                  <a:gd name="T3" fmla="*/ 34 h 51"/>
                  <a:gd name="T4" fmla="*/ 44 w 57"/>
                  <a:gd name="T5" fmla="*/ 51 h 51"/>
                  <a:gd name="T6" fmla="*/ 57 w 57"/>
                  <a:gd name="T7" fmla="*/ 17 h 51"/>
                  <a:gd name="T8" fmla="*/ 12 w 57"/>
                  <a:gd name="T9" fmla="*/ 0 h 51"/>
                  <a:gd name="T10" fmla="*/ 0 60000 65536"/>
                  <a:gd name="T11" fmla="*/ 0 60000 65536"/>
                  <a:gd name="T12" fmla="*/ 0 60000 65536"/>
                  <a:gd name="T13" fmla="*/ 0 60000 65536"/>
                  <a:gd name="T14" fmla="*/ 0 60000 65536"/>
                  <a:gd name="T15" fmla="*/ 0 w 57"/>
                  <a:gd name="T16" fmla="*/ 0 h 51"/>
                  <a:gd name="T17" fmla="*/ 57 w 57"/>
                  <a:gd name="T18" fmla="*/ 51 h 51"/>
                </a:gdLst>
                <a:ahLst/>
                <a:cxnLst>
                  <a:cxn ang="T10">
                    <a:pos x="T0" y="T1"/>
                  </a:cxn>
                  <a:cxn ang="T11">
                    <a:pos x="T2" y="T3"/>
                  </a:cxn>
                  <a:cxn ang="T12">
                    <a:pos x="T4" y="T5"/>
                  </a:cxn>
                  <a:cxn ang="T13">
                    <a:pos x="T6" y="T7"/>
                  </a:cxn>
                  <a:cxn ang="T14">
                    <a:pos x="T8" y="T9"/>
                  </a:cxn>
                </a:cxnLst>
                <a:rect l="T15" t="T16" r="T17" b="T18"/>
                <a:pathLst>
                  <a:path w="57" h="51">
                    <a:moveTo>
                      <a:pt x="12" y="0"/>
                    </a:moveTo>
                    <a:lnTo>
                      <a:pt x="0" y="34"/>
                    </a:lnTo>
                    <a:lnTo>
                      <a:pt x="44" y="51"/>
                    </a:lnTo>
                    <a:lnTo>
                      <a:pt x="57" y="17"/>
                    </a:lnTo>
                    <a:lnTo>
                      <a:pt x="1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6" name="Freeform 180"/>
              <p:cNvSpPr>
                <a:spLocks/>
              </p:cNvSpPr>
              <p:nvPr/>
            </p:nvSpPr>
            <p:spPr bwMode="auto">
              <a:xfrm>
                <a:off x="2090" y="1537"/>
                <a:ext cx="57" cy="51"/>
              </a:xfrm>
              <a:custGeom>
                <a:avLst/>
                <a:gdLst>
                  <a:gd name="T0" fmla="*/ 12 w 57"/>
                  <a:gd name="T1" fmla="*/ 0 h 51"/>
                  <a:gd name="T2" fmla="*/ 0 w 57"/>
                  <a:gd name="T3" fmla="*/ 34 h 51"/>
                  <a:gd name="T4" fmla="*/ 44 w 57"/>
                  <a:gd name="T5" fmla="*/ 51 h 51"/>
                  <a:gd name="T6" fmla="*/ 57 w 57"/>
                  <a:gd name="T7" fmla="*/ 17 h 51"/>
                  <a:gd name="T8" fmla="*/ 12 w 57"/>
                  <a:gd name="T9" fmla="*/ 0 h 51"/>
                  <a:gd name="T10" fmla="*/ 0 60000 65536"/>
                  <a:gd name="T11" fmla="*/ 0 60000 65536"/>
                  <a:gd name="T12" fmla="*/ 0 60000 65536"/>
                  <a:gd name="T13" fmla="*/ 0 60000 65536"/>
                  <a:gd name="T14" fmla="*/ 0 60000 65536"/>
                  <a:gd name="T15" fmla="*/ 0 w 57"/>
                  <a:gd name="T16" fmla="*/ 0 h 51"/>
                  <a:gd name="T17" fmla="*/ 57 w 57"/>
                  <a:gd name="T18" fmla="*/ 51 h 51"/>
                </a:gdLst>
                <a:ahLst/>
                <a:cxnLst>
                  <a:cxn ang="T10">
                    <a:pos x="T0" y="T1"/>
                  </a:cxn>
                  <a:cxn ang="T11">
                    <a:pos x="T2" y="T3"/>
                  </a:cxn>
                  <a:cxn ang="T12">
                    <a:pos x="T4" y="T5"/>
                  </a:cxn>
                  <a:cxn ang="T13">
                    <a:pos x="T6" y="T7"/>
                  </a:cxn>
                  <a:cxn ang="T14">
                    <a:pos x="T8" y="T9"/>
                  </a:cxn>
                </a:cxnLst>
                <a:rect l="T15" t="T16" r="T17" b="T18"/>
                <a:pathLst>
                  <a:path w="57" h="51">
                    <a:moveTo>
                      <a:pt x="12" y="0"/>
                    </a:moveTo>
                    <a:lnTo>
                      <a:pt x="0" y="34"/>
                    </a:lnTo>
                    <a:lnTo>
                      <a:pt x="44" y="51"/>
                    </a:lnTo>
                    <a:lnTo>
                      <a:pt x="57" y="17"/>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7" name="Freeform 181"/>
              <p:cNvSpPr>
                <a:spLocks noEditPoints="1"/>
              </p:cNvSpPr>
              <p:nvPr/>
            </p:nvSpPr>
            <p:spPr bwMode="auto">
              <a:xfrm>
                <a:off x="1875" y="898"/>
                <a:ext cx="180" cy="97"/>
              </a:xfrm>
              <a:custGeom>
                <a:avLst/>
                <a:gdLst>
                  <a:gd name="T0" fmla="*/ 36 w 180"/>
                  <a:gd name="T1" fmla="*/ 45 h 97"/>
                  <a:gd name="T2" fmla="*/ 0 w 180"/>
                  <a:gd name="T3" fmla="*/ 58 h 97"/>
                  <a:gd name="T4" fmla="*/ 0 w 180"/>
                  <a:gd name="T5" fmla="*/ 97 h 97"/>
                  <a:gd name="T6" fmla="*/ 48 w 180"/>
                  <a:gd name="T7" fmla="*/ 80 h 97"/>
                  <a:gd name="T8" fmla="*/ 36 w 180"/>
                  <a:gd name="T9" fmla="*/ 45 h 97"/>
                  <a:gd name="T10" fmla="*/ 169 w 180"/>
                  <a:gd name="T11" fmla="*/ 0 h 97"/>
                  <a:gd name="T12" fmla="*/ 95 w 180"/>
                  <a:gd name="T13" fmla="*/ 25 h 97"/>
                  <a:gd name="T14" fmla="*/ 107 w 180"/>
                  <a:gd name="T15" fmla="*/ 59 h 97"/>
                  <a:gd name="T16" fmla="*/ 180 w 180"/>
                  <a:gd name="T17" fmla="*/ 34 h 97"/>
                  <a:gd name="T18" fmla="*/ 169 w 180"/>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0"/>
                  <a:gd name="T31" fmla="*/ 0 h 97"/>
                  <a:gd name="T32" fmla="*/ 180 w 180"/>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0" h="97">
                    <a:moveTo>
                      <a:pt x="36" y="45"/>
                    </a:moveTo>
                    <a:lnTo>
                      <a:pt x="0" y="58"/>
                    </a:lnTo>
                    <a:lnTo>
                      <a:pt x="0" y="97"/>
                    </a:lnTo>
                    <a:lnTo>
                      <a:pt x="48" y="80"/>
                    </a:lnTo>
                    <a:lnTo>
                      <a:pt x="36" y="45"/>
                    </a:lnTo>
                    <a:close/>
                    <a:moveTo>
                      <a:pt x="169" y="0"/>
                    </a:moveTo>
                    <a:lnTo>
                      <a:pt x="95" y="25"/>
                    </a:lnTo>
                    <a:lnTo>
                      <a:pt x="107" y="59"/>
                    </a:lnTo>
                    <a:lnTo>
                      <a:pt x="180" y="34"/>
                    </a:lnTo>
                    <a:lnTo>
                      <a:pt x="16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8" name="Freeform 182"/>
              <p:cNvSpPr>
                <a:spLocks noEditPoints="1"/>
              </p:cNvSpPr>
              <p:nvPr/>
            </p:nvSpPr>
            <p:spPr bwMode="auto">
              <a:xfrm>
                <a:off x="1875" y="898"/>
                <a:ext cx="180" cy="97"/>
              </a:xfrm>
              <a:custGeom>
                <a:avLst/>
                <a:gdLst>
                  <a:gd name="T0" fmla="*/ 36 w 180"/>
                  <a:gd name="T1" fmla="*/ 45 h 97"/>
                  <a:gd name="T2" fmla="*/ 0 w 180"/>
                  <a:gd name="T3" fmla="*/ 58 h 97"/>
                  <a:gd name="T4" fmla="*/ 0 w 180"/>
                  <a:gd name="T5" fmla="*/ 97 h 97"/>
                  <a:gd name="T6" fmla="*/ 48 w 180"/>
                  <a:gd name="T7" fmla="*/ 80 h 97"/>
                  <a:gd name="T8" fmla="*/ 36 w 180"/>
                  <a:gd name="T9" fmla="*/ 45 h 97"/>
                  <a:gd name="T10" fmla="*/ 169 w 180"/>
                  <a:gd name="T11" fmla="*/ 0 h 97"/>
                  <a:gd name="T12" fmla="*/ 95 w 180"/>
                  <a:gd name="T13" fmla="*/ 25 h 97"/>
                  <a:gd name="T14" fmla="*/ 107 w 180"/>
                  <a:gd name="T15" fmla="*/ 59 h 97"/>
                  <a:gd name="T16" fmla="*/ 180 w 180"/>
                  <a:gd name="T17" fmla="*/ 34 h 97"/>
                  <a:gd name="T18" fmla="*/ 169 w 180"/>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0"/>
                  <a:gd name="T31" fmla="*/ 0 h 97"/>
                  <a:gd name="T32" fmla="*/ 180 w 180"/>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0" h="97">
                    <a:moveTo>
                      <a:pt x="36" y="45"/>
                    </a:moveTo>
                    <a:lnTo>
                      <a:pt x="0" y="58"/>
                    </a:lnTo>
                    <a:lnTo>
                      <a:pt x="0" y="97"/>
                    </a:lnTo>
                    <a:lnTo>
                      <a:pt x="48" y="80"/>
                    </a:lnTo>
                    <a:lnTo>
                      <a:pt x="36" y="45"/>
                    </a:lnTo>
                    <a:moveTo>
                      <a:pt x="169" y="0"/>
                    </a:moveTo>
                    <a:lnTo>
                      <a:pt x="95" y="25"/>
                    </a:lnTo>
                    <a:lnTo>
                      <a:pt x="107" y="59"/>
                    </a:lnTo>
                    <a:lnTo>
                      <a:pt x="180" y="34"/>
                    </a:lnTo>
                    <a:lnTo>
                      <a:pt x="1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89" name="Freeform 183"/>
              <p:cNvSpPr>
                <a:spLocks/>
              </p:cNvSpPr>
              <p:nvPr/>
            </p:nvSpPr>
            <p:spPr bwMode="auto">
              <a:xfrm>
                <a:off x="2102" y="862"/>
                <a:ext cx="57" cy="49"/>
              </a:xfrm>
              <a:custGeom>
                <a:avLst/>
                <a:gdLst>
                  <a:gd name="T0" fmla="*/ 45 w 57"/>
                  <a:gd name="T1" fmla="*/ 0 h 49"/>
                  <a:gd name="T2" fmla="*/ 0 w 57"/>
                  <a:gd name="T3" fmla="*/ 15 h 49"/>
                  <a:gd name="T4" fmla="*/ 13 w 57"/>
                  <a:gd name="T5" fmla="*/ 49 h 49"/>
                  <a:gd name="T6" fmla="*/ 57 w 57"/>
                  <a:gd name="T7" fmla="*/ 33 h 49"/>
                  <a:gd name="T8" fmla="*/ 45 w 57"/>
                  <a:gd name="T9" fmla="*/ 0 h 49"/>
                  <a:gd name="T10" fmla="*/ 0 60000 65536"/>
                  <a:gd name="T11" fmla="*/ 0 60000 65536"/>
                  <a:gd name="T12" fmla="*/ 0 60000 65536"/>
                  <a:gd name="T13" fmla="*/ 0 60000 65536"/>
                  <a:gd name="T14" fmla="*/ 0 60000 65536"/>
                  <a:gd name="T15" fmla="*/ 0 w 57"/>
                  <a:gd name="T16" fmla="*/ 0 h 49"/>
                  <a:gd name="T17" fmla="*/ 57 w 57"/>
                  <a:gd name="T18" fmla="*/ 49 h 49"/>
                </a:gdLst>
                <a:ahLst/>
                <a:cxnLst>
                  <a:cxn ang="T10">
                    <a:pos x="T0" y="T1"/>
                  </a:cxn>
                  <a:cxn ang="T11">
                    <a:pos x="T2" y="T3"/>
                  </a:cxn>
                  <a:cxn ang="T12">
                    <a:pos x="T4" y="T5"/>
                  </a:cxn>
                  <a:cxn ang="T13">
                    <a:pos x="T6" y="T7"/>
                  </a:cxn>
                  <a:cxn ang="T14">
                    <a:pos x="T8" y="T9"/>
                  </a:cxn>
                </a:cxnLst>
                <a:rect l="T15" t="T16" r="T17" b="T18"/>
                <a:pathLst>
                  <a:path w="57" h="49">
                    <a:moveTo>
                      <a:pt x="45" y="0"/>
                    </a:moveTo>
                    <a:lnTo>
                      <a:pt x="0" y="15"/>
                    </a:lnTo>
                    <a:lnTo>
                      <a:pt x="13" y="49"/>
                    </a:lnTo>
                    <a:lnTo>
                      <a:pt x="57" y="33"/>
                    </a:lnTo>
                    <a:lnTo>
                      <a:pt x="4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0" name="Freeform 184"/>
              <p:cNvSpPr>
                <a:spLocks/>
              </p:cNvSpPr>
              <p:nvPr/>
            </p:nvSpPr>
            <p:spPr bwMode="auto">
              <a:xfrm>
                <a:off x="2102" y="862"/>
                <a:ext cx="57" cy="49"/>
              </a:xfrm>
              <a:custGeom>
                <a:avLst/>
                <a:gdLst>
                  <a:gd name="T0" fmla="*/ 45 w 57"/>
                  <a:gd name="T1" fmla="*/ 0 h 49"/>
                  <a:gd name="T2" fmla="*/ 0 w 57"/>
                  <a:gd name="T3" fmla="*/ 15 h 49"/>
                  <a:gd name="T4" fmla="*/ 13 w 57"/>
                  <a:gd name="T5" fmla="*/ 49 h 49"/>
                  <a:gd name="T6" fmla="*/ 57 w 57"/>
                  <a:gd name="T7" fmla="*/ 33 h 49"/>
                  <a:gd name="T8" fmla="*/ 45 w 57"/>
                  <a:gd name="T9" fmla="*/ 0 h 49"/>
                  <a:gd name="T10" fmla="*/ 0 60000 65536"/>
                  <a:gd name="T11" fmla="*/ 0 60000 65536"/>
                  <a:gd name="T12" fmla="*/ 0 60000 65536"/>
                  <a:gd name="T13" fmla="*/ 0 60000 65536"/>
                  <a:gd name="T14" fmla="*/ 0 60000 65536"/>
                  <a:gd name="T15" fmla="*/ 0 w 57"/>
                  <a:gd name="T16" fmla="*/ 0 h 49"/>
                  <a:gd name="T17" fmla="*/ 57 w 57"/>
                  <a:gd name="T18" fmla="*/ 49 h 49"/>
                </a:gdLst>
                <a:ahLst/>
                <a:cxnLst>
                  <a:cxn ang="T10">
                    <a:pos x="T0" y="T1"/>
                  </a:cxn>
                  <a:cxn ang="T11">
                    <a:pos x="T2" y="T3"/>
                  </a:cxn>
                  <a:cxn ang="T12">
                    <a:pos x="T4" y="T5"/>
                  </a:cxn>
                  <a:cxn ang="T13">
                    <a:pos x="T6" y="T7"/>
                  </a:cxn>
                  <a:cxn ang="T14">
                    <a:pos x="T8" y="T9"/>
                  </a:cxn>
                </a:cxnLst>
                <a:rect l="T15" t="T16" r="T17" b="T18"/>
                <a:pathLst>
                  <a:path w="57" h="49">
                    <a:moveTo>
                      <a:pt x="45" y="0"/>
                    </a:moveTo>
                    <a:lnTo>
                      <a:pt x="0" y="15"/>
                    </a:lnTo>
                    <a:lnTo>
                      <a:pt x="13" y="49"/>
                    </a:lnTo>
                    <a:lnTo>
                      <a:pt x="57" y="33"/>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1" name="Freeform 185"/>
              <p:cNvSpPr>
                <a:spLocks/>
              </p:cNvSpPr>
              <p:nvPr/>
            </p:nvSpPr>
            <p:spPr bwMode="auto">
              <a:xfrm>
                <a:off x="1632" y="803"/>
                <a:ext cx="60" cy="58"/>
              </a:xfrm>
              <a:custGeom>
                <a:avLst/>
                <a:gdLst>
                  <a:gd name="T0" fmla="*/ 36 w 60"/>
                  <a:gd name="T1" fmla="*/ 0 h 58"/>
                  <a:gd name="T2" fmla="*/ 0 w 60"/>
                  <a:gd name="T3" fmla="*/ 29 h 58"/>
                  <a:gd name="T4" fmla="*/ 23 w 60"/>
                  <a:gd name="T5" fmla="*/ 58 h 58"/>
                  <a:gd name="T6" fmla="*/ 60 w 60"/>
                  <a:gd name="T7" fmla="*/ 27 h 58"/>
                  <a:gd name="T8" fmla="*/ 36 w 60"/>
                  <a:gd name="T9" fmla="*/ 0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36" y="0"/>
                    </a:moveTo>
                    <a:lnTo>
                      <a:pt x="0" y="29"/>
                    </a:lnTo>
                    <a:lnTo>
                      <a:pt x="23" y="58"/>
                    </a:lnTo>
                    <a:lnTo>
                      <a:pt x="60" y="27"/>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2" name="Freeform 186"/>
              <p:cNvSpPr>
                <a:spLocks/>
              </p:cNvSpPr>
              <p:nvPr/>
            </p:nvSpPr>
            <p:spPr bwMode="auto">
              <a:xfrm>
                <a:off x="1632" y="803"/>
                <a:ext cx="60" cy="58"/>
              </a:xfrm>
              <a:custGeom>
                <a:avLst/>
                <a:gdLst>
                  <a:gd name="T0" fmla="*/ 36 w 60"/>
                  <a:gd name="T1" fmla="*/ 0 h 58"/>
                  <a:gd name="T2" fmla="*/ 0 w 60"/>
                  <a:gd name="T3" fmla="*/ 29 h 58"/>
                  <a:gd name="T4" fmla="*/ 23 w 60"/>
                  <a:gd name="T5" fmla="*/ 58 h 58"/>
                  <a:gd name="T6" fmla="*/ 60 w 60"/>
                  <a:gd name="T7" fmla="*/ 27 h 58"/>
                  <a:gd name="T8" fmla="*/ 36 w 60"/>
                  <a:gd name="T9" fmla="*/ 0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36" y="0"/>
                    </a:moveTo>
                    <a:lnTo>
                      <a:pt x="0" y="29"/>
                    </a:lnTo>
                    <a:lnTo>
                      <a:pt x="23" y="58"/>
                    </a:lnTo>
                    <a:lnTo>
                      <a:pt x="60" y="27"/>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3" name="Freeform 187"/>
              <p:cNvSpPr>
                <a:spLocks noEditPoints="1"/>
              </p:cNvSpPr>
              <p:nvPr/>
            </p:nvSpPr>
            <p:spPr bwMode="auto">
              <a:xfrm>
                <a:off x="1717" y="627"/>
                <a:ext cx="191" cy="165"/>
              </a:xfrm>
              <a:custGeom>
                <a:avLst/>
                <a:gdLst>
                  <a:gd name="T0" fmla="*/ 61 w 191"/>
                  <a:gd name="T1" fmla="*/ 88 h 165"/>
                  <a:gd name="T2" fmla="*/ 0 w 191"/>
                  <a:gd name="T3" fmla="*/ 137 h 165"/>
                  <a:gd name="T4" fmla="*/ 23 w 191"/>
                  <a:gd name="T5" fmla="*/ 165 h 165"/>
                  <a:gd name="T6" fmla="*/ 83 w 191"/>
                  <a:gd name="T7" fmla="*/ 115 h 165"/>
                  <a:gd name="T8" fmla="*/ 61 w 191"/>
                  <a:gd name="T9" fmla="*/ 88 h 165"/>
                  <a:gd name="T10" fmla="*/ 169 w 191"/>
                  <a:gd name="T11" fmla="*/ 0 h 165"/>
                  <a:gd name="T12" fmla="*/ 109 w 191"/>
                  <a:gd name="T13" fmla="*/ 49 h 165"/>
                  <a:gd name="T14" fmla="*/ 132 w 191"/>
                  <a:gd name="T15" fmla="*/ 77 h 165"/>
                  <a:gd name="T16" fmla="*/ 191 w 191"/>
                  <a:gd name="T17" fmla="*/ 28 h 165"/>
                  <a:gd name="T18" fmla="*/ 169 w 191"/>
                  <a:gd name="T19" fmla="*/ 0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1"/>
                  <a:gd name="T31" fmla="*/ 0 h 165"/>
                  <a:gd name="T32" fmla="*/ 191 w 191"/>
                  <a:gd name="T33" fmla="*/ 165 h 1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1" h="165">
                    <a:moveTo>
                      <a:pt x="61" y="88"/>
                    </a:moveTo>
                    <a:lnTo>
                      <a:pt x="0" y="137"/>
                    </a:lnTo>
                    <a:lnTo>
                      <a:pt x="23" y="165"/>
                    </a:lnTo>
                    <a:lnTo>
                      <a:pt x="83" y="115"/>
                    </a:lnTo>
                    <a:lnTo>
                      <a:pt x="61" y="88"/>
                    </a:lnTo>
                    <a:close/>
                    <a:moveTo>
                      <a:pt x="169" y="0"/>
                    </a:moveTo>
                    <a:lnTo>
                      <a:pt x="109" y="49"/>
                    </a:lnTo>
                    <a:lnTo>
                      <a:pt x="132" y="77"/>
                    </a:lnTo>
                    <a:lnTo>
                      <a:pt x="191" y="28"/>
                    </a:lnTo>
                    <a:lnTo>
                      <a:pt x="16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4" name="Freeform 188"/>
              <p:cNvSpPr>
                <a:spLocks noEditPoints="1"/>
              </p:cNvSpPr>
              <p:nvPr/>
            </p:nvSpPr>
            <p:spPr bwMode="auto">
              <a:xfrm>
                <a:off x="1717" y="627"/>
                <a:ext cx="191" cy="165"/>
              </a:xfrm>
              <a:custGeom>
                <a:avLst/>
                <a:gdLst>
                  <a:gd name="T0" fmla="*/ 61 w 191"/>
                  <a:gd name="T1" fmla="*/ 88 h 165"/>
                  <a:gd name="T2" fmla="*/ 0 w 191"/>
                  <a:gd name="T3" fmla="*/ 137 h 165"/>
                  <a:gd name="T4" fmla="*/ 23 w 191"/>
                  <a:gd name="T5" fmla="*/ 165 h 165"/>
                  <a:gd name="T6" fmla="*/ 83 w 191"/>
                  <a:gd name="T7" fmla="*/ 115 h 165"/>
                  <a:gd name="T8" fmla="*/ 61 w 191"/>
                  <a:gd name="T9" fmla="*/ 88 h 165"/>
                  <a:gd name="T10" fmla="*/ 169 w 191"/>
                  <a:gd name="T11" fmla="*/ 0 h 165"/>
                  <a:gd name="T12" fmla="*/ 109 w 191"/>
                  <a:gd name="T13" fmla="*/ 49 h 165"/>
                  <a:gd name="T14" fmla="*/ 132 w 191"/>
                  <a:gd name="T15" fmla="*/ 77 h 165"/>
                  <a:gd name="T16" fmla="*/ 191 w 191"/>
                  <a:gd name="T17" fmla="*/ 28 h 165"/>
                  <a:gd name="T18" fmla="*/ 169 w 191"/>
                  <a:gd name="T19" fmla="*/ 0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1"/>
                  <a:gd name="T31" fmla="*/ 0 h 165"/>
                  <a:gd name="T32" fmla="*/ 191 w 191"/>
                  <a:gd name="T33" fmla="*/ 165 h 1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1" h="165">
                    <a:moveTo>
                      <a:pt x="61" y="88"/>
                    </a:moveTo>
                    <a:lnTo>
                      <a:pt x="0" y="137"/>
                    </a:lnTo>
                    <a:lnTo>
                      <a:pt x="23" y="165"/>
                    </a:lnTo>
                    <a:lnTo>
                      <a:pt x="83" y="115"/>
                    </a:lnTo>
                    <a:lnTo>
                      <a:pt x="61" y="88"/>
                    </a:lnTo>
                    <a:moveTo>
                      <a:pt x="169" y="0"/>
                    </a:moveTo>
                    <a:lnTo>
                      <a:pt x="109" y="49"/>
                    </a:lnTo>
                    <a:lnTo>
                      <a:pt x="132" y="77"/>
                    </a:lnTo>
                    <a:lnTo>
                      <a:pt x="191" y="28"/>
                    </a:lnTo>
                    <a:lnTo>
                      <a:pt x="1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5" name="Freeform 189"/>
              <p:cNvSpPr>
                <a:spLocks/>
              </p:cNvSpPr>
              <p:nvPr/>
            </p:nvSpPr>
            <p:spPr bwMode="auto">
              <a:xfrm>
                <a:off x="1934" y="557"/>
                <a:ext cx="60" cy="59"/>
              </a:xfrm>
              <a:custGeom>
                <a:avLst/>
                <a:gdLst>
                  <a:gd name="T0" fmla="*/ 37 w 60"/>
                  <a:gd name="T1" fmla="*/ 0 h 59"/>
                  <a:gd name="T2" fmla="*/ 0 w 60"/>
                  <a:gd name="T3" fmla="*/ 31 h 59"/>
                  <a:gd name="T4" fmla="*/ 23 w 60"/>
                  <a:gd name="T5" fmla="*/ 59 h 59"/>
                  <a:gd name="T6" fmla="*/ 60 w 60"/>
                  <a:gd name="T7" fmla="*/ 28 h 59"/>
                  <a:gd name="T8" fmla="*/ 37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37" y="0"/>
                    </a:moveTo>
                    <a:lnTo>
                      <a:pt x="0" y="31"/>
                    </a:lnTo>
                    <a:lnTo>
                      <a:pt x="23" y="59"/>
                    </a:lnTo>
                    <a:lnTo>
                      <a:pt x="60" y="28"/>
                    </a:lnTo>
                    <a:lnTo>
                      <a:pt x="3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6" name="Freeform 190"/>
              <p:cNvSpPr>
                <a:spLocks/>
              </p:cNvSpPr>
              <p:nvPr/>
            </p:nvSpPr>
            <p:spPr bwMode="auto">
              <a:xfrm>
                <a:off x="1934" y="557"/>
                <a:ext cx="60" cy="59"/>
              </a:xfrm>
              <a:custGeom>
                <a:avLst/>
                <a:gdLst>
                  <a:gd name="T0" fmla="*/ 37 w 60"/>
                  <a:gd name="T1" fmla="*/ 0 h 59"/>
                  <a:gd name="T2" fmla="*/ 0 w 60"/>
                  <a:gd name="T3" fmla="*/ 31 h 59"/>
                  <a:gd name="T4" fmla="*/ 23 w 60"/>
                  <a:gd name="T5" fmla="*/ 59 h 59"/>
                  <a:gd name="T6" fmla="*/ 60 w 60"/>
                  <a:gd name="T7" fmla="*/ 28 h 59"/>
                  <a:gd name="T8" fmla="*/ 37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37" y="0"/>
                    </a:moveTo>
                    <a:lnTo>
                      <a:pt x="0" y="31"/>
                    </a:lnTo>
                    <a:lnTo>
                      <a:pt x="23" y="59"/>
                    </a:lnTo>
                    <a:lnTo>
                      <a:pt x="60" y="28"/>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7" name="Freeform 191"/>
              <p:cNvSpPr>
                <a:spLocks/>
              </p:cNvSpPr>
              <p:nvPr/>
            </p:nvSpPr>
            <p:spPr bwMode="auto">
              <a:xfrm>
                <a:off x="1477" y="664"/>
                <a:ext cx="55" cy="60"/>
              </a:xfrm>
              <a:custGeom>
                <a:avLst/>
                <a:gdLst>
                  <a:gd name="T0" fmla="*/ 24 w 55"/>
                  <a:gd name="T1" fmla="*/ 0 h 60"/>
                  <a:gd name="T2" fmla="*/ 0 w 55"/>
                  <a:gd name="T3" fmla="*/ 41 h 60"/>
                  <a:gd name="T4" fmla="*/ 30 w 55"/>
                  <a:gd name="T5" fmla="*/ 60 h 60"/>
                  <a:gd name="T6" fmla="*/ 55 w 55"/>
                  <a:gd name="T7" fmla="*/ 20 h 60"/>
                  <a:gd name="T8" fmla="*/ 24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4" y="0"/>
                    </a:moveTo>
                    <a:lnTo>
                      <a:pt x="0" y="41"/>
                    </a:lnTo>
                    <a:lnTo>
                      <a:pt x="30" y="60"/>
                    </a:lnTo>
                    <a:lnTo>
                      <a:pt x="55" y="20"/>
                    </a:lnTo>
                    <a:lnTo>
                      <a:pt x="2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8" name="Freeform 192"/>
              <p:cNvSpPr>
                <a:spLocks/>
              </p:cNvSpPr>
              <p:nvPr/>
            </p:nvSpPr>
            <p:spPr bwMode="auto">
              <a:xfrm>
                <a:off x="1477" y="664"/>
                <a:ext cx="55" cy="60"/>
              </a:xfrm>
              <a:custGeom>
                <a:avLst/>
                <a:gdLst>
                  <a:gd name="T0" fmla="*/ 24 w 55"/>
                  <a:gd name="T1" fmla="*/ 0 h 60"/>
                  <a:gd name="T2" fmla="*/ 0 w 55"/>
                  <a:gd name="T3" fmla="*/ 41 h 60"/>
                  <a:gd name="T4" fmla="*/ 30 w 55"/>
                  <a:gd name="T5" fmla="*/ 60 h 60"/>
                  <a:gd name="T6" fmla="*/ 55 w 55"/>
                  <a:gd name="T7" fmla="*/ 20 h 60"/>
                  <a:gd name="T8" fmla="*/ 24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4" y="0"/>
                    </a:moveTo>
                    <a:lnTo>
                      <a:pt x="0" y="41"/>
                    </a:lnTo>
                    <a:lnTo>
                      <a:pt x="30" y="60"/>
                    </a:lnTo>
                    <a:lnTo>
                      <a:pt x="55" y="2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99" name="Freeform 193"/>
              <p:cNvSpPr>
                <a:spLocks noEditPoints="1"/>
              </p:cNvSpPr>
              <p:nvPr/>
            </p:nvSpPr>
            <p:spPr bwMode="auto">
              <a:xfrm>
                <a:off x="1533" y="425"/>
                <a:ext cx="142" cy="204"/>
              </a:xfrm>
              <a:custGeom>
                <a:avLst/>
                <a:gdLst>
                  <a:gd name="T0" fmla="*/ 39 w 142"/>
                  <a:gd name="T1" fmla="*/ 120 h 204"/>
                  <a:gd name="T2" fmla="*/ 0 w 142"/>
                  <a:gd name="T3" fmla="*/ 186 h 204"/>
                  <a:gd name="T4" fmla="*/ 30 w 142"/>
                  <a:gd name="T5" fmla="*/ 204 h 204"/>
                  <a:gd name="T6" fmla="*/ 71 w 142"/>
                  <a:gd name="T7" fmla="*/ 139 h 204"/>
                  <a:gd name="T8" fmla="*/ 39 w 142"/>
                  <a:gd name="T9" fmla="*/ 120 h 204"/>
                  <a:gd name="T10" fmla="*/ 112 w 142"/>
                  <a:gd name="T11" fmla="*/ 0 h 204"/>
                  <a:gd name="T12" fmla="*/ 72 w 142"/>
                  <a:gd name="T13" fmla="*/ 67 h 204"/>
                  <a:gd name="T14" fmla="*/ 103 w 142"/>
                  <a:gd name="T15" fmla="*/ 85 h 204"/>
                  <a:gd name="T16" fmla="*/ 142 w 142"/>
                  <a:gd name="T17" fmla="*/ 20 h 204"/>
                  <a:gd name="T18" fmla="*/ 112 w 142"/>
                  <a:gd name="T19" fmla="*/ 0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204"/>
                  <a:gd name="T32" fmla="*/ 142 w 142"/>
                  <a:gd name="T33" fmla="*/ 204 h 2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204">
                    <a:moveTo>
                      <a:pt x="39" y="120"/>
                    </a:moveTo>
                    <a:lnTo>
                      <a:pt x="0" y="186"/>
                    </a:lnTo>
                    <a:lnTo>
                      <a:pt x="30" y="204"/>
                    </a:lnTo>
                    <a:lnTo>
                      <a:pt x="71" y="139"/>
                    </a:lnTo>
                    <a:lnTo>
                      <a:pt x="39" y="120"/>
                    </a:lnTo>
                    <a:close/>
                    <a:moveTo>
                      <a:pt x="112" y="0"/>
                    </a:moveTo>
                    <a:lnTo>
                      <a:pt x="72" y="67"/>
                    </a:lnTo>
                    <a:lnTo>
                      <a:pt x="103" y="85"/>
                    </a:lnTo>
                    <a:lnTo>
                      <a:pt x="142" y="20"/>
                    </a:lnTo>
                    <a:lnTo>
                      <a:pt x="11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00" name="Freeform 194"/>
              <p:cNvSpPr>
                <a:spLocks noEditPoints="1"/>
              </p:cNvSpPr>
              <p:nvPr/>
            </p:nvSpPr>
            <p:spPr bwMode="auto">
              <a:xfrm>
                <a:off x="1533" y="425"/>
                <a:ext cx="142" cy="204"/>
              </a:xfrm>
              <a:custGeom>
                <a:avLst/>
                <a:gdLst>
                  <a:gd name="T0" fmla="*/ 39 w 142"/>
                  <a:gd name="T1" fmla="*/ 120 h 204"/>
                  <a:gd name="T2" fmla="*/ 0 w 142"/>
                  <a:gd name="T3" fmla="*/ 186 h 204"/>
                  <a:gd name="T4" fmla="*/ 30 w 142"/>
                  <a:gd name="T5" fmla="*/ 204 h 204"/>
                  <a:gd name="T6" fmla="*/ 71 w 142"/>
                  <a:gd name="T7" fmla="*/ 139 h 204"/>
                  <a:gd name="T8" fmla="*/ 39 w 142"/>
                  <a:gd name="T9" fmla="*/ 120 h 204"/>
                  <a:gd name="T10" fmla="*/ 112 w 142"/>
                  <a:gd name="T11" fmla="*/ 0 h 204"/>
                  <a:gd name="T12" fmla="*/ 72 w 142"/>
                  <a:gd name="T13" fmla="*/ 67 h 204"/>
                  <a:gd name="T14" fmla="*/ 103 w 142"/>
                  <a:gd name="T15" fmla="*/ 85 h 204"/>
                  <a:gd name="T16" fmla="*/ 142 w 142"/>
                  <a:gd name="T17" fmla="*/ 20 h 204"/>
                  <a:gd name="T18" fmla="*/ 112 w 142"/>
                  <a:gd name="T19" fmla="*/ 0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204"/>
                  <a:gd name="T32" fmla="*/ 142 w 142"/>
                  <a:gd name="T33" fmla="*/ 204 h 2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204">
                    <a:moveTo>
                      <a:pt x="39" y="120"/>
                    </a:moveTo>
                    <a:lnTo>
                      <a:pt x="0" y="186"/>
                    </a:lnTo>
                    <a:lnTo>
                      <a:pt x="30" y="204"/>
                    </a:lnTo>
                    <a:lnTo>
                      <a:pt x="71" y="139"/>
                    </a:lnTo>
                    <a:lnTo>
                      <a:pt x="39" y="120"/>
                    </a:lnTo>
                    <a:moveTo>
                      <a:pt x="112" y="0"/>
                    </a:moveTo>
                    <a:lnTo>
                      <a:pt x="72" y="67"/>
                    </a:lnTo>
                    <a:lnTo>
                      <a:pt x="103" y="85"/>
                    </a:lnTo>
                    <a:lnTo>
                      <a:pt x="142" y="20"/>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01" name="Freeform 195"/>
              <p:cNvSpPr>
                <a:spLocks/>
              </p:cNvSpPr>
              <p:nvPr/>
            </p:nvSpPr>
            <p:spPr bwMode="auto">
              <a:xfrm>
                <a:off x="1676" y="332"/>
                <a:ext cx="55" cy="58"/>
              </a:xfrm>
              <a:custGeom>
                <a:avLst/>
                <a:gdLst>
                  <a:gd name="T0" fmla="*/ 25 w 55"/>
                  <a:gd name="T1" fmla="*/ 0 h 58"/>
                  <a:gd name="T2" fmla="*/ 0 w 55"/>
                  <a:gd name="T3" fmla="*/ 40 h 58"/>
                  <a:gd name="T4" fmla="*/ 32 w 55"/>
                  <a:gd name="T5" fmla="*/ 58 h 58"/>
                  <a:gd name="T6" fmla="*/ 55 w 55"/>
                  <a:gd name="T7" fmla="*/ 18 h 58"/>
                  <a:gd name="T8" fmla="*/ 25 w 55"/>
                  <a:gd name="T9" fmla="*/ 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25" y="0"/>
                    </a:moveTo>
                    <a:lnTo>
                      <a:pt x="0" y="40"/>
                    </a:lnTo>
                    <a:lnTo>
                      <a:pt x="32" y="58"/>
                    </a:lnTo>
                    <a:lnTo>
                      <a:pt x="55" y="18"/>
                    </a:lnTo>
                    <a:lnTo>
                      <a:pt x="2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02" name="Freeform 196"/>
              <p:cNvSpPr>
                <a:spLocks/>
              </p:cNvSpPr>
              <p:nvPr/>
            </p:nvSpPr>
            <p:spPr bwMode="auto">
              <a:xfrm>
                <a:off x="1676" y="332"/>
                <a:ext cx="55" cy="58"/>
              </a:xfrm>
              <a:custGeom>
                <a:avLst/>
                <a:gdLst>
                  <a:gd name="T0" fmla="*/ 25 w 55"/>
                  <a:gd name="T1" fmla="*/ 0 h 58"/>
                  <a:gd name="T2" fmla="*/ 0 w 55"/>
                  <a:gd name="T3" fmla="*/ 40 h 58"/>
                  <a:gd name="T4" fmla="*/ 32 w 55"/>
                  <a:gd name="T5" fmla="*/ 58 h 58"/>
                  <a:gd name="T6" fmla="*/ 55 w 55"/>
                  <a:gd name="T7" fmla="*/ 18 h 58"/>
                  <a:gd name="T8" fmla="*/ 25 w 55"/>
                  <a:gd name="T9" fmla="*/ 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25" y="0"/>
                    </a:moveTo>
                    <a:lnTo>
                      <a:pt x="0" y="40"/>
                    </a:lnTo>
                    <a:lnTo>
                      <a:pt x="32" y="58"/>
                    </a:lnTo>
                    <a:lnTo>
                      <a:pt x="55" y="1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03" name="Freeform 197"/>
              <p:cNvSpPr>
                <a:spLocks noEditPoints="1"/>
              </p:cNvSpPr>
              <p:nvPr/>
            </p:nvSpPr>
            <p:spPr bwMode="auto">
              <a:xfrm>
                <a:off x="1887" y="1240"/>
                <a:ext cx="239" cy="37"/>
              </a:xfrm>
              <a:custGeom>
                <a:avLst/>
                <a:gdLst>
                  <a:gd name="T0" fmla="*/ 86 w 239"/>
                  <a:gd name="T1" fmla="*/ 0 h 37"/>
                  <a:gd name="T2" fmla="*/ 0 w 239"/>
                  <a:gd name="T3" fmla="*/ 0 h 37"/>
                  <a:gd name="T4" fmla="*/ 0 w 239"/>
                  <a:gd name="T5" fmla="*/ 37 h 37"/>
                  <a:gd name="T6" fmla="*/ 86 w 239"/>
                  <a:gd name="T7" fmla="*/ 37 h 37"/>
                  <a:gd name="T8" fmla="*/ 86 w 239"/>
                  <a:gd name="T9" fmla="*/ 0 h 37"/>
                  <a:gd name="T10" fmla="*/ 239 w 239"/>
                  <a:gd name="T11" fmla="*/ 0 h 37"/>
                  <a:gd name="T12" fmla="*/ 153 w 239"/>
                  <a:gd name="T13" fmla="*/ 0 h 37"/>
                  <a:gd name="T14" fmla="*/ 153 w 239"/>
                  <a:gd name="T15" fmla="*/ 37 h 37"/>
                  <a:gd name="T16" fmla="*/ 239 w 239"/>
                  <a:gd name="T17" fmla="*/ 37 h 37"/>
                  <a:gd name="T18" fmla="*/ 239 w 239"/>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
                  <a:gd name="T31" fmla="*/ 0 h 37"/>
                  <a:gd name="T32" fmla="*/ 239 w 239"/>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 h="37">
                    <a:moveTo>
                      <a:pt x="86" y="0"/>
                    </a:moveTo>
                    <a:lnTo>
                      <a:pt x="0" y="0"/>
                    </a:lnTo>
                    <a:lnTo>
                      <a:pt x="0" y="37"/>
                    </a:lnTo>
                    <a:lnTo>
                      <a:pt x="86" y="37"/>
                    </a:lnTo>
                    <a:lnTo>
                      <a:pt x="86" y="0"/>
                    </a:lnTo>
                    <a:close/>
                    <a:moveTo>
                      <a:pt x="239" y="0"/>
                    </a:moveTo>
                    <a:lnTo>
                      <a:pt x="153" y="0"/>
                    </a:lnTo>
                    <a:lnTo>
                      <a:pt x="153" y="37"/>
                    </a:lnTo>
                    <a:lnTo>
                      <a:pt x="239" y="37"/>
                    </a:lnTo>
                    <a:lnTo>
                      <a:pt x="23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04" name="Freeform 198"/>
              <p:cNvSpPr>
                <a:spLocks noEditPoints="1"/>
              </p:cNvSpPr>
              <p:nvPr/>
            </p:nvSpPr>
            <p:spPr bwMode="auto">
              <a:xfrm>
                <a:off x="1887" y="1240"/>
                <a:ext cx="239" cy="37"/>
              </a:xfrm>
              <a:custGeom>
                <a:avLst/>
                <a:gdLst>
                  <a:gd name="T0" fmla="*/ 86 w 239"/>
                  <a:gd name="T1" fmla="*/ 0 h 37"/>
                  <a:gd name="T2" fmla="*/ 0 w 239"/>
                  <a:gd name="T3" fmla="*/ 0 h 37"/>
                  <a:gd name="T4" fmla="*/ 0 w 239"/>
                  <a:gd name="T5" fmla="*/ 37 h 37"/>
                  <a:gd name="T6" fmla="*/ 86 w 239"/>
                  <a:gd name="T7" fmla="*/ 37 h 37"/>
                  <a:gd name="T8" fmla="*/ 86 w 239"/>
                  <a:gd name="T9" fmla="*/ 0 h 37"/>
                  <a:gd name="T10" fmla="*/ 239 w 239"/>
                  <a:gd name="T11" fmla="*/ 0 h 37"/>
                  <a:gd name="T12" fmla="*/ 153 w 239"/>
                  <a:gd name="T13" fmla="*/ 0 h 37"/>
                  <a:gd name="T14" fmla="*/ 153 w 239"/>
                  <a:gd name="T15" fmla="*/ 37 h 37"/>
                  <a:gd name="T16" fmla="*/ 239 w 239"/>
                  <a:gd name="T17" fmla="*/ 37 h 37"/>
                  <a:gd name="T18" fmla="*/ 239 w 239"/>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
                  <a:gd name="T31" fmla="*/ 0 h 37"/>
                  <a:gd name="T32" fmla="*/ 239 w 239"/>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 h="37">
                    <a:moveTo>
                      <a:pt x="86" y="0"/>
                    </a:moveTo>
                    <a:lnTo>
                      <a:pt x="0" y="0"/>
                    </a:lnTo>
                    <a:lnTo>
                      <a:pt x="0" y="37"/>
                    </a:lnTo>
                    <a:lnTo>
                      <a:pt x="86" y="37"/>
                    </a:lnTo>
                    <a:lnTo>
                      <a:pt x="86" y="0"/>
                    </a:lnTo>
                    <a:moveTo>
                      <a:pt x="239" y="0"/>
                    </a:moveTo>
                    <a:lnTo>
                      <a:pt x="153" y="0"/>
                    </a:lnTo>
                    <a:lnTo>
                      <a:pt x="153" y="37"/>
                    </a:lnTo>
                    <a:lnTo>
                      <a:pt x="239" y="37"/>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05" name="Rectangle 199"/>
              <p:cNvSpPr>
                <a:spLocks noChangeArrowheads="1"/>
              </p:cNvSpPr>
              <p:nvPr/>
            </p:nvSpPr>
            <p:spPr bwMode="auto">
              <a:xfrm>
                <a:off x="2189" y="1240"/>
                <a:ext cx="50" cy="3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7006" name="Rectangle 200"/>
              <p:cNvSpPr>
                <a:spLocks noChangeArrowheads="1"/>
              </p:cNvSpPr>
              <p:nvPr/>
            </p:nvSpPr>
            <p:spPr bwMode="auto">
              <a:xfrm>
                <a:off x="2189" y="1240"/>
                <a:ext cx="50"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7007" name="Rectangle 201"/>
              <p:cNvSpPr>
                <a:spLocks noChangeArrowheads="1"/>
              </p:cNvSpPr>
              <p:nvPr/>
            </p:nvSpPr>
            <p:spPr bwMode="auto">
              <a:xfrm>
                <a:off x="165" y="1240"/>
                <a:ext cx="45" cy="3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7008" name="Rectangle 202"/>
              <p:cNvSpPr>
                <a:spLocks noChangeArrowheads="1"/>
              </p:cNvSpPr>
              <p:nvPr/>
            </p:nvSpPr>
            <p:spPr bwMode="auto">
              <a:xfrm>
                <a:off x="165" y="1240"/>
                <a:ext cx="45"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7009" name="Rectangle 203"/>
              <p:cNvSpPr>
                <a:spLocks noChangeArrowheads="1"/>
              </p:cNvSpPr>
              <p:nvPr/>
            </p:nvSpPr>
            <p:spPr bwMode="auto">
              <a:xfrm>
                <a:off x="277" y="1240"/>
                <a:ext cx="82" cy="3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7010" name="Rectangle 204"/>
              <p:cNvSpPr>
                <a:spLocks noChangeArrowheads="1"/>
              </p:cNvSpPr>
              <p:nvPr/>
            </p:nvSpPr>
            <p:spPr bwMode="auto">
              <a:xfrm>
                <a:off x="277" y="1240"/>
                <a:ext cx="8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grpSp>
        <p:sp>
          <p:nvSpPr>
            <p:cNvPr id="26631" name="Rectangle 206"/>
            <p:cNvSpPr>
              <a:spLocks noChangeArrowheads="1"/>
            </p:cNvSpPr>
            <p:nvPr/>
          </p:nvSpPr>
          <p:spPr bwMode="auto">
            <a:xfrm>
              <a:off x="1800225" y="758825"/>
              <a:ext cx="57150" cy="71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632" name="Freeform 207"/>
            <p:cNvSpPr>
              <a:spLocks/>
            </p:cNvSpPr>
            <p:nvPr/>
          </p:nvSpPr>
          <p:spPr bwMode="auto">
            <a:xfrm>
              <a:off x="1800225" y="758825"/>
              <a:ext cx="57150" cy="71437"/>
            </a:xfrm>
            <a:custGeom>
              <a:avLst/>
              <a:gdLst>
                <a:gd name="T0" fmla="*/ 2147483647 w 36"/>
                <a:gd name="T1" fmla="*/ 2147483647 h 45"/>
                <a:gd name="T2" fmla="*/ 2147483647 w 36"/>
                <a:gd name="T3" fmla="*/ 0 h 45"/>
                <a:gd name="T4" fmla="*/ 0 w 36"/>
                <a:gd name="T5" fmla="*/ 0 h 45"/>
                <a:gd name="T6" fmla="*/ 0 w 36"/>
                <a:gd name="T7" fmla="*/ 2147483647 h 45"/>
                <a:gd name="T8" fmla="*/ 0 60000 65536"/>
                <a:gd name="T9" fmla="*/ 0 60000 65536"/>
                <a:gd name="T10" fmla="*/ 0 60000 65536"/>
                <a:gd name="T11" fmla="*/ 0 60000 65536"/>
                <a:gd name="T12" fmla="*/ 0 w 36"/>
                <a:gd name="T13" fmla="*/ 0 h 45"/>
                <a:gd name="T14" fmla="*/ 36 w 36"/>
                <a:gd name="T15" fmla="*/ 45 h 45"/>
              </a:gdLst>
              <a:ahLst/>
              <a:cxnLst>
                <a:cxn ang="T8">
                  <a:pos x="T0" y="T1"/>
                </a:cxn>
                <a:cxn ang="T9">
                  <a:pos x="T2" y="T3"/>
                </a:cxn>
                <a:cxn ang="T10">
                  <a:pos x="T4" y="T5"/>
                </a:cxn>
                <a:cxn ang="T11">
                  <a:pos x="T6" y="T7"/>
                </a:cxn>
              </a:cxnLst>
              <a:rect l="T12" t="T13" r="T14" b="T15"/>
              <a:pathLst>
                <a:path w="36" h="45">
                  <a:moveTo>
                    <a:pt x="36" y="45"/>
                  </a:moveTo>
                  <a:lnTo>
                    <a:pt x="36" y="0"/>
                  </a:lnTo>
                  <a:lnTo>
                    <a:pt x="0" y="0"/>
                  </a:lnTo>
                  <a:lnTo>
                    <a:pt x="0" y="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33" name="Freeform 208"/>
            <p:cNvSpPr>
              <a:spLocks noEditPoints="1"/>
            </p:cNvSpPr>
            <p:nvPr/>
          </p:nvSpPr>
          <p:spPr bwMode="auto">
            <a:xfrm>
              <a:off x="1800225" y="207962"/>
              <a:ext cx="57150" cy="422275"/>
            </a:xfrm>
            <a:custGeom>
              <a:avLst/>
              <a:gdLst>
                <a:gd name="T0" fmla="*/ 2147483647 w 36"/>
                <a:gd name="T1" fmla="*/ 2147483647 h 266"/>
                <a:gd name="T2" fmla="*/ 2147483647 w 36"/>
                <a:gd name="T3" fmla="*/ 0 h 266"/>
                <a:gd name="T4" fmla="*/ 0 w 36"/>
                <a:gd name="T5" fmla="*/ 0 h 266"/>
                <a:gd name="T6" fmla="*/ 0 w 36"/>
                <a:gd name="T7" fmla="*/ 2147483647 h 266"/>
                <a:gd name="T8" fmla="*/ 2147483647 w 36"/>
                <a:gd name="T9" fmla="*/ 2147483647 h 266"/>
                <a:gd name="T10" fmla="*/ 2147483647 w 36"/>
                <a:gd name="T11" fmla="*/ 2147483647 h 266"/>
                <a:gd name="T12" fmla="*/ 2147483647 w 36"/>
                <a:gd name="T13" fmla="*/ 2147483647 h 266"/>
                <a:gd name="T14" fmla="*/ 0 w 36"/>
                <a:gd name="T15" fmla="*/ 2147483647 h 266"/>
                <a:gd name="T16" fmla="*/ 0 w 36"/>
                <a:gd name="T17" fmla="*/ 2147483647 h 266"/>
                <a:gd name="T18" fmla="*/ 2147483647 w 36"/>
                <a:gd name="T19" fmla="*/ 2147483647 h 2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266"/>
                <a:gd name="T32" fmla="*/ 36 w 36"/>
                <a:gd name="T33" fmla="*/ 266 h 2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266">
                  <a:moveTo>
                    <a:pt x="36" y="94"/>
                  </a:moveTo>
                  <a:lnTo>
                    <a:pt x="36" y="0"/>
                  </a:lnTo>
                  <a:lnTo>
                    <a:pt x="0" y="0"/>
                  </a:lnTo>
                  <a:lnTo>
                    <a:pt x="0" y="94"/>
                  </a:lnTo>
                  <a:lnTo>
                    <a:pt x="36" y="94"/>
                  </a:lnTo>
                  <a:close/>
                  <a:moveTo>
                    <a:pt x="36" y="266"/>
                  </a:moveTo>
                  <a:lnTo>
                    <a:pt x="36" y="171"/>
                  </a:lnTo>
                  <a:lnTo>
                    <a:pt x="0" y="171"/>
                  </a:lnTo>
                  <a:lnTo>
                    <a:pt x="0" y="266"/>
                  </a:lnTo>
                  <a:lnTo>
                    <a:pt x="36" y="2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34" name="Rectangle 209"/>
            <p:cNvSpPr>
              <a:spLocks noChangeArrowheads="1"/>
            </p:cNvSpPr>
            <p:nvPr/>
          </p:nvSpPr>
          <p:spPr bwMode="auto">
            <a:xfrm>
              <a:off x="1800225" y="0"/>
              <a:ext cx="57150" cy="777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635" name="Freeform 210"/>
            <p:cNvSpPr>
              <a:spLocks/>
            </p:cNvSpPr>
            <p:nvPr/>
          </p:nvSpPr>
          <p:spPr bwMode="auto">
            <a:xfrm>
              <a:off x="1800225" y="0"/>
              <a:ext cx="57150" cy="77787"/>
            </a:xfrm>
            <a:custGeom>
              <a:avLst/>
              <a:gdLst>
                <a:gd name="T0" fmla="*/ 2147483647 w 36"/>
                <a:gd name="T1" fmla="*/ 2147483647 h 49"/>
                <a:gd name="T2" fmla="*/ 2147483647 w 36"/>
                <a:gd name="T3" fmla="*/ 0 h 49"/>
                <a:gd name="T4" fmla="*/ 0 w 36"/>
                <a:gd name="T5" fmla="*/ 0 h 49"/>
                <a:gd name="T6" fmla="*/ 0 w 36"/>
                <a:gd name="T7" fmla="*/ 2147483647 h 49"/>
                <a:gd name="T8" fmla="*/ 0 60000 65536"/>
                <a:gd name="T9" fmla="*/ 0 60000 65536"/>
                <a:gd name="T10" fmla="*/ 0 60000 65536"/>
                <a:gd name="T11" fmla="*/ 0 60000 65536"/>
                <a:gd name="T12" fmla="*/ 0 w 36"/>
                <a:gd name="T13" fmla="*/ 0 h 49"/>
                <a:gd name="T14" fmla="*/ 36 w 36"/>
                <a:gd name="T15" fmla="*/ 49 h 49"/>
              </a:gdLst>
              <a:ahLst/>
              <a:cxnLst>
                <a:cxn ang="T8">
                  <a:pos x="T0" y="T1"/>
                </a:cxn>
                <a:cxn ang="T9">
                  <a:pos x="T2" y="T3"/>
                </a:cxn>
                <a:cxn ang="T10">
                  <a:pos x="T4" y="T5"/>
                </a:cxn>
                <a:cxn ang="T11">
                  <a:pos x="T6" y="T7"/>
                </a:cxn>
              </a:cxnLst>
              <a:rect l="T12" t="T13" r="T14" b="T15"/>
              <a:pathLst>
                <a:path w="36" h="49">
                  <a:moveTo>
                    <a:pt x="36" y="49"/>
                  </a:moveTo>
                  <a:lnTo>
                    <a:pt x="36" y="0"/>
                  </a:lnTo>
                  <a:lnTo>
                    <a:pt x="0" y="0"/>
                  </a:lnTo>
                  <a:lnTo>
                    <a:pt x="0"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36" name="Freeform 211"/>
            <p:cNvSpPr>
              <a:spLocks/>
            </p:cNvSpPr>
            <p:nvPr/>
          </p:nvSpPr>
          <p:spPr bwMode="auto">
            <a:xfrm>
              <a:off x="1479550" y="803275"/>
              <a:ext cx="79375" cy="92075"/>
            </a:xfrm>
            <a:custGeom>
              <a:avLst/>
              <a:gdLst>
                <a:gd name="T0" fmla="*/ 2147483647 w 50"/>
                <a:gd name="T1" fmla="*/ 2147483647 h 58"/>
                <a:gd name="T2" fmla="*/ 2147483647 w 50"/>
                <a:gd name="T3" fmla="*/ 0 h 58"/>
                <a:gd name="T4" fmla="*/ 0 w 50"/>
                <a:gd name="T5" fmla="*/ 2147483647 h 58"/>
                <a:gd name="T6" fmla="*/ 2147483647 w 50"/>
                <a:gd name="T7" fmla="*/ 2147483647 h 58"/>
                <a:gd name="T8" fmla="*/ 2147483647 w 50"/>
                <a:gd name="T9" fmla="*/ 2147483647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50" y="45"/>
                  </a:moveTo>
                  <a:lnTo>
                    <a:pt x="34" y="0"/>
                  </a:lnTo>
                  <a:lnTo>
                    <a:pt x="0" y="12"/>
                  </a:lnTo>
                  <a:lnTo>
                    <a:pt x="16" y="58"/>
                  </a:lnTo>
                  <a:lnTo>
                    <a:pt x="5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37" name="Freeform 212"/>
            <p:cNvSpPr>
              <a:spLocks/>
            </p:cNvSpPr>
            <p:nvPr/>
          </p:nvSpPr>
          <p:spPr bwMode="auto">
            <a:xfrm>
              <a:off x="1479550" y="803275"/>
              <a:ext cx="79375" cy="92075"/>
            </a:xfrm>
            <a:custGeom>
              <a:avLst/>
              <a:gdLst>
                <a:gd name="T0" fmla="*/ 2147483647 w 50"/>
                <a:gd name="T1" fmla="*/ 2147483647 h 58"/>
                <a:gd name="T2" fmla="*/ 2147483647 w 50"/>
                <a:gd name="T3" fmla="*/ 0 h 58"/>
                <a:gd name="T4" fmla="*/ 0 w 50"/>
                <a:gd name="T5" fmla="*/ 2147483647 h 58"/>
                <a:gd name="T6" fmla="*/ 2147483647 w 50"/>
                <a:gd name="T7" fmla="*/ 2147483647 h 58"/>
                <a:gd name="T8" fmla="*/ 0 60000 65536"/>
                <a:gd name="T9" fmla="*/ 0 60000 65536"/>
                <a:gd name="T10" fmla="*/ 0 60000 65536"/>
                <a:gd name="T11" fmla="*/ 0 60000 65536"/>
                <a:gd name="T12" fmla="*/ 0 w 50"/>
                <a:gd name="T13" fmla="*/ 0 h 58"/>
                <a:gd name="T14" fmla="*/ 50 w 50"/>
                <a:gd name="T15" fmla="*/ 58 h 58"/>
              </a:gdLst>
              <a:ahLst/>
              <a:cxnLst>
                <a:cxn ang="T8">
                  <a:pos x="T0" y="T1"/>
                </a:cxn>
                <a:cxn ang="T9">
                  <a:pos x="T2" y="T3"/>
                </a:cxn>
                <a:cxn ang="T10">
                  <a:pos x="T4" y="T5"/>
                </a:cxn>
                <a:cxn ang="T11">
                  <a:pos x="T6" y="T7"/>
                </a:cxn>
              </a:cxnLst>
              <a:rect l="T12" t="T13" r="T14" b="T15"/>
              <a:pathLst>
                <a:path w="50" h="58">
                  <a:moveTo>
                    <a:pt x="50" y="45"/>
                  </a:moveTo>
                  <a:lnTo>
                    <a:pt x="34" y="0"/>
                  </a:lnTo>
                  <a:lnTo>
                    <a:pt x="0" y="12"/>
                  </a:lnTo>
                  <a:lnTo>
                    <a:pt x="16"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38" name="Freeform 213"/>
            <p:cNvSpPr>
              <a:spLocks noEditPoints="1"/>
            </p:cNvSpPr>
            <p:nvPr/>
          </p:nvSpPr>
          <p:spPr bwMode="auto">
            <a:xfrm>
              <a:off x="1290638" y="282575"/>
              <a:ext cx="200025" cy="423862"/>
            </a:xfrm>
            <a:custGeom>
              <a:avLst/>
              <a:gdLst>
                <a:gd name="T0" fmla="*/ 2147483647 w 126"/>
                <a:gd name="T1" fmla="*/ 2147483647 h 267"/>
                <a:gd name="T2" fmla="*/ 2147483647 w 126"/>
                <a:gd name="T3" fmla="*/ 0 h 267"/>
                <a:gd name="T4" fmla="*/ 0 w 126"/>
                <a:gd name="T5" fmla="*/ 2147483647 h 267"/>
                <a:gd name="T6" fmla="*/ 2147483647 w 126"/>
                <a:gd name="T7" fmla="*/ 2147483647 h 267"/>
                <a:gd name="T8" fmla="*/ 2147483647 w 126"/>
                <a:gd name="T9" fmla="*/ 2147483647 h 267"/>
                <a:gd name="T10" fmla="*/ 2147483647 w 126"/>
                <a:gd name="T11" fmla="*/ 2147483647 h 267"/>
                <a:gd name="T12" fmla="*/ 2147483647 w 126"/>
                <a:gd name="T13" fmla="*/ 2147483647 h 267"/>
                <a:gd name="T14" fmla="*/ 2147483647 w 126"/>
                <a:gd name="T15" fmla="*/ 2147483647 h 267"/>
                <a:gd name="T16" fmla="*/ 2147483647 w 126"/>
                <a:gd name="T17" fmla="*/ 2147483647 h 267"/>
                <a:gd name="T18" fmla="*/ 2147483647 w 126"/>
                <a:gd name="T19" fmla="*/ 2147483647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66" y="91"/>
                  </a:moveTo>
                  <a:lnTo>
                    <a:pt x="34" y="0"/>
                  </a:lnTo>
                  <a:lnTo>
                    <a:pt x="0" y="12"/>
                  </a:lnTo>
                  <a:lnTo>
                    <a:pt x="32" y="104"/>
                  </a:lnTo>
                  <a:lnTo>
                    <a:pt x="66" y="91"/>
                  </a:lnTo>
                  <a:close/>
                  <a:moveTo>
                    <a:pt x="126" y="255"/>
                  </a:moveTo>
                  <a:lnTo>
                    <a:pt x="93" y="165"/>
                  </a:lnTo>
                  <a:lnTo>
                    <a:pt x="60" y="177"/>
                  </a:lnTo>
                  <a:lnTo>
                    <a:pt x="92" y="267"/>
                  </a:lnTo>
                  <a:lnTo>
                    <a:pt x="126" y="2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39" name="Freeform 214"/>
            <p:cNvSpPr>
              <a:spLocks/>
            </p:cNvSpPr>
            <p:nvPr/>
          </p:nvSpPr>
          <p:spPr bwMode="auto">
            <a:xfrm>
              <a:off x="1222375" y="96837"/>
              <a:ext cx="79375" cy="88900"/>
            </a:xfrm>
            <a:custGeom>
              <a:avLst/>
              <a:gdLst>
                <a:gd name="T0" fmla="*/ 2147483647 w 50"/>
                <a:gd name="T1" fmla="*/ 2147483647 h 56"/>
                <a:gd name="T2" fmla="*/ 2147483647 w 50"/>
                <a:gd name="T3" fmla="*/ 0 h 56"/>
                <a:gd name="T4" fmla="*/ 0 w 50"/>
                <a:gd name="T5" fmla="*/ 2147483647 h 56"/>
                <a:gd name="T6" fmla="*/ 2147483647 w 50"/>
                <a:gd name="T7" fmla="*/ 2147483647 h 56"/>
                <a:gd name="T8" fmla="*/ 2147483647 w 50"/>
                <a:gd name="T9" fmla="*/ 2147483647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50" y="44"/>
                  </a:moveTo>
                  <a:lnTo>
                    <a:pt x="34" y="0"/>
                  </a:lnTo>
                  <a:lnTo>
                    <a:pt x="0" y="12"/>
                  </a:lnTo>
                  <a:lnTo>
                    <a:pt x="16" y="56"/>
                  </a:lnTo>
                  <a:lnTo>
                    <a:pt x="5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0" name="Freeform 215"/>
            <p:cNvSpPr>
              <a:spLocks/>
            </p:cNvSpPr>
            <p:nvPr/>
          </p:nvSpPr>
          <p:spPr bwMode="auto">
            <a:xfrm>
              <a:off x="1222375" y="96837"/>
              <a:ext cx="79375" cy="88900"/>
            </a:xfrm>
            <a:custGeom>
              <a:avLst/>
              <a:gdLst>
                <a:gd name="T0" fmla="*/ 2147483647 w 50"/>
                <a:gd name="T1" fmla="*/ 2147483647 h 56"/>
                <a:gd name="T2" fmla="*/ 2147483647 w 50"/>
                <a:gd name="T3" fmla="*/ 0 h 56"/>
                <a:gd name="T4" fmla="*/ 0 w 50"/>
                <a:gd name="T5" fmla="*/ 2147483647 h 56"/>
                <a:gd name="T6" fmla="*/ 2147483647 w 50"/>
                <a:gd name="T7" fmla="*/ 2147483647 h 56"/>
                <a:gd name="T8" fmla="*/ 0 60000 65536"/>
                <a:gd name="T9" fmla="*/ 0 60000 65536"/>
                <a:gd name="T10" fmla="*/ 0 60000 65536"/>
                <a:gd name="T11" fmla="*/ 0 60000 65536"/>
                <a:gd name="T12" fmla="*/ 0 w 50"/>
                <a:gd name="T13" fmla="*/ 0 h 56"/>
                <a:gd name="T14" fmla="*/ 50 w 50"/>
                <a:gd name="T15" fmla="*/ 56 h 56"/>
              </a:gdLst>
              <a:ahLst/>
              <a:cxnLst>
                <a:cxn ang="T8">
                  <a:pos x="T0" y="T1"/>
                </a:cxn>
                <a:cxn ang="T9">
                  <a:pos x="T2" y="T3"/>
                </a:cxn>
                <a:cxn ang="T10">
                  <a:pos x="T4" y="T5"/>
                </a:cxn>
                <a:cxn ang="T11">
                  <a:pos x="T6" y="T7"/>
                </a:cxn>
              </a:cxnLst>
              <a:rect l="T12" t="T13" r="T14" b="T15"/>
              <a:pathLst>
                <a:path w="50" h="56">
                  <a:moveTo>
                    <a:pt x="50" y="44"/>
                  </a:moveTo>
                  <a:lnTo>
                    <a:pt x="34" y="0"/>
                  </a:lnTo>
                  <a:lnTo>
                    <a:pt x="0" y="12"/>
                  </a:lnTo>
                  <a:lnTo>
                    <a:pt x="16" y="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1" name="Freeform 216"/>
            <p:cNvSpPr>
              <a:spLocks/>
            </p:cNvSpPr>
            <p:nvPr/>
          </p:nvSpPr>
          <p:spPr bwMode="auto">
            <a:xfrm>
              <a:off x="1131888" y="996950"/>
              <a:ext cx="92075" cy="95250"/>
            </a:xfrm>
            <a:custGeom>
              <a:avLst/>
              <a:gdLst>
                <a:gd name="T0" fmla="*/ 2147483647 w 58"/>
                <a:gd name="T1" fmla="*/ 2147483647 h 60"/>
                <a:gd name="T2" fmla="*/ 2147483647 w 58"/>
                <a:gd name="T3" fmla="*/ 0 h 60"/>
                <a:gd name="T4" fmla="*/ 0 w 58"/>
                <a:gd name="T5" fmla="*/ 2147483647 h 60"/>
                <a:gd name="T6" fmla="*/ 2147483647 w 58"/>
                <a:gd name="T7" fmla="*/ 2147483647 h 60"/>
                <a:gd name="T8" fmla="*/ 2147483647 w 58"/>
                <a:gd name="T9" fmla="*/ 2147483647 h 60"/>
                <a:gd name="T10" fmla="*/ 0 60000 65536"/>
                <a:gd name="T11" fmla="*/ 0 60000 65536"/>
                <a:gd name="T12" fmla="*/ 0 60000 65536"/>
                <a:gd name="T13" fmla="*/ 0 60000 65536"/>
                <a:gd name="T14" fmla="*/ 0 60000 65536"/>
                <a:gd name="T15" fmla="*/ 0 w 58"/>
                <a:gd name="T16" fmla="*/ 0 h 60"/>
                <a:gd name="T17" fmla="*/ 58 w 58"/>
                <a:gd name="T18" fmla="*/ 60 h 60"/>
              </a:gdLst>
              <a:ahLst/>
              <a:cxnLst>
                <a:cxn ang="T10">
                  <a:pos x="T0" y="T1"/>
                </a:cxn>
                <a:cxn ang="T11">
                  <a:pos x="T2" y="T3"/>
                </a:cxn>
                <a:cxn ang="T12">
                  <a:pos x="T4" y="T5"/>
                </a:cxn>
                <a:cxn ang="T13">
                  <a:pos x="T6" y="T7"/>
                </a:cxn>
                <a:cxn ang="T14">
                  <a:pos x="T8" y="T9"/>
                </a:cxn>
              </a:cxnLst>
              <a:rect l="T15" t="T16" r="T17" b="T18"/>
              <a:pathLst>
                <a:path w="58" h="60">
                  <a:moveTo>
                    <a:pt x="58" y="36"/>
                  </a:moveTo>
                  <a:lnTo>
                    <a:pt x="28" y="0"/>
                  </a:lnTo>
                  <a:lnTo>
                    <a:pt x="0" y="22"/>
                  </a:lnTo>
                  <a:lnTo>
                    <a:pt x="30" y="60"/>
                  </a:lnTo>
                  <a:lnTo>
                    <a:pt x="5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2" name="Freeform 217"/>
            <p:cNvSpPr>
              <a:spLocks/>
            </p:cNvSpPr>
            <p:nvPr/>
          </p:nvSpPr>
          <p:spPr bwMode="auto">
            <a:xfrm>
              <a:off x="1131888" y="996950"/>
              <a:ext cx="92075" cy="95250"/>
            </a:xfrm>
            <a:custGeom>
              <a:avLst/>
              <a:gdLst>
                <a:gd name="T0" fmla="*/ 2147483647 w 58"/>
                <a:gd name="T1" fmla="*/ 2147483647 h 60"/>
                <a:gd name="T2" fmla="*/ 2147483647 w 58"/>
                <a:gd name="T3" fmla="*/ 0 h 60"/>
                <a:gd name="T4" fmla="*/ 0 w 58"/>
                <a:gd name="T5" fmla="*/ 2147483647 h 60"/>
                <a:gd name="T6" fmla="*/ 2147483647 w 58"/>
                <a:gd name="T7" fmla="*/ 2147483647 h 60"/>
                <a:gd name="T8" fmla="*/ 0 60000 65536"/>
                <a:gd name="T9" fmla="*/ 0 60000 65536"/>
                <a:gd name="T10" fmla="*/ 0 60000 65536"/>
                <a:gd name="T11" fmla="*/ 0 60000 65536"/>
                <a:gd name="T12" fmla="*/ 0 w 58"/>
                <a:gd name="T13" fmla="*/ 0 h 60"/>
                <a:gd name="T14" fmla="*/ 58 w 58"/>
                <a:gd name="T15" fmla="*/ 60 h 60"/>
              </a:gdLst>
              <a:ahLst/>
              <a:cxnLst>
                <a:cxn ang="T8">
                  <a:pos x="T0" y="T1"/>
                </a:cxn>
                <a:cxn ang="T9">
                  <a:pos x="T2" y="T3"/>
                </a:cxn>
                <a:cxn ang="T10">
                  <a:pos x="T4" y="T5"/>
                </a:cxn>
                <a:cxn ang="T11">
                  <a:pos x="T6" y="T7"/>
                </a:cxn>
              </a:cxnLst>
              <a:rect l="T12" t="T13" r="T14" b="T15"/>
              <a:pathLst>
                <a:path w="58" h="60">
                  <a:moveTo>
                    <a:pt x="58" y="36"/>
                  </a:moveTo>
                  <a:lnTo>
                    <a:pt x="28" y="0"/>
                  </a:lnTo>
                  <a:lnTo>
                    <a:pt x="0" y="22"/>
                  </a:lnTo>
                  <a:lnTo>
                    <a:pt x="3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3" name="Freeform 218"/>
            <p:cNvSpPr>
              <a:spLocks noEditPoints="1"/>
            </p:cNvSpPr>
            <p:nvPr/>
          </p:nvSpPr>
          <p:spPr bwMode="auto">
            <a:xfrm>
              <a:off x="774700" y="573087"/>
              <a:ext cx="320675" cy="365125"/>
            </a:xfrm>
            <a:custGeom>
              <a:avLst/>
              <a:gdLst>
                <a:gd name="T0" fmla="*/ 2147483647 w 202"/>
                <a:gd name="T1" fmla="*/ 2147483647 h 230"/>
                <a:gd name="T2" fmla="*/ 2147483647 w 202"/>
                <a:gd name="T3" fmla="*/ 0 h 230"/>
                <a:gd name="T4" fmla="*/ 0 w 202"/>
                <a:gd name="T5" fmla="*/ 2147483647 h 230"/>
                <a:gd name="T6" fmla="*/ 2147483647 w 202"/>
                <a:gd name="T7" fmla="*/ 2147483647 h 230"/>
                <a:gd name="T8" fmla="*/ 2147483647 w 202"/>
                <a:gd name="T9" fmla="*/ 2147483647 h 230"/>
                <a:gd name="T10" fmla="*/ 2147483647 w 202"/>
                <a:gd name="T11" fmla="*/ 2147483647 h 230"/>
                <a:gd name="T12" fmla="*/ 2147483647 w 202"/>
                <a:gd name="T13" fmla="*/ 2147483647 h 230"/>
                <a:gd name="T14" fmla="*/ 2147483647 w 202"/>
                <a:gd name="T15" fmla="*/ 2147483647 h 230"/>
                <a:gd name="T16" fmla="*/ 2147483647 w 202"/>
                <a:gd name="T17" fmla="*/ 2147483647 h 230"/>
                <a:gd name="T18" fmla="*/ 2147483647 w 202"/>
                <a:gd name="T19" fmla="*/ 2147483647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90" y="73"/>
                  </a:moveTo>
                  <a:lnTo>
                    <a:pt x="28" y="0"/>
                  </a:lnTo>
                  <a:lnTo>
                    <a:pt x="0" y="22"/>
                  </a:lnTo>
                  <a:lnTo>
                    <a:pt x="62" y="97"/>
                  </a:lnTo>
                  <a:lnTo>
                    <a:pt x="90" y="73"/>
                  </a:lnTo>
                  <a:close/>
                  <a:moveTo>
                    <a:pt x="202" y="207"/>
                  </a:moveTo>
                  <a:lnTo>
                    <a:pt x="140" y="133"/>
                  </a:lnTo>
                  <a:lnTo>
                    <a:pt x="113" y="156"/>
                  </a:lnTo>
                  <a:lnTo>
                    <a:pt x="175" y="230"/>
                  </a:lnTo>
                  <a:lnTo>
                    <a:pt x="202" y="2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4" name="Freeform 219"/>
            <p:cNvSpPr>
              <a:spLocks/>
            </p:cNvSpPr>
            <p:nvPr/>
          </p:nvSpPr>
          <p:spPr bwMode="auto">
            <a:xfrm>
              <a:off x="647700" y="420687"/>
              <a:ext cx="92075" cy="92075"/>
            </a:xfrm>
            <a:custGeom>
              <a:avLst/>
              <a:gdLst>
                <a:gd name="T0" fmla="*/ 2147483647 w 58"/>
                <a:gd name="T1" fmla="*/ 2147483647 h 58"/>
                <a:gd name="T2" fmla="*/ 2147483647 w 58"/>
                <a:gd name="T3" fmla="*/ 0 h 58"/>
                <a:gd name="T4" fmla="*/ 0 w 58"/>
                <a:gd name="T5" fmla="*/ 2147483647 h 58"/>
                <a:gd name="T6" fmla="*/ 2147483647 w 58"/>
                <a:gd name="T7" fmla="*/ 2147483647 h 58"/>
                <a:gd name="T8" fmla="*/ 2147483647 w 58"/>
                <a:gd name="T9" fmla="*/ 2147483647 h 58"/>
                <a:gd name="T10" fmla="*/ 0 60000 65536"/>
                <a:gd name="T11" fmla="*/ 0 60000 65536"/>
                <a:gd name="T12" fmla="*/ 0 60000 65536"/>
                <a:gd name="T13" fmla="*/ 0 60000 65536"/>
                <a:gd name="T14" fmla="*/ 0 60000 65536"/>
                <a:gd name="T15" fmla="*/ 0 w 58"/>
                <a:gd name="T16" fmla="*/ 0 h 58"/>
                <a:gd name="T17" fmla="*/ 58 w 58"/>
                <a:gd name="T18" fmla="*/ 58 h 58"/>
              </a:gdLst>
              <a:ahLst/>
              <a:cxnLst>
                <a:cxn ang="T10">
                  <a:pos x="T0" y="T1"/>
                </a:cxn>
                <a:cxn ang="T11">
                  <a:pos x="T2" y="T3"/>
                </a:cxn>
                <a:cxn ang="T12">
                  <a:pos x="T4" y="T5"/>
                </a:cxn>
                <a:cxn ang="T13">
                  <a:pos x="T6" y="T7"/>
                </a:cxn>
                <a:cxn ang="T14">
                  <a:pos x="T8" y="T9"/>
                </a:cxn>
              </a:cxnLst>
              <a:rect l="T15" t="T16" r="T17" b="T18"/>
              <a:pathLst>
                <a:path w="58" h="58">
                  <a:moveTo>
                    <a:pt x="58" y="36"/>
                  </a:moveTo>
                  <a:lnTo>
                    <a:pt x="27" y="0"/>
                  </a:lnTo>
                  <a:lnTo>
                    <a:pt x="0" y="22"/>
                  </a:lnTo>
                  <a:lnTo>
                    <a:pt x="31" y="58"/>
                  </a:lnTo>
                  <a:lnTo>
                    <a:pt x="5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5" name="Freeform 220"/>
            <p:cNvSpPr>
              <a:spLocks/>
            </p:cNvSpPr>
            <p:nvPr/>
          </p:nvSpPr>
          <p:spPr bwMode="auto">
            <a:xfrm>
              <a:off x="647700" y="420687"/>
              <a:ext cx="92075" cy="92075"/>
            </a:xfrm>
            <a:custGeom>
              <a:avLst/>
              <a:gdLst>
                <a:gd name="T0" fmla="*/ 2147483647 w 58"/>
                <a:gd name="T1" fmla="*/ 2147483647 h 58"/>
                <a:gd name="T2" fmla="*/ 2147483647 w 58"/>
                <a:gd name="T3" fmla="*/ 0 h 58"/>
                <a:gd name="T4" fmla="*/ 0 w 58"/>
                <a:gd name="T5" fmla="*/ 2147483647 h 58"/>
                <a:gd name="T6" fmla="*/ 2147483647 w 58"/>
                <a:gd name="T7" fmla="*/ 2147483647 h 58"/>
                <a:gd name="T8" fmla="*/ 0 60000 65536"/>
                <a:gd name="T9" fmla="*/ 0 60000 65536"/>
                <a:gd name="T10" fmla="*/ 0 60000 65536"/>
                <a:gd name="T11" fmla="*/ 0 60000 65536"/>
                <a:gd name="T12" fmla="*/ 0 w 58"/>
                <a:gd name="T13" fmla="*/ 0 h 58"/>
                <a:gd name="T14" fmla="*/ 58 w 58"/>
                <a:gd name="T15" fmla="*/ 58 h 58"/>
              </a:gdLst>
              <a:ahLst/>
              <a:cxnLst>
                <a:cxn ang="T8">
                  <a:pos x="T0" y="T1"/>
                </a:cxn>
                <a:cxn ang="T9">
                  <a:pos x="T2" y="T3"/>
                </a:cxn>
                <a:cxn ang="T10">
                  <a:pos x="T4" y="T5"/>
                </a:cxn>
                <a:cxn ang="T11">
                  <a:pos x="T6" y="T7"/>
                </a:cxn>
              </a:cxnLst>
              <a:rect l="T12" t="T13" r="T14" b="T15"/>
              <a:pathLst>
                <a:path w="58" h="58">
                  <a:moveTo>
                    <a:pt x="58" y="36"/>
                  </a:moveTo>
                  <a:lnTo>
                    <a:pt x="27" y="0"/>
                  </a:lnTo>
                  <a:lnTo>
                    <a:pt x="0" y="22"/>
                  </a:lnTo>
                  <a:lnTo>
                    <a:pt x="31"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6" name="Freeform 221"/>
            <p:cNvSpPr>
              <a:spLocks/>
            </p:cNvSpPr>
            <p:nvPr/>
          </p:nvSpPr>
          <p:spPr bwMode="auto">
            <a:xfrm>
              <a:off x="874713" y="1300162"/>
              <a:ext cx="95250" cy="87312"/>
            </a:xfrm>
            <a:custGeom>
              <a:avLst/>
              <a:gdLst>
                <a:gd name="T0" fmla="*/ 2147483647 w 60"/>
                <a:gd name="T1" fmla="*/ 2147483647 h 55"/>
                <a:gd name="T2" fmla="*/ 2147483647 w 60"/>
                <a:gd name="T3" fmla="*/ 0 h 55"/>
                <a:gd name="T4" fmla="*/ 0 w 60"/>
                <a:gd name="T5" fmla="*/ 2147483647 h 55"/>
                <a:gd name="T6" fmla="*/ 2147483647 w 60"/>
                <a:gd name="T7" fmla="*/ 2147483647 h 55"/>
                <a:gd name="T8" fmla="*/ 2147483647 w 60"/>
                <a:gd name="T9" fmla="*/ 2147483647 h 55"/>
                <a:gd name="T10" fmla="*/ 0 60000 65536"/>
                <a:gd name="T11" fmla="*/ 0 60000 65536"/>
                <a:gd name="T12" fmla="*/ 0 60000 65536"/>
                <a:gd name="T13" fmla="*/ 0 60000 65536"/>
                <a:gd name="T14" fmla="*/ 0 60000 65536"/>
                <a:gd name="T15" fmla="*/ 0 w 60"/>
                <a:gd name="T16" fmla="*/ 0 h 55"/>
                <a:gd name="T17" fmla="*/ 60 w 60"/>
                <a:gd name="T18" fmla="*/ 55 h 55"/>
              </a:gdLst>
              <a:ahLst/>
              <a:cxnLst>
                <a:cxn ang="T10">
                  <a:pos x="T0" y="T1"/>
                </a:cxn>
                <a:cxn ang="T11">
                  <a:pos x="T2" y="T3"/>
                </a:cxn>
                <a:cxn ang="T12">
                  <a:pos x="T4" y="T5"/>
                </a:cxn>
                <a:cxn ang="T13">
                  <a:pos x="T6" y="T7"/>
                </a:cxn>
                <a:cxn ang="T14">
                  <a:pos x="T8" y="T9"/>
                </a:cxn>
              </a:cxnLst>
              <a:rect l="T15" t="T16" r="T17" b="T18"/>
              <a:pathLst>
                <a:path w="60" h="55">
                  <a:moveTo>
                    <a:pt x="60" y="24"/>
                  </a:moveTo>
                  <a:lnTo>
                    <a:pt x="18" y="0"/>
                  </a:lnTo>
                  <a:lnTo>
                    <a:pt x="0" y="31"/>
                  </a:lnTo>
                  <a:lnTo>
                    <a:pt x="42" y="55"/>
                  </a:lnTo>
                  <a:lnTo>
                    <a:pt x="6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7" name="Freeform 222"/>
            <p:cNvSpPr>
              <a:spLocks/>
            </p:cNvSpPr>
            <p:nvPr/>
          </p:nvSpPr>
          <p:spPr bwMode="auto">
            <a:xfrm>
              <a:off x="874713" y="1300162"/>
              <a:ext cx="95250" cy="87312"/>
            </a:xfrm>
            <a:custGeom>
              <a:avLst/>
              <a:gdLst>
                <a:gd name="T0" fmla="*/ 2147483647 w 60"/>
                <a:gd name="T1" fmla="*/ 2147483647 h 55"/>
                <a:gd name="T2" fmla="*/ 2147483647 w 60"/>
                <a:gd name="T3" fmla="*/ 0 h 55"/>
                <a:gd name="T4" fmla="*/ 0 w 60"/>
                <a:gd name="T5" fmla="*/ 2147483647 h 55"/>
                <a:gd name="T6" fmla="*/ 2147483647 w 60"/>
                <a:gd name="T7" fmla="*/ 2147483647 h 55"/>
                <a:gd name="T8" fmla="*/ 0 60000 65536"/>
                <a:gd name="T9" fmla="*/ 0 60000 65536"/>
                <a:gd name="T10" fmla="*/ 0 60000 65536"/>
                <a:gd name="T11" fmla="*/ 0 60000 65536"/>
                <a:gd name="T12" fmla="*/ 0 w 60"/>
                <a:gd name="T13" fmla="*/ 0 h 55"/>
                <a:gd name="T14" fmla="*/ 60 w 60"/>
                <a:gd name="T15" fmla="*/ 55 h 55"/>
              </a:gdLst>
              <a:ahLst/>
              <a:cxnLst>
                <a:cxn ang="T8">
                  <a:pos x="T0" y="T1"/>
                </a:cxn>
                <a:cxn ang="T9">
                  <a:pos x="T2" y="T3"/>
                </a:cxn>
                <a:cxn ang="T10">
                  <a:pos x="T4" y="T5"/>
                </a:cxn>
                <a:cxn ang="T11">
                  <a:pos x="T6" y="T7"/>
                </a:cxn>
              </a:cxnLst>
              <a:rect l="T12" t="T13" r="T14" b="T15"/>
              <a:pathLst>
                <a:path w="60" h="55">
                  <a:moveTo>
                    <a:pt x="60" y="24"/>
                  </a:moveTo>
                  <a:lnTo>
                    <a:pt x="18" y="0"/>
                  </a:lnTo>
                  <a:lnTo>
                    <a:pt x="0" y="31"/>
                  </a:lnTo>
                  <a:lnTo>
                    <a:pt x="42"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8" name="Freeform 223"/>
            <p:cNvSpPr>
              <a:spLocks noEditPoints="1"/>
            </p:cNvSpPr>
            <p:nvPr/>
          </p:nvSpPr>
          <p:spPr bwMode="auto">
            <a:xfrm>
              <a:off x="395288" y="1023937"/>
              <a:ext cx="401638" cy="265112"/>
            </a:xfrm>
            <a:custGeom>
              <a:avLst/>
              <a:gdLst>
                <a:gd name="T0" fmla="*/ 2147483647 w 253"/>
                <a:gd name="T1" fmla="*/ 2147483647 h 167"/>
                <a:gd name="T2" fmla="*/ 2147483647 w 253"/>
                <a:gd name="T3" fmla="*/ 0 h 167"/>
                <a:gd name="T4" fmla="*/ 0 w 253"/>
                <a:gd name="T5" fmla="*/ 2147483647 h 167"/>
                <a:gd name="T6" fmla="*/ 2147483647 w 253"/>
                <a:gd name="T7" fmla="*/ 2147483647 h 167"/>
                <a:gd name="T8" fmla="*/ 2147483647 w 253"/>
                <a:gd name="T9" fmla="*/ 2147483647 h 167"/>
                <a:gd name="T10" fmla="*/ 2147483647 w 253"/>
                <a:gd name="T11" fmla="*/ 2147483647 h 167"/>
                <a:gd name="T12" fmla="*/ 2147483647 w 253"/>
                <a:gd name="T13" fmla="*/ 2147483647 h 167"/>
                <a:gd name="T14" fmla="*/ 2147483647 w 253"/>
                <a:gd name="T15" fmla="*/ 2147483647 h 167"/>
                <a:gd name="T16" fmla="*/ 2147483647 w 253"/>
                <a:gd name="T17" fmla="*/ 2147483647 h 167"/>
                <a:gd name="T18" fmla="*/ 2147483647 w 253"/>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167"/>
                <a:gd name="T32" fmla="*/ 253 w 253"/>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167">
                  <a:moveTo>
                    <a:pt x="102" y="48"/>
                  </a:moveTo>
                  <a:lnTo>
                    <a:pt x="18" y="0"/>
                  </a:lnTo>
                  <a:lnTo>
                    <a:pt x="0" y="31"/>
                  </a:lnTo>
                  <a:lnTo>
                    <a:pt x="84" y="79"/>
                  </a:lnTo>
                  <a:lnTo>
                    <a:pt x="102" y="48"/>
                  </a:lnTo>
                  <a:close/>
                  <a:moveTo>
                    <a:pt x="253" y="135"/>
                  </a:moveTo>
                  <a:lnTo>
                    <a:pt x="169" y="86"/>
                  </a:lnTo>
                  <a:lnTo>
                    <a:pt x="151" y="118"/>
                  </a:lnTo>
                  <a:lnTo>
                    <a:pt x="235" y="167"/>
                  </a:lnTo>
                  <a:lnTo>
                    <a:pt x="253"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9" name="Freeform 224"/>
            <p:cNvSpPr>
              <a:spLocks/>
            </p:cNvSpPr>
            <p:nvPr/>
          </p:nvSpPr>
          <p:spPr bwMode="auto">
            <a:xfrm>
              <a:off x="223838" y="923925"/>
              <a:ext cx="93663" cy="87312"/>
            </a:xfrm>
            <a:custGeom>
              <a:avLst/>
              <a:gdLst>
                <a:gd name="T0" fmla="*/ 2147483647 w 59"/>
                <a:gd name="T1" fmla="*/ 2147483647 h 55"/>
                <a:gd name="T2" fmla="*/ 2147483647 w 59"/>
                <a:gd name="T3" fmla="*/ 0 h 55"/>
                <a:gd name="T4" fmla="*/ 0 w 59"/>
                <a:gd name="T5" fmla="*/ 2147483647 h 55"/>
                <a:gd name="T6" fmla="*/ 2147483647 w 59"/>
                <a:gd name="T7" fmla="*/ 2147483647 h 55"/>
                <a:gd name="T8" fmla="*/ 2147483647 w 59"/>
                <a:gd name="T9" fmla="*/ 2147483647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59" y="23"/>
                  </a:moveTo>
                  <a:lnTo>
                    <a:pt x="18" y="0"/>
                  </a:lnTo>
                  <a:lnTo>
                    <a:pt x="0" y="31"/>
                  </a:lnTo>
                  <a:lnTo>
                    <a:pt x="41" y="55"/>
                  </a:lnTo>
                  <a:lnTo>
                    <a:pt x="5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0" name="Freeform 225"/>
            <p:cNvSpPr>
              <a:spLocks/>
            </p:cNvSpPr>
            <p:nvPr/>
          </p:nvSpPr>
          <p:spPr bwMode="auto">
            <a:xfrm>
              <a:off x="223838" y="923925"/>
              <a:ext cx="93663" cy="87312"/>
            </a:xfrm>
            <a:custGeom>
              <a:avLst/>
              <a:gdLst>
                <a:gd name="T0" fmla="*/ 2147483647 w 59"/>
                <a:gd name="T1" fmla="*/ 2147483647 h 55"/>
                <a:gd name="T2" fmla="*/ 2147483647 w 59"/>
                <a:gd name="T3" fmla="*/ 0 h 55"/>
                <a:gd name="T4" fmla="*/ 0 w 59"/>
                <a:gd name="T5" fmla="*/ 2147483647 h 55"/>
                <a:gd name="T6" fmla="*/ 2147483647 w 59"/>
                <a:gd name="T7" fmla="*/ 2147483647 h 55"/>
                <a:gd name="T8" fmla="*/ 0 60000 65536"/>
                <a:gd name="T9" fmla="*/ 0 60000 65536"/>
                <a:gd name="T10" fmla="*/ 0 60000 65536"/>
                <a:gd name="T11" fmla="*/ 0 60000 65536"/>
                <a:gd name="T12" fmla="*/ 0 w 59"/>
                <a:gd name="T13" fmla="*/ 0 h 55"/>
                <a:gd name="T14" fmla="*/ 59 w 59"/>
                <a:gd name="T15" fmla="*/ 55 h 55"/>
              </a:gdLst>
              <a:ahLst/>
              <a:cxnLst>
                <a:cxn ang="T8">
                  <a:pos x="T0" y="T1"/>
                </a:cxn>
                <a:cxn ang="T9">
                  <a:pos x="T2" y="T3"/>
                </a:cxn>
                <a:cxn ang="T10">
                  <a:pos x="T4" y="T5"/>
                </a:cxn>
                <a:cxn ang="T11">
                  <a:pos x="T6" y="T7"/>
                </a:cxn>
              </a:cxnLst>
              <a:rect l="T12" t="T13" r="T14" b="T15"/>
              <a:pathLst>
                <a:path w="59" h="55">
                  <a:moveTo>
                    <a:pt x="59" y="23"/>
                  </a:moveTo>
                  <a:lnTo>
                    <a:pt x="18" y="0"/>
                  </a:lnTo>
                  <a:lnTo>
                    <a:pt x="0" y="31"/>
                  </a:lnTo>
                  <a:lnTo>
                    <a:pt x="41"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1" name="Freeform 226"/>
            <p:cNvSpPr>
              <a:spLocks/>
            </p:cNvSpPr>
            <p:nvPr/>
          </p:nvSpPr>
          <p:spPr bwMode="auto">
            <a:xfrm>
              <a:off x="744538" y="1677987"/>
              <a:ext cx="84138" cy="68262"/>
            </a:xfrm>
            <a:custGeom>
              <a:avLst/>
              <a:gdLst>
                <a:gd name="T0" fmla="*/ 2147483647 w 53"/>
                <a:gd name="T1" fmla="*/ 2147483647 h 43"/>
                <a:gd name="T2" fmla="*/ 2147483647 w 53"/>
                <a:gd name="T3" fmla="*/ 0 h 43"/>
                <a:gd name="T4" fmla="*/ 0 w 53"/>
                <a:gd name="T5" fmla="*/ 2147483647 h 43"/>
                <a:gd name="T6" fmla="*/ 2147483647 w 53"/>
                <a:gd name="T7" fmla="*/ 2147483647 h 43"/>
                <a:gd name="T8" fmla="*/ 2147483647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53" y="8"/>
                  </a:moveTo>
                  <a:lnTo>
                    <a:pt x="6" y="0"/>
                  </a:lnTo>
                  <a:lnTo>
                    <a:pt x="0" y="35"/>
                  </a:lnTo>
                  <a:lnTo>
                    <a:pt x="46" y="43"/>
                  </a:lnTo>
                  <a:lnTo>
                    <a:pt x="5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2" name="Freeform 227"/>
            <p:cNvSpPr>
              <a:spLocks/>
            </p:cNvSpPr>
            <p:nvPr/>
          </p:nvSpPr>
          <p:spPr bwMode="auto">
            <a:xfrm>
              <a:off x="744538" y="1677987"/>
              <a:ext cx="84138" cy="68262"/>
            </a:xfrm>
            <a:custGeom>
              <a:avLst/>
              <a:gdLst>
                <a:gd name="T0" fmla="*/ 2147483647 w 53"/>
                <a:gd name="T1" fmla="*/ 2147483647 h 43"/>
                <a:gd name="T2" fmla="*/ 2147483647 w 53"/>
                <a:gd name="T3" fmla="*/ 0 h 43"/>
                <a:gd name="T4" fmla="*/ 0 w 53"/>
                <a:gd name="T5" fmla="*/ 2147483647 h 43"/>
                <a:gd name="T6" fmla="*/ 2147483647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53" y="8"/>
                  </a:moveTo>
                  <a:lnTo>
                    <a:pt x="6" y="0"/>
                  </a:lnTo>
                  <a:lnTo>
                    <a:pt x="0" y="35"/>
                  </a:lnTo>
                  <a:lnTo>
                    <a:pt x="46"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3" name="Freeform 228"/>
            <p:cNvSpPr>
              <a:spLocks noEditPoints="1"/>
            </p:cNvSpPr>
            <p:nvPr/>
          </p:nvSpPr>
          <p:spPr bwMode="auto">
            <a:xfrm>
              <a:off x="198438" y="1581150"/>
              <a:ext cx="433388" cy="131762"/>
            </a:xfrm>
            <a:custGeom>
              <a:avLst/>
              <a:gdLst>
                <a:gd name="T0" fmla="*/ 2147483647 w 273"/>
                <a:gd name="T1" fmla="*/ 2147483647 h 83"/>
                <a:gd name="T2" fmla="*/ 2147483647 w 273"/>
                <a:gd name="T3" fmla="*/ 0 h 83"/>
                <a:gd name="T4" fmla="*/ 0 w 273"/>
                <a:gd name="T5" fmla="*/ 2147483647 h 83"/>
                <a:gd name="T6" fmla="*/ 2147483647 w 273"/>
                <a:gd name="T7" fmla="*/ 2147483647 h 83"/>
                <a:gd name="T8" fmla="*/ 2147483647 w 273"/>
                <a:gd name="T9" fmla="*/ 2147483647 h 83"/>
                <a:gd name="T10" fmla="*/ 2147483647 w 273"/>
                <a:gd name="T11" fmla="*/ 2147483647 h 83"/>
                <a:gd name="T12" fmla="*/ 2147483647 w 273"/>
                <a:gd name="T13" fmla="*/ 2147483647 h 83"/>
                <a:gd name="T14" fmla="*/ 2147483647 w 273"/>
                <a:gd name="T15" fmla="*/ 2147483647 h 83"/>
                <a:gd name="T16" fmla="*/ 2147483647 w 273"/>
                <a:gd name="T17" fmla="*/ 2147483647 h 83"/>
                <a:gd name="T18" fmla="*/ 2147483647 w 273"/>
                <a:gd name="T19" fmla="*/ 2147483647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3"/>
                <a:gd name="T32" fmla="*/ 273 w 273"/>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3">
                  <a:moveTo>
                    <a:pt x="102" y="17"/>
                  </a:moveTo>
                  <a:lnTo>
                    <a:pt x="7" y="0"/>
                  </a:lnTo>
                  <a:lnTo>
                    <a:pt x="0" y="35"/>
                  </a:lnTo>
                  <a:lnTo>
                    <a:pt x="95" y="52"/>
                  </a:lnTo>
                  <a:lnTo>
                    <a:pt x="102" y="17"/>
                  </a:lnTo>
                  <a:close/>
                  <a:moveTo>
                    <a:pt x="273" y="48"/>
                  </a:moveTo>
                  <a:lnTo>
                    <a:pt x="178" y="31"/>
                  </a:lnTo>
                  <a:lnTo>
                    <a:pt x="172" y="66"/>
                  </a:lnTo>
                  <a:lnTo>
                    <a:pt x="267" y="83"/>
                  </a:lnTo>
                  <a:lnTo>
                    <a:pt x="27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4" name="Freeform 229"/>
            <p:cNvSpPr>
              <a:spLocks/>
            </p:cNvSpPr>
            <p:nvPr/>
          </p:nvSpPr>
          <p:spPr bwMode="auto">
            <a:xfrm>
              <a:off x="1588" y="1547812"/>
              <a:ext cx="84138" cy="68262"/>
            </a:xfrm>
            <a:custGeom>
              <a:avLst/>
              <a:gdLst>
                <a:gd name="T0" fmla="*/ 2147483647 w 53"/>
                <a:gd name="T1" fmla="*/ 2147483647 h 43"/>
                <a:gd name="T2" fmla="*/ 2147483647 w 53"/>
                <a:gd name="T3" fmla="*/ 0 h 43"/>
                <a:gd name="T4" fmla="*/ 0 w 53"/>
                <a:gd name="T5" fmla="*/ 2147483647 h 43"/>
                <a:gd name="T6" fmla="*/ 2147483647 w 53"/>
                <a:gd name="T7" fmla="*/ 2147483647 h 43"/>
                <a:gd name="T8" fmla="*/ 2147483647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53" y="8"/>
                  </a:moveTo>
                  <a:lnTo>
                    <a:pt x="7" y="0"/>
                  </a:lnTo>
                  <a:lnTo>
                    <a:pt x="0" y="35"/>
                  </a:lnTo>
                  <a:lnTo>
                    <a:pt x="48" y="43"/>
                  </a:lnTo>
                  <a:lnTo>
                    <a:pt x="5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5" name="Freeform 230"/>
            <p:cNvSpPr>
              <a:spLocks/>
            </p:cNvSpPr>
            <p:nvPr/>
          </p:nvSpPr>
          <p:spPr bwMode="auto">
            <a:xfrm>
              <a:off x="1588" y="1547812"/>
              <a:ext cx="84138" cy="68262"/>
            </a:xfrm>
            <a:custGeom>
              <a:avLst/>
              <a:gdLst>
                <a:gd name="T0" fmla="*/ 2147483647 w 53"/>
                <a:gd name="T1" fmla="*/ 2147483647 h 43"/>
                <a:gd name="T2" fmla="*/ 2147483647 w 53"/>
                <a:gd name="T3" fmla="*/ 0 h 43"/>
                <a:gd name="T4" fmla="*/ 0 w 53"/>
                <a:gd name="T5" fmla="*/ 2147483647 h 43"/>
                <a:gd name="T6" fmla="*/ 2147483647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53" y="8"/>
                  </a:moveTo>
                  <a:lnTo>
                    <a:pt x="7" y="0"/>
                  </a:lnTo>
                  <a:lnTo>
                    <a:pt x="0" y="35"/>
                  </a:lnTo>
                  <a:lnTo>
                    <a:pt x="48"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6" name="Freeform 231"/>
            <p:cNvSpPr>
              <a:spLocks/>
            </p:cNvSpPr>
            <p:nvPr/>
          </p:nvSpPr>
          <p:spPr bwMode="auto">
            <a:xfrm>
              <a:off x="741363" y="2071687"/>
              <a:ext cx="84138" cy="68262"/>
            </a:xfrm>
            <a:custGeom>
              <a:avLst/>
              <a:gdLst>
                <a:gd name="T0" fmla="*/ 2147483647 w 53"/>
                <a:gd name="T1" fmla="*/ 0 h 43"/>
                <a:gd name="T2" fmla="*/ 0 w 53"/>
                <a:gd name="T3" fmla="*/ 2147483647 h 43"/>
                <a:gd name="T4" fmla="*/ 2147483647 w 53"/>
                <a:gd name="T5" fmla="*/ 2147483647 h 43"/>
                <a:gd name="T6" fmla="*/ 2147483647 w 53"/>
                <a:gd name="T7" fmla="*/ 2147483647 h 43"/>
                <a:gd name="T8" fmla="*/ 2147483647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7" y="0"/>
                  </a:moveTo>
                  <a:lnTo>
                    <a:pt x="0" y="8"/>
                  </a:lnTo>
                  <a:lnTo>
                    <a:pt x="7" y="43"/>
                  </a:lnTo>
                  <a:lnTo>
                    <a:pt x="53" y="35"/>
                  </a:ln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7" name="Freeform 232"/>
            <p:cNvSpPr>
              <a:spLocks/>
            </p:cNvSpPr>
            <p:nvPr/>
          </p:nvSpPr>
          <p:spPr bwMode="auto">
            <a:xfrm>
              <a:off x="741363" y="2071687"/>
              <a:ext cx="84138" cy="68262"/>
            </a:xfrm>
            <a:custGeom>
              <a:avLst/>
              <a:gdLst>
                <a:gd name="T0" fmla="*/ 2147483647 w 53"/>
                <a:gd name="T1" fmla="*/ 0 h 43"/>
                <a:gd name="T2" fmla="*/ 0 w 53"/>
                <a:gd name="T3" fmla="*/ 2147483647 h 43"/>
                <a:gd name="T4" fmla="*/ 2147483647 w 53"/>
                <a:gd name="T5" fmla="*/ 2147483647 h 43"/>
                <a:gd name="T6" fmla="*/ 2147483647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47" y="0"/>
                  </a:moveTo>
                  <a:lnTo>
                    <a:pt x="0" y="8"/>
                  </a:lnTo>
                  <a:lnTo>
                    <a:pt x="7" y="43"/>
                  </a:lnTo>
                  <a:lnTo>
                    <a:pt x="53"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8" name="Freeform 233"/>
            <p:cNvSpPr>
              <a:spLocks noEditPoints="1"/>
            </p:cNvSpPr>
            <p:nvPr/>
          </p:nvSpPr>
          <p:spPr bwMode="auto">
            <a:xfrm>
              <a:off x="196850" y="2106612"/>
              <a:ext cx="433388" cy="130175"/>
            </a:xfrm>
            <a:custGeom>
              <a:avLst/>
              <a:gdLst>
                <a:gd name="T0" fmla="*/ 2147483647 w 273"/>
                <a:gd name="T1" fmla="*/ 2147483647 h 82"/>
                <a:gd name="T2" fmla="*/ 0 w 273"/>
                <a:gd name="T3" fmla="*/ 2147483647 h 82"/>
                <a:gd name="T4" fmla="*/ 2147483647 w 273"/>
                <a:gd name="T5" fmla="*/ 2147483647 h 82"/>
                <a:gd name="T6" fmla="*/ 2147483647 w 273"/>
                <a:gd name="T7" fmla="*/ 2147483647 h 82"/>
                <a:gd name="T8" fmla="*/ 2147483647 w 273"/>
                <a:gd name="T9" fmla="*/ 2147483647 h 82"/>
                <a:gd name="T10" fmla="*/ 2147483647 w 273"/>
                <a:gd name="T11" fmla="*/ 0 h 82"/>
                <a:gd name="T12" fmla="*/ 2147483647 w 273"/>
                <a:gd name="T13" fmla="*/ 2147483647 h 82"/>
                <a:gd name="T14" fmla="*/ 2147483647 w 273"/>
                <a:gd name="T15" fmla="*/ 2147483647 h 82"/>
                <a:gd name="T16" fmla="*/ 2147483647 w 273"/>
                <a:gd name="T17" fmla="*/ 2147483647 h 82"/>
                <a:gd name="T18" fmla="*/ 2147483647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95" y="30"/>
                  </a:moveTo>
                  <a:lnTo>
                    <a:pt x="0" y="47"/>
                  </a:lnTo>
                  <a:lnTo>
                    <a:pt x="6" y="82"/>
                  </a:lnTo>
                  <a:lnTo>
                    <a:pt x="102" y="65"/>
                  </a:lnTo>
                  <a:lnTo>
                    <a:pt x="95" y="30"/>
                  </a:lnTo>
                  <a:close/>
                  <a:moveTo>
                    <a:pt x="266" y="0"/>
                  </a:moveTo>
                  <a:lnTo>
                    <a:pt x="172" y="17"/>
                  </a:lnTo>
                  <a:lnTo>
                    <a:pt x="178" y="52"/>
                  </a:lnTo>
                  <a:lnTo>
                    <a:pt x="273" y="35"/>
                  </a:lnTo>
                  <a:lnTo>
                    <a:pt x="2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59" name="Freeform 234"/>
            <p:cNvSpPr>
              <a:spLocks/>
            </p:cNvSpPr>
            <p:nvPr/>
          </p:nvSpPr>
          <p:spPr bwMode="auto">
            <a:xfrm>
              <a:off x="0" y="2203450"/>
              <a:ext cx="84138" cy="66675"/>
            </a:xfrm>
            <a:custGeom>
              <a:avLst/>
              <a:gdLst>
                <a:gd name="T0" fmla="*/ 2147483647 w 53"/>
                <a:gd name="T1" fmla="*/ 0 h 42"/>
                <a:gd name="T2" fmla="*/ 0 w 53"/>
                <a:gd name="T3" fmla="*/ 2147483647 h 42"/>
                <a:gd name="T4" fmla="*/ 2147483647 w 53"/>
                <a:gd name="T5" fmla="*/ 2147483647 h 42"/>
                <a:gd name="T6" fmla="*/ 2147483647 w 53"/>
                <a:gd name="T7" fmla="*/ 2147483647 h 42"/>
                <a:gd name="T8" fmla="*/ 2147483647 w 53"/>
                <a:gd name="T9" fmla="*/ 0 h 42"/>
                <a:gd name="T10" fmla="*/ 0 60000 65536"/>
                <a:gd name="T11" fmla="*/ 0 60000 65536"/>
                <a:gd name="T12" fmla="*/ 0 60000 65536"/>
                <a:gd name="T13" fmla="*/ 0 60000 65536"/>
                <a:gd name="T14" fmla="*/ 0 60000 65536"/>
                <a:gd name="T15" fmla="*/ 0 w 53"/>
                <a:gd name="T16" fmla="*/ 0 h 42"/>
                <a:gd name="T17" fmla="*/ 53 w 53"/>
                <a:gd name="T18" fmla="*/ 42 h 42"/>
              </a:gdLst>
              <a:ahLst/>
              <a:cxnLst>
                <a:cxn ang="T10">
                  <a:pos x="T0" y="T1"/>
                </a:cxn>
                <a:cxn ang="T11">
                  <a:pos x="T2" y="T3"/>
                </a:cxn>
                <a:cxn ang="T12">
                  <a:pos x="T4" y="T5"/>
                </a:cxn>
                <a:cxn ang="T13">
                  <a:pos x="T6" y="T7"/>
                </a:cxn>
                <a:cxn ang="T14">
                  <a:pos x="T8" y="T9"/>
                </a:cxn>
              </a:cxnLst>
              <a:rect l="T15" t="T16" r="T17" b="T18"/>
              <a:pathLst>
                <a:path w="53" h="42">
                  <a:moveTo>
                    <a:pt x="48" y="0"/>
                  </a:moveTo>
                  <a:lnTo>
                    <a:pt x="0" y="7"/>
                  </a:lnTo>
                  <a:lnTo>
                    <a:pt x="7" y="42"/>
                  </a:lnTo>
                  <a:lnTo>
                    <a:pt x="53" y="35"/>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0" name="Freeform 235"/>
            <p:cNvSpPr>
              <a:spLocks/>
            </p:cNvSpPr>
            <p:nvPr/>
          </p:nvSpPr>
          <p:spPr bwMode="auto">
            <a:xfrm>
              <a:off x="0" y="2203450"/>
              <a:ext cx="84138" cy="66675"/>
            </a:xfrm>
            <a:custGeom>
              <a:avLst/>
              <a:gdLst>
                <a:gd name="T0" fmla="*/ 2147483647 w 53"/>
                <a:gd name="T1" fmla="*/ 0 h 42"/>
                <a:gd name="T2" fmla="*/ 0 w 53"/>
                <a:gd name="T3" fmla="*/ 2147483647 h 42"/>
                <a:gd name="T4" fmla="*/ 2147483647 w 53"/>
                <a:gd name="T5" fmla="*/ 2147483647 h 42"/>
                <a:gd name="T6" fmla="*/ 2147483647 w 53"/>
                <a:gd name="T7" fmla="*/ 2147483647 h 42"/>
                <a:gd name="T8" fmla="*/ 0 60000 65536"/>
                <a:gd name="T9" fmla="*/ 0 60000 65536"/>
                <a:gd name="T10" fmla="*/ 0 60000 65536"/>
                <a:gd name="T11" fmla="*/ 0 60000 65536"/>
                <a:gd name="T12" fmla="*/ 0 w 53"/>
                <a:gd name="T13" fmla="*/ 0 h 42"/>
                <a:gd name="T14" fmla="*/ 53 w 53"/>
                <a:gd name="T15" fmla="*/ 42 h 42"/>
              </a:gdLst>
              <a:ahLst/>
              <a:cxnLst>
                <a:cxn ang="T8">
                  <a:pos x="T0" y="T1"/>
                </a:cxn>
                <a:cxn ang="T9">
                  <a:pos x="T2" y="T3"/>
                </a:cxn>
                <a:cxn ang="T10">
                  <a:pos x="T4" y="T5"/>
                </a:cxn>
                <a:cxn ang="T11">
                  <a:pos x="T6" y="T7"/>
                </a:cxn>
              </a:cxnLst>
              <a:rect l="T12" t="T13" r="T14" b="T15"/>
              <a:pathLst>
                <a:path w="53" h="42">
                  <a:moveTo>
                    <a:pt x="48" y="0"/>
                  </a:moveTo>
                  <a:lnTo>
                    <a:pt x="0" y="7"/>
                  </a:lnTo>
                  <a:lnTo>
                    <a:pt x="7" y="42"/>
                  </a:lnTo>
                  <a:lnTo>
                    <a:pt x="53"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1" name="Freeform 236"/>
            <p:cNvSpPr>
              <a:spLocks/>
            </p:cNvSpPr>
            <p:nvPr/>
          </p:nvSpPr>
          <p:spPr bwMode="auto">
            <a:xfrm>
              <a:off x="869950" y="2433637"/>
              <a:ext cx="93663" cy="85725"/>
            </a:xfrm>
            <a:custGeom>
              <a:avLst/>
              <a:gdLst>
                <a:gd name="T0" fmla="*/ 2147483647 w 59"/>
                <a:gd name="T1" fmla="*/ 0 h 54"/>
                <a:gd name="T2" fmla="*/ 0 w 59"/>
                <a:gd name="T3" fmla="*/ 2147483647 h 54"/>
                <a:gd name="T4" fmla="*/ 2147483647 w 59"/>
                <a:gd name="T5" fmla="*/ 2147483647 h 54"/>
                <a:gd name="T6" fmla="*/ 2147483647 w 59"/>
                <a:gd name="T7" fmla="*/ 2147483647 h 54"/>
                <a:gd name="T8" fmla="*/ 2147483647 w 59"/>
                <a:gd name="T9" fmla="*/ 0 h 54"/>
                <a:gd name="T10" fmla="*/ 0 60000 65536"/>
                <a:gd name="T11" fmla="*/ 0 60000 65536"/>
                <a:gd name="T12" fmla="*/ 0 60000 65536"/>
                <a:gd name="T13" fmla="*/ 0 60000 65536"/>
                <a:gd name="T14" fmla="*/ 0 60000 65536"/>
                <a:gd name="T15" fmla="*/ 0 w 59"/>
                <a:gd name="T16" fmla="*/ 0 h 54"/>
                <a:gd name="T17" fmla="*/ 59 w 59"/>
                <a:gd name="T18" fmla="*/ 54 h 54"/>
              </a:gdLst>
              <a:ahLst/>
              <a:cxnLst>
                <a:cxn ang="T10">
                  <a:pos x="T0" y="T1"/>
                </a:cxn>
                <a:cxn ang="T11">
                  <a:pos x="T2" y="T3"/>
                </a:cxn>
                <a:cxn ang="T12">
                  <a:pos x="T4" y="T5"/>
                </a:cxn>
                <a:cxn ang="T13">
                  <a:pos x="T6" y="T7"/>
                </a:cxn>
                <a:cxn ang="T14">
                  <a:pos x="T8" y="T9"/>
                </a:cxn>
              </a:cxnLst>
              <a:rect l="T15" t="T16" r="T17" b="T18"/>
              <a:pathLst>
                <a:path w="59" h="54">
                  <a:moveTo>
                    <a:pt x="41" y="0"/>
                  </a:moveTo>
                  <a:lnTo>
                    <a:pt x="0" y="24"/>
                  </a:lnTo>
                  <a:lnTo>
                    <a:pt x="18" y="54"/>
                  </a:lnTo>
                  <a:lnTo>
                    <a:pt x="59" y="3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2" name="Freeform 237"/>
            <p:cNvSpPr>
              <a:spLocks/>
            </p:cNvSpPr>
            <p:nvPr/>
          </p:nvSpPr>
          <p:spPr bwMode="auto">
            <a:xfrm>
              <a:off x="869950" y="2433637"/>
              <a:ext cx="93663" cy="85725"/>
            </a:xfrm>
            <a:custGeom>
              <a:avLst/>
              <a:gdLst>
                <a:gd name="T0" fmla="*/ 2147483647 w 59"/>
                <a:gd name="T1" fmla="*/ 0 h 54"/>
                <a:gd name="T2" fmla="*/ 0 w 59"/>
                <a:gd name="T3" fmla="*/ 2147483647 h 54"/>
                <a:gd name="T4" fmla="*/ 2147483647 w 59"/>
                <a:gd name="T5" fmla="*/ 2147483647 h 54"/>
                <a:gd name="T6" fmla="*/ 2147483647 w 59"/>
                <a:gd name="T7" fmla="*/ 2147483647 h 54"/>
                <a:gd name="T8" fmla="*/ 0 60000 65536"/>
                <a:gd name="T9" fmla="*/ 0 60000 65536"/>
                <a:gd name="T10" fmla="*/ 0 60000 65536"/>
                <a:gd name="T11" fmla="*/ 0 60000 65536"/>
                <a:gd name="T12" fmla="*/ 0 w 59"/>
                <a:gd name="T13" fmla="*/ 0 h 54"/>
                <a:gd name="T14" fmla="*/ 59 w 59"/>
                <a:gd name="T15" fmla="*/ 54 h 54"/>
              </a:gdLst>
              <a:ahLst/>
              <a:cxnLst>
                <a:cxn ang="T8">
                  <a:pos x="T0" y="T1"/>
                </a:cxn>
                <a:cxn ang="T9">
                  <a:pos x="T2" y="T3"/>
                </a:cxn>
                <a:cxn ang="T10">
                  <a:pos x="T4" y="T5"/>
                </a:cxn>
                <a:cxn ang="T11">
                  <a:pos x="T6" y="T7"/>
                </a:cxn>
              </a:cxnLst>
              <a:rect l="T12" t="T13" r="T14" b="T15"/>
              <a:pathLst>
                <a:path w="59" h="54">
                  <a:moveTo>
                    <a:pt x="41" y="0"/>
                  </a:moveTo>
                  <a:lnTo>
                    <a:pt x="0" y="24"/>
                  </a:lnTo>
                  <a:lnTo>
                    <a:pt x="18" y="54"/>
                  </a:lnTo>
                  <a:lnTo>
                    <a:pt x="59"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3" name="Freeform 238"/>
            <p:cNvSpPr>
              <a:spLocks noEditPoints="1"/>
            </p:cNvSpPr>
            <p:nvPr/>
          </p:nvSpPr>
          <p:spPr bwMode="auto">
            <a:xfrm>
              <a:off x="390525" y="2532062"/>
              <a:ext cx="400050" cy="265112"/>
            </a:xfrm>
            <a:custGeom>
              <a:avLst/>
              <a:gdLst>
                <a:gd name="T0" fmla="*/ 2147483647 w 252"/>
                <a:gd name="T1" fmla="*/ 2147483647 h 167"/>
                <a:gd name="T2" fmla="*/ 0 w 252"/>
                <a:gd name="T3" fmla="*/ 2147483647 h 167"/>
                <a:gd name="T4" fmla="*/ 2147483647 w 252"/>
                <a:gd name="T5" fmla="*/ 2147483647 h 167"/>
                <a:gd name="T6" fmla="*/ 2147483647 w 252"/>
                <a:gd name="T7" fmla="*/ 2147483647 h 167"/>
                <a:gd name="T8" fmla="*/ 2147483647 w 252"/>
                <a:gd name="T9" fmla="*/ 2147483647 h 167"/>
                <a:gd name="T10" fmla="*/ 2147483647 w 252"/>
                <a:gd name="T11" fmla="*/ 0 h 167"/>
                <a:gd name="T12" fmla="*/ 2147483647 w 252"/>
                <a:gd name="T13" fmla="*/ 2147483647 h 167"/>
                <a:gd name="T14" fmla="*/ 2147483647 w 252"/>
                <a:gd name="T15" fmla="*/ 2147483647 h 167"/>
                <a:gd name="T16" fmla="*/ 2147483647 w 252"/>
                <a:gd name="T17" fmla="*/ 2147483647 h 167"/>
                <a:gd name="T18" fmla="*/ 2147483647 w 252"/>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83" y="88"/>
                  </a:moveTo>
                  <a:lnTo>
                    <a:pt x="0" y="135"/>
                  </a:lnTo>
                  <a:lnTo>
                    <a:pt x="18" y="167"/>
                  </a:lnTo>
                  <a:lnTo>
                    <a:pt x="101" y="118"/>
                  </a:lnTo>
                  <a:lnTo>
                    <a:pt x="83" y="88"/>
                  </a:lnTo>
                  <a:close/>
                  <a:moveTo>
                    <a:pt x="234" y="0"/>
                  </a:moveTo>
                  <a:lnTo>
                    <a:pt x="151" y="49"/>
                  </a:lnTo>
                  <a:lnTo>
                    <a:pt x="169" y="80"/>
                  </a:lnTo>
                  <a:lnTo>
                    <a:pt x="252" y="32"/>
                  </a:lnTo>
                  <a:lnTo>
                    <a:pt x="2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4" name="Freeform 239"/>
            <p:cNvSpPr>
              <a:spLocks/>
            </p:cNvSpPr>
            <p:nvPr/>
          </p:nvSpPr>
          <p:spPr bwMode="auto">
            <a:xfrm>
              <a:off x="219075" y="2809875"/>
              <a:ext cx="92075" cy="87312"/>
            </a:xfrm>
            <a:custGeom>
              <a:avLst/>
              <a:gdLst>
                <a:gd name="T0" fmla="*/ 2147483647 w 58"/>
                <a:gd name="T1" fmla="*/ 0 h 55"/>
                <a:gd name="T2" fmla="*/ 0 w 58"/>
                <a:gd name="T3" fmla="*/ 2147483647 h 55"/>
                <a:gd name="T4" fmla="*/ 2147483647 w 58"/>
                <a:gd name="T5" fmla="*/ 2147483647 h 55"/>
                <a:gd name="T6" fmla="*/ 2147483647 w 58"/>
                <a:gd name="T7" fmla="*/ 2147483647 h 55"/>
                <a:gd name="T8" fmla="*/ 2147483647 w 58"/>
                <a:gd name="T9" fmla="*/ 0 h 55"/>
                <a:gd name="T10" fmla="*/ 0 60000 65536"/>
                <a:gd name="T11" fmla="*/ 0 60000 65536"/>
                <a:gd name="T12" fmla="*/ 0 60000 65536"/>
                <a:gd name="T13" fmla="*/ 0 60000 65536"/>
                <a:gd name="T14" fmla="*/ 0 60000 65536"/>
                <a:gd name="T15" fmla="*/ 0 w 58"/>
                <a:gd name="T16" fmla="*/ 0 h 55"/>
                <a:gd name="T17" fmla="*/ 58 w 58"/>
                <a:gd name="T18" fmla="*/ 55 h 55"/>
              </a:gdLst>
              <a:ahLst/>
              <a:cxnLst>
                <a:cxn ang="T10">
                  <a:pos x="T0" y="T1"/>
                </a:cxn>
                <a:cxn ang="T11">
                  <a:pos x="T2" y="T3"/>
                </a:cxn>
                <a:cxn ang="T12">
                  <a:pos x="T4" y="T5"/>
                </a:cxn>
                <a:cxn ang="T13">
                  <a:pos x="T6" y="T7"/>
                </a:cxn>
                <a:cxn ang="T14">
                  <a:pos x="T8" y="T9"/>
                </a:cxn>
              </a:cxnLst>
              <a:rect l="T15" t="T16" r="T17" b="T18"/>
              <a:pathLst>
                <a:path w="58" h="55">
                  <a:moveTo>
                    <a:pt x="40" y="0"/>
                  </a:moveTo>
                  <a:lnTo>
                    <a:pt x="0" y="23"/>
                  </a:lnTo>
                  <a:lnTo>
                    <a:pt x="18" y="55"/>
                  </a:lnTo>
                  <a:lnTo>
                    <a:pt x="58" y="31"/>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5" name="Freeform 240"/>
            <p:cNvSpPr>
              <a:spLocks/>
            </p:cNvSpPr>
            <p:nvPr/>
          </p:nvSpPr>
          <p:spPr bwMode="auto">
            <a:xfrm>
              <a:off x="219075" y="2809875"/>
              <a:ext cx="92075" cy="87312"/>
            </a:xfrm>
            <a:custGeom>
              <a:avLst/>
              <a:gdLst>
                <a:gd name="T0" fmla="*/ 2147483647 w 58"/>
                <a:gd name="T1" fmla="*/ 0 h 55"/>
                <a:gd name="T2" fmla="*/ 0 w 58"/>
                <a:gd name="T3" fmla="*/ 2147483647 h 55"/>
                <a:gd name="T4" fmla="*/ 2147483647 w 58"/>
                <a:gd name="T5" fmla="*/ 2147483647 h 55"/>
                <a:gd name="T6" fmla="*/ 2147483647 w 58"/>
                <a:gd name="T7" fmla="*/ 2147483647 h 55"/>
                <a:gd name="T8" fmla="*/ 0 60000 65536"/>
                <a:gd name="T9" fmla="*/ 0 60000 65536"/>
                <a:gd name="T10" fmla="*/ 0 60000 65536"/>
                <a:gd name="T11" fmla="*/ 0 60000 65536"/>
                <a:gd name="T12" fmla="*/ 0 w 58"/>
                <a:gd name="T13" fmla="*/ 0 h 55"/>
                <a:gd name="T14" fmla="*/ 58 w 58"/>
                <a:gd name="T15" fmla="*/ 55 h 55"/>
              </a:gdLst>
              <a:ahLst/>
              <a:cxnLst>
                <a:cxn ang="T8">
                  <a:pos x="T0" y="T1"/>
                </a:cxn>
                <a:cxn ang="T9">
                  <a:pos x="T2" y="T3"/>
                </a:cxn>
                <a:cxn ang="T10">
                  <a:pos x="T4" y="T5"/>
                </a:cxn>
                <a:cxn ang="T11">
                  <a:pos x="T6" y="T7"/>
                </a:cxn>
              </a:cxnLst>
              <a:rect l="T12" t="T13" r="T14" b="T15"/>
              <a:pathLst>
                <a:path w="58" h="55">
                  <a:moveTo>
                    <a:pt x="40" y="0"/>
                  </a:moveTo>
                  <a:lnTo>
                    <a:pt x="0" y="23"/>
                  </a:lnTo>
                  <a:lnTo>
                    <a:pt x="18" y="55"/>
                  </a:lnTo>
                  <a:lnTo>
                    <a:pt x="58"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6" name="Freeform 241"/>
            <p:cNvSpPr>
              <a:spLocks/>
            </p:cNvSpPr>
            <p:nvPr/>
          </p:nvSpPr>
          <p:spPr bwMode="auto">
            <a:xfrm>
              <a:off x="1122363" y="2732087"/>
              <a:ext cx="90488" cy="95250"/>
            </a:xfrm>
            <a:custGeom>
              <a:avLst/>
              <a:gdLst>
                <a:gd name="T0" fmla="*/ 2147483647 w 57"/>
                <a:gd name="T1" fmla="*/ 0 h 60"/>
                <a:gd name="T2" fmla="*/ 0 w 57"/>
                <a:gd name="T3" fmla="*/ 2147483647 h 60"/>
                <a:gd name="T4" fmla="*/ 2147483647 w 57"/>
                <a:gd name="T5" fmla="*/ 2147483647 h 60"/>
                <a:gd name="T6" fmla="*/ 2147483647 w 57"/>
                <a:gd name="T7" fmla="*/ 2147483647 h 60"/>
                <a:gd name="T8" fmla="*/ 2147483647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30" y="0"/>
                  </a:moveTo>
                  <a:lnTo>
                    <a:pt x="0" y="36"/>
                  </a:lnTo>
                  <a:lnTo>
                    <a:pt x="27" y="60"/>
                  </a:lnTo>
                  <a:lnTo>
                    <a:pt x="57" y="23"/>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7" name="Freeform 242"/>
            <p:cNvSpPr>
              <a:spLocks/>
            </p:cNvSpPr>
            <p:nvPr/>
          </p:nvSpPr>
          <p:spPr bwMode="auto">
            <a:xfrm>
              <a:off x="1122363" y="2732087"/>
              <a:ext cx="90488" cy="95250"/>
            </a:xfrm>
            <a:custGeom>
              <a:avLst/>
              <a:gdLst>
                <a:gd name="T0" fmla="*/ 2147483647 w 57"/>
                <a:gd name="T1" fmla="*/ 0 h 60"/>
                <a:gd name="T2" fmla="*/ 0 w 57"/>
                <a:gd name="T3" fmla="*/ 2147483647 h 60"/>
                <a:gd name="T4" fmla="*/ 2147483647 w 57"/>
                <a:gd name="T5" fmla="*/ 2147483647 h 60"/>
                <a:gd name="T6" fmla="*/ 2147483647 w 57"/>
                <a:gd name="T7" fmla="*/ 2147483647 h 60"/>
                <a:gd name="T8" fmla="*/ 0 60000 65536"/>
                <a:gd name="T9" fmla="*/ 0 60000 65536"/>
                <a:gd name="T10" fmla="*/ 0 60000 65536"/>
                <a:gd name="T11" fmla="*/ 0 60000 65536"/>
                <a:gd name="T12" fmla="*/ 0 w 57"/>
                <a:gd name="T13" fmla="*/ 0 h 60"/>
                <a:gd name="T14" fmla="*/ 57 w 57"/>
                <a:gd name="T15" fmla="*/ 60 h 60"/>
              </a:gdLst>
              <a:ahLst/>
              <a:cxnLst>
                <a:cxn ang="T8">
                  <a:pos x="T0" y="T1"/>
                </a:cxn>
                <a:cxn ang="T9">
                  <a:pos x="T2" y="T3"/>
                </a:cxn>
                <a:cxn ang="T10">
                  <a:pos x="T4" y="T5"/>
                </a:cxn>
                <a:cxn ang="T11">
                  <a:pos x="T6" y="T7"/>
                </a:cxn>
              </a:cxnLst>
              <a:rect l="T12" t="T13" r="T14" b="T15"/>
              <a:pathLst>
                <a:path w="57" h="60">
                  <a:moveTo>
                    <a:pt x="30" y="0"/>
                  </a:moveTo>
                  <a:lnTo>
                    <a:pt x="0" y="36"/>
                  </a:lnTo>
                  <a:lnTo>
                    <a:pt x="27" y="60"/>
                  </a:lnTo>
                  <a:lnTo>
                    <a:pt x="57"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8" name="Freeform 243"/>
            <p:cNvSpPr>
              <a:spLocks noEditPoints="1"/>
            </p:cNvSpPr>
            <p:nvPr/>
          </p:nvSpPr>
          <p:spPr bwMode="auto">
            <a:xfrm>
              <a:off x="766763" y="2884487"/>
              <a:ext cx="319088" cy="366712"/>
            </a:xfrm>
            <a:custGeom>
              <a:avLst/>
              <a:gdLst>
                <a:gd name="T0" fmla="*/ 2147483647 w 201"/>
                <a:gd name="T1" fmla="*/ 2147483647 h 231"/>
                <a:gd name="T2" fmla="*/ 0 w 201"/>
                <a:gd name="T3" fmla="*/ 2147483647 h 231"/>
                <a:gd name="T4" fmla="*/ 2147483647 w 201"/>
                <a:gd name="T5" fmla="*/ 2147483647 h 231"/>
                <a:gd name="T6" fmla="*/ 2147483647 w 201"/>
                <a:gd name="T7" fmla="*/ 2147483647 h 231"/>
                <a:gd name="T8" fmla="*/ 2147483647 w 201"/>
                <a:gd name="T9" fmla="*/ 2147483647 h 231"/>
                <a:gd name="T10" fmla="*/ 2147483647 w 201"/>
                <a:gd name="T11" fmla="*/ 0 h 231"/>
                <a:gd name="T12" fmla="*/ 2147483647 w 201"/>
                <a:gd name="T13" fmla="*/ 2147483647 h 231"/>
                <a:gd name="T14" fmla="*/ 2147483647 w 201"/>
                <a:gd name="T15" fmla="*/ 2147483647 h 231"/>
                <a:gd name="T16" fmla="*/ 2147483647 w 201"/>
                <a:gd name="T17" fmla="*/ 2147483647 h 231"/>
                <a:gd name="T18" fmla="*/ 2147483647 w 201"/>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1"/>
                <a:gd name="T31" fmla="*/ 0 h 231"/>
                <a:gd name="T32" fmla="*/ 201 w 201"/>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1" h="231">
                  <a:moveTo>
                    <a:pt x="62" y="133"/>
                  </a:moveTo>
                  <a:lnTo>
                    <a:pt x="0" y="208"/>
                  </a:lnTo>
                  <a:lnTo>
                    <a:pt x="27" y="231"/>
                  </a:lnTo>
                  <a:lnTo>
                    <a:pt x="89" y="157"/>
                  </a:lnTo>
                  <a:lnTo>
                    <a:pt x="62" y="133"/>
                  </a:lnTo>
                  <a:close/>
                  <a:moveTo>
                    <a:pt x="173" y="0"/>
                  </a:moveTo>
                  <a:lnTo>
                    <a:pt x="111" y="73"/>
                  </a:lnTo>
                  <a:lnTo>
                    <a:pt x="139" y="97"/>
                  </a:lnTo>
                  <a:lnTo>
                    <a:pt x="201" y="24"/>
                  </a:lnTo>
                  <a:lnTo>
                    <a:pt x="1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69" name="Freeform 244"/>
            <p:cNvSpPr>
              <a:spLocks/>
            </p:cNvSpPr>
            <p:nvPr/>
          </p:nvSpPr>
          <p:spPr bwMode="auto">
            <a:xfrm>
              <a:off x="636588" y="3308350"/>
              <a:ext cx="93663" cy="95250"/>
            </a:xfrm>
            <a:custGeom>
              <a:avLst/>
              <a:gdLst>
                <a:gd name="T0" fmla="*/ 2147483647 w 59"/>
                <a:gd name="T1" fmla="*/ 0 h 60"/>
                <a:gd name="T2" fmla="*/ 0 w 59"/>
                <a:gd name="T3" fmla="*/ 2147483647 h 60"/>
                <a:gd name="T4" fmla="*/ 2147483647 w 59"/>
                <a:gd name="T5" fmla="*/ 2147483647 h 60"/>
                <a:gd name="T6" fmla="*/ 2147483647 w 59"/>
                <a:gd name="T7" fmla="*/ 2147483647 h 60"/>
                <a:gd name="T8" fmla="*/ 2147483647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9" y="60"/>
                  </a:lnTo>
                  <a:lnTo>
                    <a:pt x="59" y="24"/>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70" name="Freeform 245"/>
            <p:cNvSpPr>
              <a:spLocks/>
            </p:cNvSpPr>
            <p:nvPr/>
          </p:nvSpPr>
          <p:spPr bwMode="auto">
            <a:xfrm>
              <a:off x="636588" y="3308350"/>
              <a:ext cx="93663" cy="95250"/>
            </a:xfrm>
            <a:custGeom>
              <a:avLst/>
              <a:gdLst>
                <a:gd name="T0" fmla="*/ 2147483647 w 59"/>
                <a:gd name="T1" fmla="*/ 0 h 60"/>
                <a:gd name="T2" fmla="*/ 0 w 59"/>
                <a:gd name="T3" fmla="*/ 2147483647 h 60"/>
                <a:gd name="T4" fmla="*/ 2147483647 w 59"/>
                <a:gd name="T5" fmla="*/ 2147483647 h 60"/>
                <a:gd name="T6" fmla="*/ 2147483647 w 59"/>
                <a:gd name="T7" fmla="*/ 2147483647 h 60"/>
                <a:gd name="T8" fmla="*/ 0 60000 65536"/>
                <a:gd name="T9" fmla="*/ 0 60000 65536"/>
                <a:gd name="T10" fmla="*/ 0 60000 65536"/>
                <a:gd name="T11" fmla="*/ 0 60000 65536"/>
                <a:gd name="T12" fmla="*/ 0 w 59"/>
                <a:gd name="T13" fmla="*/ 0 h 60"/>
                <a:gd name="T14" fmla="*/ 59 w 59"/>
                <a:gd name="T15" fmla="*/ 60 h 60"/>
              </a:gdLst>
              <a:ahLst/>
              <a:cxnLst>
                <a:cxn ang="T8">
                  <a:pos x="T0" y="T1"/>
                </a:cxn>
                <a:cxn ang="T9">
                  <a:pos x="T2" y="T3"/>
                </a:cxn>
                <a:cxn ang="T10">
                  <a:pos x="T4" y="T5"/>
                </a:cxn>
                <a:cxn ang="T11">
                  <a:pos x="T6" y="T7"/>
                </a:cxn>
              </a:cxnLst>
              <a:rect l="T12" t="T13" r="T14" b="T15"/>
              <a:pathLst>
                <a:path w="59" h="60">
                  <a:moveTo>
                    <a:pt x="31" y="0"/>
                  </a:moveTo>
                  <a:lnTo>
                    <a:pt x="0" y="36"/>
                  </a:lnTo>
                  <a:lnTo>
                    <a:pt x="29" y="60"/>
                  </a:lnTo>
                  <a:lnTo>
                    <a:pt x="59"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71" name="Freeform 246"/>
            <p:cNvSpPr>
              <a:spLocks/>
            </p:cNvSpPr>
            <p:nvPr/>
          </p:nvSpPr>
          <p:spPr bwMode="auto">
            <a:xfrm>
              <a:off x="1466850" y="2933700"/>
              <a:ext cx="79375" cy="88900"/>
            </a:xfrm>
            <a:custGeom>
              <a:avLst/>
              <a:gdLst>
                <a:gd name="T0" fmla="*/ 2147483647 w 50"/>
                <a:gd name="T1" fmla="*/ 0 h 56"/>
                <a:gd name="T2" fmla="*/ 0 w 50"/>
                <a:gd name="T3" fmla="*/ 2147483647 h 56"/>
                <a:gd name="T4" fmla="*/ 2147483647 w 50"/>
                <a:gd name="T5" fmla="*/ 2147483647 h 56"/>
                <a:gd name="T6" fmla="*/ 2147483647 w 50"/>
                <a:gd name="T7" fmla="*/ 2147483647 h 56"/>
                <a:gd name="T8" fmla="*/ 2147483647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72" name="Freeform 247"/>
            <p:cNvSpPr>
              <a:spLocks/>
            </p:cNvSpPr>
            <p:nvPr/>
          </p:nvSpPr>
          <p:spPr bwMode="auto">
            <a:xfrm>
              <a:off x="1466850" y="2933700"/>
              <a:ext cx="79375" cy="88900"/>
            </a:xfrm>
            <a:custGeom>
              <a:avLst/>
              <a:gdLst>
                <a:gd name="T0" fmla="*/ 2147483647 w 50"/>
                <a:gd name="T1" fmla="*/ 0 h 56"/>
                <a:gd name="T2" fmla="*/ 0 w 50"/>
                <a:gd name="T3" fmla="*/ 2147483647 h 56"/>
                <a:gd name="T4" fmla="*/ 2147483647 w 50"/>
                <a:gd name="T5" fmla="*/ 2147483647 h 56"/>
                <a:gd name="T6" fmla="*/ 2147483647 w 50"/>
                <a:gd name="T7" fmla="*/ 2147483647 h 56"/>
                <a:gd name="T8" fmla="*/ 0 60000 65536"/>
                <a:gd name="T9" fmla="*/ 0 60000 65536"/>
                <a:gd name="T10" fmla="*/ 0 60000 65536"/>
                <a:gd name="T11" fmla="*/ 0 60000 65536"/>
                <a:gd name="T12" fmla="*/ 0 w 50"/>
                <a:gd name="T13" fmla="*/ 0 h 56"/>
                <a:gd name="T14" fmla="*/ 50 w 50"/>
                <a:gd name="T15" fmla="*/ 56 h 56"/>
              </a:gdLst>
              <a:ahLst/>
              <a:cxnLst>
                <a:cxn ang="T8">
                  <a:pos x="T0" y="T1"/>
                </a:cxn>
                <a:cxn ang="T9">
                  <a:pos x="T2" y="T3"/>
                </a:cxn>
                <a:cxn ang="T10">
                  <a:pos x="T4" y="T5"/>
                </a:cxn>
                <a:cxn ang="T11">
                  <a:pos x="T6" y="T7"/>
                </a:cxn>
              </a:cxnLst>
              <a:rect l="T12" t="T13" r="T14" b="T15"/>
              <a:pathLst>
                <a:path w="50" h="56">
                  <a:moveTo>
                    <a:pt x="16" y="0"/>
                  </a:moveTo>
                  <a:lnTo>
                    <a:pt x="0" y="44"/>
                  </a:lnTo>
                  <a:lnTo>
                    <a:pt x="34" y="56"/>
                  </a:lnTo>
                  <a:lnTo>
                    <a:pt x="5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73" name="Freeform 248"/>
            <p:cNvSpPr>
              <a:spLocks noEditPoints="1"/>
            </p:cNvSpPr>
            <p:nvPr/>
          </p:nvSpPr>
          <p:spPr bwMode="auto">
            <a:xfrm>
              <a:off x="1277938" y="3119437"/>
              <a:ext cx="200025" cy="423862"/>
            </a:xfrm>
            <a:custGeom>
              <a:avLst/>
              <a:gdLst>
                <a:gd name="T0" fmla="*/ 2147483647 w 126"/>
                <a:gd name="T1" fmla="*/ 2147483647 h 267"/>
                <a:gd name="T2" fmla="*/ 0 w 126"/>
                <a:gd name="T3" fmla="*/ 2147483647 h 267"/>
                <a:gd name="T4" fmla="*/ 2147483647 w 126"/>
                <a:gd name="T5" fmla="*/ 2147483647 h 267"/>
                <a:gd name="T6" fmla="*/ 2147483647 w 126"/>
                <a:gd name="T7" fmla="*/ 2147483647 h 267"/>
                <a:gd name="T8" fmla="*/ 2147483647 w 126"/>
                <a:gd name="T9" fmla="*/ 2147483647 h 267"/>
                <a:gd name="T10" fmla="*/ 2147483647 w 126"/>
                <a:gd name="T11" fmla="*/ 0 h 267"/>
                <a:gd name="T12" fmla="*/ 2147483647 w 126"/>
                <a:gd name="T13" fmla="*/ 2147483647 h 267"/>
                <a:gd name="T14" fmla="*/ 2147483647 w 126"/>
                <a:gd name="T15" fmla="*/ 2147483647 h 267"/>
                <a:gd name="T16" fmla="*/ 2147483647 w 126"/>
                <a:gd name="T17" fmla="*/ 2147483647 h 267"/>
                <a:gd name="T18" fmla="*/ 2147483647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4"/>
                  </a:moveTo>
                  <a:lnTo>
                    <a:pt x="0" y="255"/>
                  </a:lnTo>
                  <a:lnTo>
                    <a:pt x="34" y="267"/>
                  </a:lnTo>
                  <a:lnTo>
                    <a:pt x="66" y="177"/>
                  </a:lnTo>
                  <a:lnTo>
                    <a:pt x="33" y="164"/>
                  </a:lnTo>
                  <a:close/>
                  <a:moveTo>
                    <a:pt x="92" y="0"/>
                  </a:moveTo>
                  <a:lnTo>
                    <a:pt x="60" y="91"/>
                  </a:lnTo>
                  <a:lnTo>
                    <a:pt x="93" y="104"/>
                  </a:lnTo>
                  <a:lnTo>
                    <a:pt x="126" y="12"/>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74" name="Freeform 249"/>
            <p:cNvSpPr>
              <a:spLocks/>
            </p:cNvSpPr>
            <p:nvPr/>
          </p:nvSpPr>
          <p:spPr bwMode="auto">
            <a:xfrm>
              <a:off x="1209675" y="3640137"/>
              <a:ext cx="79375" cy="90487"/>
            </a:xfrm>
            <a:custGeom>
              <a:avLst/>
              <a:gdLst>
                <a:gd name="T0" fmla="*/ 2147483647 w 50"/>
                <a:gd name="T1" fmla="*/ 0 h 57"/>
                <a:gd name="T2" fmla="*/ 0 w 50"/>
                <a:gd name="T3" fmla="*/ 2147483647 h 57"/>
                <a:gd name="T4" fmla="*/ 2147483647 w 50"/>
                <a:gd name="T5" fmla="*/ 2147483647 h 57"/>
                <a:gd name="T6" fmla="*/ 2147483647 w 50"/>
                <a:gd name="T7" fmla="*/ 2147483647 h 57"/>
                <a:gd name="T8" fmla="*/ 2147483647 w 50"/>
                <a:gd name="T9" fmla="*/ 0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16" y="0"/>
                  </a:moveTo>
                  <a:lnTo>
                    <a:pt x="0" y="45"/>
                  </a:lnTo>
                  <a:lnTo>
                    <a:pt x="34" y="57"/>
                  </a:lnTo>
                  <a:lnTo>
                    <a:pt x="50" y="12"/>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75" name="Freeform 250"/>
            <p:cNvSpPr>
              <a:spLocks/>
            </p:cNvSpPr>
            <p:nvPr/>
          </p:nvSpPr>
          <p:spPr bwMode="auto">
            <a:xfrm>
              <a:off x="1209675" y="3640137"/>
              <a:ext cx="79375" cy="90487"/>
            </a:xfrm>
            <a:custGeom>
              <a:avLst/>
              <a:gdLst>
                <a:gd name="T0" fmla="*/ 2147483647 w 50"/>
                <a:gd name="T1" fmla="*/ 0 h 57"/>
                <a:gd name="T2" fmla="*/ 0 w 50"/>
                <a:gd name="T3" fmla="*/ 2147483647 h 57"/>
                <a:gd name="T4" fmla="*/ 2147483647 w 50"/>
                <a:gd name="T5" fmla="*/ 2147483647 h 57"/>
                <a:gd name="T6" fmla="*/ 2147483647 w 50"/>
                <a:gd name="T7" fmla="*/ 2147483647 h 57"/>
                <a:gd name="T8" fmla="*/ 0 60000 65536"/>
                <a:gd name="T9" fmla="*/ 0 60000 65536"/>
                <a:gd name="T10" fmla="*/ 0 60000 65536"/>
                <a:gd name="T11" fmla="*/ 0 60000 65536"/>
                <a:gd name="T12" fmla="*/ 0 w 50"/>
                <a:gd name="T13" fmla="*/ 0 h 57"/>
                <a:gd name="T14" fmla="*/ 50 w 50"/>
                <a:gd name="T15" fmla="*/ 57 h 57"/>
              </a:gdLst>
              <a:ahLst/>
              <a:cxnLst>
                <a:cxn ang="T8">
                  <a:pos x="T0" y="T1"/>
                </a:cxn>
                <a:cxn ang="T9">
                  <a:pos x="T2" y="T3"/>
                </a:cxn>
                <a:cxn ang="T10">
                  <a:pos x="T4" y="T5"/>
                </a:cxn>
                <a:cxn ang="T11">
                  <a:pos x="T6" y="T7"/>
                </a:cxn>
              </a:cxnLst>
              <a:rect l="T12" t="T13" r="T14" b="T15"/>
              <a:pathLst>
                <a:path w="50" h="57">
                  <a:moveTo>
                    <a:pt x="16" y="0"/>
                  </a:moveTo>
                  <a:lnTo>
                    <a:pt x="0" y="45"/>
                  </a:lnTo>
                  <a:lnTo>
                    <a:pt x="34" y="57"/>
                  </a:lnTo>
                  <a:lnTo>
                    <a:pt x="5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76" name="Rectangle 251"/>
            <p:cNvSpPr>
              <a:spLocks noChangeArrowheads="1"/>
            </p:cNvSpPr>
            <p:nvPr/>
          </p:nvSpPr>
          <p:spPr bwMode="auto">
            <a:xfrm>
              <a:off x="1778000" y="3006725"/>
              <a:ext cx="58738" cy="777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677" name="Freeform 252"/>
            <p:cNvSpPr>
              <a:spLocks/>
            </p:cNvSpPr>
            <p:nvPr/>
          </p:nvSpPr>
          <p:spPr bwMode="auto">
            <a:xfrm>
              <a:off x="1778000" y="3006725"/>
              <a:ext cx="58738" cy="77787"/>
            </a:xfrm>
            <a:custGeom>
              <a:avLst/>
              <a:gdLst>
                <a:gd name="T0" fmla="*/ 0 w 37"/>
                <a:gd name="T1" fmla="*/ 0 h 49"/>
                <a:gd name="T2" fmla="*/ 0 w 37"/>
                <a:gd name="T3" fmla="*/ 2147483647 h 49"/>
                <a:gd name="T4" fmla="*/ 2147483647 w 37"/>
                <a:gd name="T5" fmla="*/ 2147483647 h 49"/>
                <a:gd name="T6" fmla="*/ 2147483647 w 37"/>
                <a:gd name="T7" fmla="*/ 0 h 49"/>
                <a:gd name="T8" fmla="*/ 0 60000 65536"/>
                <a:gd name="T9" fmla="*/ 0 60000 65536"/>
                <a:gd name="T10" fmla="*/ 0 60000 65536"/>
                <a:gd name="T11" fmla="*/ 0 60000 65536"/>
                <a:gd name="T12" fmla="*/ 0 w 37"/>
                <a:gd name="T13" fmla="*/ 0 h 49"/>
                <a:gd name="T14" fmla="*/ 37 w 37"/>
                <a:gd name="T15" fmla="*/ 49 h 49"/>
              </a:gdLst>
              <a:ahLst/>
              <a:cxnLst>
                <a:cxn ang="T8">
                  <a:pos x="T0" y="T1"/>
                </a:cxn>
                <a:cxn ang="T9">
                  <a:pos x="T2" y="T3"/>
                </a:cxn>
                <a:cxn ang="T10">
                  <a:pos x="T4" y="T5"/>
                </a:cxn>
                <a:cxn ang="T11">
                  <a:pos x="T6" y="T7"/>
                </a:cxn>
              </a:cxnLst>
              <a:rect l="T12" t="T13" r="T14" b="T15"/>
              <a:pathLst>
                <a:path w="37" h="49">
                  <a:moveTo>
                    <a:pt x="0" y="0"/>
                  </a:moveTo>
                  <a:lnTo>
                    <a:pt x="0" y="49"/>
                  </a:lnTo>
                  <a:lnTo>
                    <a:pt x="37" y="49"/>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78" name="Freeform 253"/>
            <p:cNvSpPr>
              <a:spLocks noEditPoints="1"/>
            </p:cNvSpPr>
            <p:nvPr/>
          </p:nvSpPr>
          <p:spPr bwMode="auto">
            <a:xfrm>
              <a:off x="1778000" y="3206750"/>
              <a:ext cx="58738" cy="444500"/>
            </a:xfrm>
            <a:custGeom>
              <a:avLst/>
              <a:gdLst>
                <a:gd name="T0" fmla="*/ 0 w 37"/>
                <a:gd name="T1" fmla="*/ 2147483647 h 280"/>
                <a:gd name="T2" fmla="*/ 0 w 37"/>
                <a:gd name="T3" fmla="*/ 2147483647 h 280"/>
                <a:gd name="T4" fmla="*/ 2147483647 w 37"/>
                <a:gd name="T5" fmla="*/ 2147483647 h 280"/>
                <a:gd name="T6" fmla="*/ 2147483647 w 37"/>
                <a:gd name="T7" fmla="*/ 2147483647 h 280"/>
                <a:gd name="T8" fmla="*/ 0 w 37"/>
                <a:gd name="T9" fmla="*/ 2147483647 h 280"/>
                <a:gd name="T10" fmla="*/ 0 w 37"/>
                <a:gd name="T11" fmla="*/ 0 h 280"/>
                <a:gd name="T12" fmla="*/ 0 w 37"/>
                <a:gd name="T13" fmla="*/ 2147483647 h 280"/>
                <a:gd name="T14" fmla="*/ 2147483647 w 37"/>
                <a:gd name="T15" fmla="*/ 2147483647 h 280"/>
                <a:gd name="T16" fmla="*/ 2147483647 w 37"/>
                <a:gd name="T17" fmla="*/ 0 h 280"/>
                <a:gd name="T18" fmla="*/ 0 w 37"/>
                <a:gd name="T19" fmla="*/ 0 h 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280"/>
                <a:gd name="T32" fmla="*/ 37 w 37"/>
                <a:gd name="T33" fmla="*/ 280 h 2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280">
                  <a:moveTo>
                    <a:pt x="0" y="180"/>
                  </a:moveTo>
                  <a:lnTo>
                    <a:pt x="0" y="280"/>
                  </a:lnTo>
                  <a:lnTo>
                    <a:pt x="37" y="280"/>
                  </a:lnTo>
                  <a:lnTo>
                    <a:pt x="37" y="180"/>
                  </a:lnTo>
                  <a:lnTo>
                    <a:pt x="0" y="180"/>
                  </a:lnTo>
                  <a:close/>
                  <a:moveTo>
                    <a:pt x="0" y="0"/>
                  </a:moveTo>
                  <a:lnTo>
                    <a:pt x="0" y="99"/>
                  </a:lnTo>
                  <a:lnTo>
                    <a:pt x="37" y="99"/>
                  </a:lnTo>
                  <a:lnTo>
                    <a:pt x="3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79" name="Rectangle 254"/>
            <p:cNvSpPr>
              <a:spLocks noChangeArrowheads="1"/>
            </p:cNvSpPr>
            <p:nvPr/>
          </p:nvSpPr>
          <p:spPr bwMode="auto">
            <a:xfrm>
              <a:off x="1778000" y="3771900"/>
              <a:ext cx="58738" cy="71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680" name="Freeform 255"/>
            <p:cNvSpPr>
              <a:spLocks/>
            </p:cNvSpPr>
            <p:nvPr/>
          </p:nvSpPr>
          <p:spPr bwMode="auto">
            <a:xfrm>
              <a:off x="1778000" y="3771900"/>
              <a:ext cx="58738" cy="71437"/>
            </a:xfrm>
            <a:custGeom>
              <a:avLst/>
              <a:gdLst>
                <a:gd name="T0" fmla="*/ 0 w 37"/>
                <a:gd name="T1" fmla="*/ 0 h 45"/>
                <a:gd name="T2" fmla="*/ 0 w 37"/>
                <a:gd name="T3" fmla="*/ 2147483647 h 45"/>
                <a:gd name="T4" fmla="*/ 2147483647 w 37"/>
                <a:gd name="T5" fmla="*/ 2147483647 h 45"/>
                <a:gd name="T6" fmla="*/ 2147483647 w 37"/>
                <a:gd name="T7" fmla="*/ 0 h 45"/>
                <a:gd name="T8" fmla="*/ 0 60000 65536"/>
                <a:gd name="T9" fmla="*/ 0 60000 65536"/>
                <a:gd name="T10" fmla="*/ 0 60000 65536"/>
                <a:gd name="T11" fmla="*/ 0 60000 65536"/>
                <a:gd name="T12" fmla="*/ 0 w 37"/>
                <a:gd name="T13" fmla="*/ 0 h 45"/>
                <a:gd name="T14" fmla="*/ 37 w 37"/>
                <a:gd name="T15" fmla="*/ 45 h 45"/>
              </a:gdLst>
              <a:ahLst/>
              <a:cxnLst>
                <a:cxn ang="T8">
                  <a:pos x="T0" y="T1"/>
                </a:cxn>
                <a:cxn ang="T9">
                  <a:pos x="T2" y="T3"/>
                </a:cxn>
                <a:cxn ang="T10">
                  <a:pos x="T4" y="T5"/>
                </a:cxn>
                <a:cxn ang="T11">
                  <a:pos x="T6" y="T7"/>
                </a:cxn>
              </a:cxnLst>
              <a:rect l="T12" t="T13" r="T14" b="T15"/>
              <a:pathLst>
                <a:path w="37" h="45">
                  <a:moveTo>
                    <a:pt x="0" y="0"/>
                  </a:moveTo>
                  <a:lnTo>
                    <a:pt x="0" y="45"/>
                  </a:lnTo>
                  <a:lnTo>
                    <a:pt x="37" y="45"/>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81" name="Freeform 256"/>
            <p:cNvSpPr>
              <a:spLocks/>
            </p:cNvSpPr>
            <p:nvPr/>
          </p:nvSpPr>
          <p:spPr bwMode="auto">
            <a:xfrm>
              <a:off x="2241550" y="2936875"/>
              <a:ext cx="79375" cy="90487"/>
            </a:xfrm>
            <a:custGeom>
              <a:avLst/>
              <a:gdLst>
                <a:gd name="T0" fmla="*/ 0 w 50"/>
                <a:gd name="T1" fmla="*/ 2147483647 h 57"/>
                <a:gd name="T2" fmla="*/ 2147483647 w 50"/>
                <a:gd name="T3" fmla="*/ 2147483647 h 57"/>
                <a:gd name="T4" fmla="*/ 2147483647 w 50"/>
                <a:gd name="T5" fmla="*/ 2147483647 h 57"/>
                <a:gd name="T6" fmla="*/ 2147483647 w 50"/>
                <a:gd name="T7" fmla="*/ 0 h 57"/>
                <a:gd name="T8" fmla="*/ 0 w 50"/>
                <a:gd name="T9" fmla="*/ 2147483647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0" y="12"/>
                  </a:moveTo>
                  <a:lnTo>
                    <a:pt x="16" y="57"/>
                  </a:lnTo>
                  <a:lnTo>
                    <a:pt x="50" y="45"/>
                  </a:lnTo>
                  <a:lnTo>
                    <a:pt x="34"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82" name="Freeform 257"/>
            <p:cNvSpPr>
              <a:spLocks/>
            </p:cNvSpPr>
            <p:nvPr/>
          </p:nvSpPr>
          <p:spPr bwMode="auto">
            <a:xfrm>
              <a:off x="2241550" y="2936875"/>
              <a:ext cx="79375" cy="90487"/>
            </a:xfrm>
            <a:custGeom>
              <a:avLst/>
              <a:gdLst>
                <a:gd name="T0" fmla="*/ 0 w 50"/>
                <a:gd name="T1" fmla="*/ 2147483647 h 57"/>
                <a:gd name="T2" fmla="*/ 2147483647 w 50"/>
                <a:gd name="T3" fmla="*/ 2147483647 h 57"/>
                <a:gd name="T4" fmla="*/ 2147483647 w 50"/>
                <a:gd name="T5" fmla="*/ 2147483647 h 57"/>
                <a:gd name="T6" fmla="*/ 2147483647 w 50"/>
                <a:gd name="T7" fmla="*/ 0 h 57"/>
                <a:gd name="T8" fmla="*/ 0 60000 65536"/>
                <a:gd name="T9" fmla="*/ 0 60000 65536"/>
                <a:gd name="T10" fmla="*/ 0 60000 65536"/>
                <a:gd name="T11" fmla="*/ 0 60000 65536"/>
                <a:gd name="T12" fmla="*/ 0 w 50"/>
                <a:gd name="T13" fmla="*/ 0 h 57"/>
                <a:gd name="T14" fmla="*/ 50 w 50"/>
                <a:gd name="T15" fmla="*/ 57 h 57"/>
              </a:gdLst>
              <a:ahLst/>
              <a:cxnLst>
                <a:cxn ang="T8">
                  <a:pos x="T0" y="T1"/>
                </a:cxn>
                <a:cxn ang="T9">
                  <a:pos x="T2" y="T3"/>
                </a:cxn>
                <a:cxn ang="T10">
                  <a:pos x="T4" y="T5"/>
                </a:cxn>
                <a:cxn ang="T11">
                  <a:pos x="T6" y="T7"/>
                </a:cxn>
              </a:cxnLst>
              <a:rect l="T12" t="T13" r="T14" b="T15"/>
              <a:pathLst>
                <a:path w="50" h="57">
                  <a:moveTo>
                    <a:pt x="0" y="12"/>
                  </a:moveTo>
                  <a:lnTo>
                    <a:pt x="16" y="57"/>
                  </a:lnTo>
                  <a:lnTo>
                    <a:pt x="50" y="45"/>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83" name="Freeform 258"/>
            <p:cNvSpPr>
              <a:spLocks noEditPoints="1"/>
            </p:cNvSpPr>
            <p:nvPr/>
          </p:nvSpPr>
          <p:spPr bwMode="auto">
            <a:xfrm>
              <a:off x="2309813" y="3124200"/>
              <a:ext cx="200025" cy="423862"/>
            </a:xfrm>
            <a:custGeom>
              <a:avLst/>
              <a:gdLst>
                <a:gd name="T0" fmla="*/ 2147483647 w 126"/>
                <a:gd name="T1" fmla="*/ 2147483647 h 267"/>
                <a:gd name="T2" fmla="*/ 2147483647 w 126"/>
                <a:gd name="T3" fmla="*/ 2147483647 h 267"/>
                <a:gd name="T4" fmla="*/ 2147483647 w 126"/>
                <a:gd name="T5" fmla="*/ 2147483647 h 267"/>
                <a:gd name="T6" fmla="*/ 2147483647 w 126"/>
                <a:gd name="T7" fmla="*/ 2147483647 h 267"/>
                <a:gd name="T8" fmla="*/ 2147483647 w 126"/>
                <a:gd name="T9" fmla="*/ 2147483647 h 267"/>
                <a:gd name="T10" fmla="*/ 0 w 126"/>
                <a:gd name="T11" fmla="*/ 2147483647 h 267"/>
                <a:gd name="T12" fmla="*/ 2147483647 w 126"/>
                <a:gd name="T13" fmla="*/ 2147483647 h 267"/>
                <a:gd name="T14" fmla="*/ 2147483647 w 126"/>
                <a:gd name="T15" fmla="*/ 2147483647 h 267"/>
                <a:gd name="T16" fmla="*/ 2147483647 w 126"/>
                <a:gd name="T17" fmla="*/ 0 h 267"/>
                <a:gd name="T18" fmla="*/ 0 w 126"/>
                <a:gd name="T19" fmla="*/ 2147483647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60" y="176"/>
                  </a:moveTo>
                  <a:lnTo>
                    <a:pt x="93" y="267"/>
                  </a:lnTo>
                  <a:lnTo>
                    <a:pt x="126" y="255"/>
                  </a:lnTo>
                  <a:lnTo>
                    <a:pt x="94" y="164"/>
                  </a:lnTo>
                  <a:lnTo>
                    <a:pt x="60" y="176"/>
                  </a:lnTo>
                  <a:close/>
                  <a:moveTo>
                    <a:pt x="0" y="13"/>
                  </a:moveTo>
                  <a:lnTo>
                    <a:pt x="33" y="103"/>
                  </a:lnTo>
                  <a:lnTo>
                    <a:pt x="67" y="90"/>
                  </a:lnTo>
                  <a:lnTo>
                    <a:pt x="34"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84" name="Freeform 259"/>
            <p:cNvSpPr>
              <a:spLocks/>
            </p:cNvSpPr>
            <p:nvPr/>
          </p:nvSpPr>
          <p:spPr bwMode="auto">
            <a:xfrm>
              <a:off x="2500313" y="3644900"/>
              <a:ext cx="77788" cy="90487"/>
            </a:xfrm>
            <a:custGeom>
              <a:avLst/>
              <a:gdLst>
                <a:gd name="T0" fmla="*/ 0 w 49"/>
                <a:gd name="T1" fmla="*/ 2147483647 h 57"/>
                <a:gd name="T2" fmla="*/ 2147483647 w 49"/>
                <a:gd name="T3" fmla="*/ 2147483647 h 57"/>
                <a:gd name="T4" fmla="*/ 2147483647 w 49"/>
                <a:gd name="T5" fmla="*/ 2147483647 h 57"/>
                <a:gd name="T6" fmla="*/ 2147483647 w 49"/>
                <a:gd name="T7" fmla="*/ 0 h 57"/>
                <a:gd name="T8" fmla="*/ 0 w 49"/>
                <a:gd name="T9" fmla="*/ 2147483647 h 57"/>
                <a:gd name="T10" fmla="*/ 0 60000 65536"/>
                <a:gd name="T11" fmla="*/ 0 60000 65536"/>
                <a:gd name="T12" fmla="*/ 0 60000 65536"/>
                <a:gd name="T13" fmla="*/ 0 60000 65536"/>
                <a:gd name="T14" fmla="*/ 0 60000 65536"/>
                <a:gd name="T15" fmla="*/ 0 w 49"/>
                <a:gd name="T16" fmla="*/ 0 h 57"/>
                <a:gd name="T17" fmla="*/ 49 w 49"/>
                <a:gd name="T18" fmla="*/ 57 h 57"/>
              </a:gdLst>
              <a:ahLst/>
              <a:cxnLst>
                <a:cxn ang="T10">
                  <a:pos x="T0" y="T1"/>
                </a:cxn>
                <a:cxn ang="T11">
                  <a:pos x="T2" y="T3"/>
                </a:cxn>
                <a:cxn ang="T12">
                  <a:pos x="T4" y="T5"/>
                </a:cxn>
                <a:cxn ang="T13">
                  <a:pos x="T6" y="T7"/>
                </a:cxn>
                <a:cxn ang="T14">
                  <a:pos x="T8" y="T9"/>
                </a:cxn>
              </a:cxnLst>
              <a:rect l="T15" t="T16" r="T17" b="T18"/>
              <a:pathLst>
                <a:path w="49" h="57">
                  <a:moveTo>
                    <a:pt x="0" y="13"/>
                  </a:moveTo>
                  <a:lnTo>
                    <a:pt x="15" y="57"/>
                  </a:lnTo>
                  <a:lnTo>
                    <a:pt x="49" y="44"/>
                  </a:lnTo>
                  <a:lnTo>
                    <a:pt x="34"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85" name="Freeform 260"/>
            <p:cNvSpPr>
              <a:spLocks/>
            </p:cNvSpPr>
            <p:nvPr/>
          </p:nvSpPr>
          <p:spPr bwMode="auto">
            <a:xfrm>
              <a:off x="2500313" y="3644900"/>
              <a:ext cx="77788" cy="90487"/>
            </a:xfrm>
            <a:custGeom>
              <a:avLst/>
              <a:gdLst>
                <a:gd name="T0" fmla="*/ 0 w 49"/>
                <a:gd name="T1" fmla="*/ 2147483647 h 57"/>
                <a:gd name="T2" fmla="*/ 2147483647 w 49"/>
                <a:gd name="T3" fmla="*/ 2147483647 h 57"/>
                <a:gd name="T4" fmla="*/ 2147483647 w 49"/>
                <a:gd name="T5" fmla="*/ 2147483647 h 57"/>
                <a:gd name="T6" fmla="*/ 2147483647 w 49"/>
                <a:gd name="T7" fmla="*/ 0 h 57"/>
                <a:gd name="T8" fmla="*/ 0 60000 65536"/>
                <a:gd name="T9" fmla="*/ 0 60000 65536"/>
                <a:gd name="T10" fmla="*/ 0 60000 65536"/>
                <a:gd name="T11" fmla="*/ 0 60000 65536"/>
                <a:gd name="T12" fmla="*/ 0 w 49"/>
                <a:gd name="T13" fmla="*/ 0 h 57"/>
                <a:gd name="T14" fmla="*/ 49 w 49"/>
                <a:gd name="T15" fmla="*/ 57 h 57"/>
              </a:gdLst>
              <a:ahLst/>
              <a:cxnLst>
                <a:cxn ang="T8">
                  <a:pos x="T0" y="T1"/>
                </a:cxn>
                <a:cxn ang="T9">
                  <a:pos x="T2" y="T3"/>
                </a:cxn>
                <a:cxn ang="T10">
                  <a:pos x="T4" y="T5"/>
                </a:cxn>
                <a:cxn ang="T11">
                  <a:pos x="T6" y="T7"/>
                </a:cxn>
              </a:cxnLst>
              <a:rect l="T12" t="T13" r="T14" b="T15"/>
              <a:pathLst>
                <a:path w="49" h="57">
                  <a:moveTo>
                    <a:pt x="0" y="13"/>
                  </a:moveTo>
                  <a:lnTo>
                    <a:pt x="15" y="57"/>
                  </a:lnTo>
                  <a:lnTo>
                    <a:pt x="49" y="4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86" name="Freeform 261"/>
            <p:cNvSpPr>
              <a:spLocks/>
            </p:cNvSpPr>
            <p:nvPr/>
          </p:nvSpPr>
          <p:spPr bwMode="auto">
            <a:xfrm>
              <a:off x="2576513" y="2740025"/>
              <a:ext cx="93663" cy="95250"/>
            </a:xfrm>
            <a:custGeom>
              <a:avLst/>
              <a:gdLst>
                <a:gd name="T0" fmla="*/ 0 w 59"/>
                <a:gd name="T1" fmla="*/ 2147483647 h 60"/>
                <a:gd name="T2" fmla="*/ 2147483647 w 59"/>
                <a:gd name="T3" fmla="*/ 2147483647 h 60"/>
                <a:gd name="T4" fmla="*/ 2147483647 w 59"/>
                <a:gd name="T5" fmla="*/ 2147483647 h 60"/>
                <a:gd name="T6" fmla="*/ 2147483647 w 59"/>
                <a:gd name="T7" fmla="*/ 0 h 60"/>
                <a:gd name="T8" fmla="*/ 0 w 59"/>
                <a:gd name="T9" fmla="*/ 2147483647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0" y="23"/>
                  </a:moveTo>
                  <a:lnTo>
                    <a:pt x="31" y="60"/>
                  </a:lnTo>
                  <a:lnTo>
                    <a:pt x="59" y="37"/>
                  </a:lnTo>
                  <a:lnTo>
                    <a:pt x="28"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87" name="Freeform 262"/>
            <p:cNvSpPr>
              <a:spLocks/>
            </p:cNvSpPr>
            <p:nvPr/>
          </p:nvSpPr>
          <p:spPr bwMode="auto">
            <a:xfrm>
              <a:off x="2576513" y="2740025"/>
              <a:ext cx="93663" cy="95250"/>
            </a:xfrm>
            <a:custGeom>
              <a:avLst/>
              <a:gdLst>
                <a:gd name="T0" fmla="*/ 0 w 59"/>
                <a:gd name="T1" fmla="*/ 2147483647 h 60"/>
                <a:gd name="T2" fmla="*/ 2147483647 w 59"/>
                <a:gd name="T3" fmla="*/ 2147483647 h 60"/>
                <a:gd name="T4" fmla="*/ 2147483647 w 59"/>
                <a:gd name="T5" fmla="*/ 2147483647 h 60"/>
                <a:gd name="T6" fmla="*/ 2147483647 w 59"/>
                <a:gd name="T7" fmla="*/ 0 h 60"/>
                <a:gd name="T8" fmla="*/ 0 60000 65536"/>
                <a:gd name="T9" fmla="*/ 0 60000 65536"/>
                <a:gd name="T10" fmla="*/ 0 60000 65536"/>
                <a:gd name="T11" fmla="*/ 0 60000 65536"/>
                <a:gd name="T12" fmla="*/ 0 w 59"/>
                <a:gd name="T13" fmla="*/ 0 h 60"/>
                <a:gd name="T14" fmla="*/ 59 w 59"/>
                <a:gd name="T15" fmla="*/ 60 h 60"/>
              </a:gdLst>
              <a:ahLst/>
              <a:cxnLst>
                <a:cxn ang="T8">
                  <a:pos x="T0" y="T1"/>
                </a:cxn>
                <a:cxn ang="T9">
                  <a:pos x="T2" y="T3"/>
                </a:cxn>
                <a:cxn ang="T10">
                  <a:pos x="T4" y="T5"/>
                </a:cxn>
                <a:cxn ang="T11">
                  <a:pos x="T6" y="T7"/>
                </a:cxn>
              </a:cxnLst>
              <a:rect l="T12" t="T13" r="T14" b="T15"/>
              <a:pathLst>
                <a:path w="59" h="60">
                  <a:moveTo>
                    <a:pt x="0" y="23"/>
                  </a:moveTo>
                  <a:lnTo>
                    <a:pt x="31" y="60"/>
                  </a:lnTo>
                  <a:lnTo>
                    <a:pt x="59" y="37"/>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88" name="Freeform 263"/>
            <p:cNvSpPr>
              <a:spLocks noEditPoints="1"/>
            </p:cNvSpPr>
            <p:nvPr/>
          </p:nvSpPr>
          <p:spPr bwMode="auto">
            <a:xfrm>
              <a:off x="2705100" y="2894012"/>
              <a:ext cx="320675" cy="365125"/>
            </a:xfrm>
            <a:custGeom>
              <a:avLst/>
              <a:gdLst>
                <a:gd name="T0" fmla="*/ 2147483647 w 202"/>
                <a:gd name="T1" fmla="*/ 2147483647 h 230"/>
                <a:gd name="T2" fmla="*/ 2147483647 w 202"/>
                <a:gd name="T3" fmla="*/ 2147483647 h 230"/>
                <a:gd name="T4" fmla="*/ 2147483647 w 202"/>
                <a:gd name="T5" fmla="*/ 2147483647 h 230"/>
                <a:gd name="T6" fmla="*/ 2147483647 w 202"/>
                <a:gd name="T7" fmla="*/ 2147483647 h 230"/>
                <a:gd name="T8" fmla="*/ 2147483647 w 202"/>
                <a:gd name="T9" fmla="*/ 2147483647 h 230"/>
                <a:gd name="T10" fmla="*/ 0 w 202"/>
                <a:gd name="T11" fmla="*/ 2147483647 h 230"/>
                <a:gd name="T12" fmla="*/ 2147483647 w 202"/>
                <a:gd name="T13" fmla="*/ 2147483647 h 230"/>
                <a:gd name="T14" fmla="*/ 2147483647 w 202"/>
                <a:gd name="T15" fmla="*/ 2147483647 h 230"/>
                <a:gd name="T16" fmla="*/ 2147483647 w 202"/>
                <a:gd name="T17" fmla="*/ 0 h 230"/>
                <a:gd name="T18" fmla="*/ 0 w 202"/>
                <a:gd name="T19" fmla="*/ 2147483647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12" y="156"/>
                  </a:moveTo>
                  <a:lnTo>
                    <a:pt x="174" y="230"/>
                  </a:lnTo>
                  <a:lnTo>
                    <a:pt x="202" y="207"/>
                  </a:lnTo>
                  <a:lnTo>
                    <a:pt x="140" y="133"/>
                  </a:lnTo>
                  <a:lnTo>
                    <a:pt x="112" y="156"/>
                  </a:lnTo>
                  <a:close/>
                  <a:moveTo>
                    <a:pt x="0" y="22"/>
                  </a:moveTo>
                  <a:lnTo>
                    <a:pt x="62" y="97"/>
                  </a:lnTo>
                  <a:lnTo>
                    <a:pt x="89" y="73"/>
                  </a:lnTo>
                  <a:lnTo>
                    <a:pt x="27" y="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89" name="Freeform 264"/>
            <p:cNvSpPr>
              <a:spLocks/>
            </p:cNvSpPr>
            <p:nvPr/>
          </p:nvSpPr>
          <p:spPr bwMode="auto">
            <a:xfrm>
              <a:off x="3062288" y="3317875"/>
              <a:ext cx="90488" cy="93662"/>
            </a:xfrm>
            <a:custGeom>
              <a:avLst/>
              <a:gdLst>
                <a:gd name="T0" fmla="*/ 0 w 57"/>
                <a:gd name="T1" fmla="*/ 2147483647 h 59"/>
                <a:gd name="T2" fmla="*/ 2147483647 w 57"/>
                <a:gd name="T3" fmla="*/ 2147483647 h 59"/>
                <a:gd name="T4" fmla="*/ 2147483647 w 57"/>
                <a:gd name="T5" fmla="*/ 2147483647 h 59"/>
                <a:gd name="T6" fmla="*/ 2147483647 w 57"/>
                <a:gd name="T7" fmla="*/ 0 h 59"/>
                <a:gd name="T8" fmla="*/ 0 w 57"/>
                <a:gd name="T9" fmla="*/ 2147483647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0" y="22"/>
                  </a:moveTo>
                  <a:lnTo>
                    <a:pt x="30" y="59"/>
                  </a:lnTo>
                  <a:lnTo>
                    <a:pt x="57" y="36"/>
                  </a:lnTo>
                  <a:lnTo>
                    <a:pt x="27" y="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0" name="Freeform 265"/>
            <p:cNvSpPr>
              <a:spLocks/>
            </p:cNvSpPr>
            <p:nvPr/>
          </p:nvSpPr>
          <p:spPr bwMode="auto">
            <a:xfrm>
              <a:off x="3062288" y="3317875"/>
              <a:ext cx="90488" cy="93662"/>
            </a:xfrm>
            <a:custGeom>
              <a:avLst/>
              <a:gdLst>
                <a:gd name="T0" fmla="*/ 0 w 57"/>
                <a:gd name="T1" fmla="*/ 2147483647 h 59"/>
                <a:gd name="T2" fmla="*/ 2147483647 w 57"/>
                <a:gd name="T3" fmla="*/ 2147483647 h 59"/>
                <a:gd name="T4" fmla="*/ 2147483647 w 57"/>
                <a:gd name="T5" fmla="*/ 2147483647 h 59"/>
                <a:gd name="T6" fmla="*/ 2147483647 w 57"/>
                <a:gd name="T7" fmla="*/ 0 h 59"/>
                <a:gd name="T8" fmla="*/ 0 60000 65536"/>
                <a:gd name="T9" fmla="*/ 0 60000 65536"/>
                <a:gd name="T10" fmla="*/ 0 60000 65536"/>
                <a:gd name="T11" fmla="*/ 0 60000 65536"/>
                <a:gd name="T12" fmla="*/ 0 w 57"/>
                <a:gd name="T13" fmla="*/ 0 h 59"/>
                <a:gd name="T14" fmla="*/ 57 w 57"/>
                <a:gd name="T15" fmla="*/ 59 h 59"/>
              </a:gdLst>
              <a:ahLst/>
              <a:cxnLst>
                <a:cxn ang="T8">
                  <a:pos x="T0" y="T1"/>
                </a:cxn>
                <a:cxn ang="T9">
                  <a:pos x="T2" y="T3"/>
                </a:cxn>
                <a:cxn ang="T10">
                  <a:pos x="T4" y="T5"/>
                </a:cxn>
                <a:cxn ang="T11">
                  <a:pos x="T6" y="T7"/>
                </a:cxn>
              </a:cxnLst>
              <a:rect l="T12" t="T13" r="T14" b="T15"/>
              <a:pathLst>
                <a:path w="57" h="59">
                  <a:moveTo>
                    <a:pt x="0" y="22"/>
                  </a:moveTo>
                  <a:lnTo>
                    <a:pt x="30" y="59"/>
                  </a:lnTo>
                  <a:lnTo>
                    <a:pt x="57" y="3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1" name="Freeform 266"/>
            <p:cNvSpPr>
              <a:spLocks/>
            </p:cNvSpPr>
            <p:nvPr/>
          </p:nvSpPr>
          <p:spPr bwMode="auto">
            <a:xfrm>
              <a:off x="2830513" y="2444750"/>
              <a:ext cx="95250" cy="85725"/>
            </a:xfrm>
            <a:custGeom>
              <a:avLst/>
              <a:gdLst>
                <a:gd name="T0" fmla="*/ 0 w 60"/>
                <a:gd name="T1" fmla="*/ 2147483647 h 54"/>
                <a:gd name="T2" fmla="*/ 2147483647 w 60"/>
                <a:gd name="T3" fmla="*/ 2147483647 h 54"/>
                <a:gd name="T4" fmla="*/ 2147483647 w 60"/>
                <a:gd name="T5" fmla="*/ 2147483647 h 54"/>
                <a:gd name="T6" fmla="*/ 2147483647 w 60"/>
                <a:gd name="T7" fmla="*/ 0 h 54"/>
                <a:gd name="T8" fmla="*/ 0 w 60"/>
                <a:gd name="T9" fmla="*/ 2147483647 h 54"/>
                <a:gd name="T10" fmla="*/ 0 60000 65536"/>
                <a:gd name="T11" fmla="*/ 0 60000 65536"/>
                <a:gd name="T12" fmla="*/ 0 60000 65536"/>
                <a:gd name="T13" fmla="*/ 0 60000 65536"/>
                <a:gd name="T14" fmla="*/ 0 60000 65536"/>
                <a:gd name="T15" fmla="*/ 0 w 60"/>
                <a:gd name="T16" fmla="*/ 0 h 54"/>
                <a:gd name="T17" fmla="*/ 60 w 60"/>
                <a:gd name="T18" fmla="*/ 54 h 54"/>
              </a:gdLst>
              <a:ahLst/>
              <a:cxnLst>
                <a:cxn ang="T10">
                  <a:pos x="T0" y="T1"/>
                </a:cxn>
                <a:cxn ang="T11">
                  <a:pos x="T2" y="T3"/>
                </a:cxn>
                <a:cxn ang="T12">
                  <a:pos x="T4" y="T5"/>
                </a:cxn>
                <a:cxn ang="T13">
                  <a:pos x="T6" y="T7"/>
                </a:cxn>
                <a:cxn ang="T14">
                  <a:pos x="T8" y="T9"/>
                </a:cxn>
              </a:cxnLst>
              <a:rect l="T15" t="T16" r="T17" b="T18"/>
              <a:pathLst>
                <a:path w="60" h="54">
                  <a:moveTo>
                    <a:pt x="0" y="30"/>
                  </a:moveTo>
                  <a:lnTo>
                    <a:pt x="42" y="54"/>
                  </a:lnTo>
                  <a:lnTo>
                    <a:pt x="60" y="23"/>
                  </a:lnTo>
                  <a:lnTo>
                    <a:pt x="18" y="0"/>
                  </a:ln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2" name="Freeform 267"/>
            <p:cNvSpPr>
              <a:spLocks/>
            </p:cNvSpPr>
            <p:nvPr/>
          </p:nvSpPr>
          <p:spPr bwMode="auto">
            <a:xfrm>
              <a:off x="2830513" y="2444750"/>
              <a:ext cx="95250" cy="85725"/>
            </a:xfrm>
            <a:custGeom>
              <a:avLst/>
              <a:gdLst>
                <a:gd name="T0" fmla="*/ 0 w 60"/>
                <a:gd name="T1" fmla="*/ 2147483647 h 54"/>
                <a:gd name="T2" fmla="*/ 2147483647 w 60"/>
                <a:gd name="T3" fmla="*/ 2147483647 h 54"/>
                <a:gd name="T4" fmla="*/ 2147483647 w 60"/>
                <a:gd name="T5" fmla="*/ 2147483647 h 54"/>
                <a:gd name="T6" fmla="*/ 2147483647 w 60"/>
                <a:gd name="T7" fmla="*/ 0 h 54"/>
                <a:gd name="T8" fmla="*/ 0 60000 65536"/>
                <a:gd name="T9" fmla="*/ 0 60000 65536"/>
                <a:gd name="T10" fmla="*/ 0 60000 65536"/>
                <a:gd name="T11" fmla="*/ 0 60000 65536"/>
                <a:gd name="T12" fmla="*/ 0 w 60"/>
                <a:gd name="T13" fmla="*/ 0 h 54"/>
                <a:gd name="T14" fmla="*/ 60 w 60"/>
                <a:gd name="T15" fmla="*/ 54 h 54"/>
              </a:gdLst>
              <a:ahLst/>
              <a:cxnLst>
                <a:cxn ang="T8">
                  <a:pos x="T0" y="T1"/>
                </a:cxn>
                <a:cxn ang="T9">
                  <a:pos x="T2" y="T3"/>
                </a:cxn>
                <a:cxn ang="T10">
                  <a:pos x="T4" y="T5"/>
                </a:cxn>
                <a:cxn ang="T11">
                  <a:pos x="T6" y="T7"/>
                </a:cxn>
              </a:cxnLst>
              <a:rect l="T12" t="T13" r="T14" b="T15"/>
              <a:pathLst>
                <a:path w="60" h="54">
                  <a:moveTo>
                    <a:pt x="0" y="30"/>
                  </a:moveTo>
                  <a:lnTo>
                    <a:pt x="42" y="54"/>
                  </a:lnTo>
                  <a:lnTo>
                    <a:pt x="60" y="2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3" name="Freeform 268"/>
            <p:cNvSpPr>
              <a:spLocks noEditPoints="1"/>
            </p:cNvSpPr>
            <p:nvPr/>
          </p:nvSpPr>
          <p:spPr bwMode="auto">
            <a:xfrm>
              <a:off x="3005138" y="2543175"/>
              <a:ext cx="400050" cy="265112"/>
            </a:xfrm>
            <a:custGeom>
              <a:avLst/>
              <a:gdLst>
                <a:gd name="T0" fmla="*/ 2147483647 w 252"/>
                <a:gd name="T1" fmla="*/ 2147483647 h 167"/>
                <a:gd name="T2" fmla="*/ 2147483647 w 252"/>
                <a:gd name="T3" fmla="*/ 2147483647 h 167"/>
                <a:gd name="T4" fmla="*/ 2147483647 w 252"/>
                <a:gd name="T5" fmla="*/ 2147483647 h 167"/>
                <a:gd name="T6" fmla="*/ 2147483647 w 252"/>
                <a:gd name="T7" fmla="*/ 2147483647 h 167"/>
                <a:gd name="T8" fmla="*/ 2147483647 w 252"/>
                <a:gd name="T9" fmla="*/ 2147483647 h 167"/>
                <a:gd name="T10" fmla="*/ 0 w 252"/>
                <a:gd name="T11" fmla="*/ 2147483647 h 167"/>
                <a:gd name="T12" fmla="*/ 2147483647 w 252"/>
                <a:gd name="T13" fmla="*/ 2147483647 h 167"/>
                <a:gd name="T14" fmla="*/ 2147483647 w 252"/>
                <a:gd name="T15" fmla="*/ 2147483647 h 167"/>
                <a:gd name="T16" fmla="*/ 2147483647 w 252"/>
                <a:gd name="T17" fmla="*/ 0 h 167"/>
                <a:gd name="T18" fmla="*/ 0 w 252"/>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151" y="118"/>
                  </a:moveTo>
                  <a:lnTo>
                    <a:pt x="234" y="167"/>
                  </a:lnTo>
                  <a:lnTo>
                    <a:pt x="252" y="135"/>
                  </a:lnTo>
                  <a:lnTo>
                    <a:pt x="169" y="88"/>
                  </a:lnTo>
                  <a:lnTo>
                    <a:pt x="151" y="118"/>
                  </a:lnTo>
                  <a:close/>
                  <a:moveTo>
                    <a:pt x="0" y="31"/>
                  </a:moveTo>
                  <a:lnTo>
                    <a:pt x="83" y="80"/>
                  </a:lnTo>
                  <a:lnTo>
                    <a:pt x="101" y="48"/>
                  </a:lnTo>
                  <a:lnTo>
                    <a:pt x="18" y="0"/>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4" name="Freeform 269"/>
            <p:cNvSpPr>
              <a:spLocks/>
            </p:cNvSpPr>
            <p:nvPr/>
          </p:nvSpPr>
          <p:spPr bwMode="auto">
            <a:xfrm>
              <a:off x="3484563" y="2820987"/>
              <a:ext cx="92075" cy="87312"/>
            </a:xfrm>
            <a:custGeom>
              <a:avLst/>
              <a:gdLst>
                <a:gd name="T0" fmla="*/ 0 w 58"/>
                <a:gd name="T1" fmla="*/ 2147483647 h 55"/>
                <a:gd name="T2" fmla="*/ 2147483647 w 58"/>
                <a:gd name="T3" fmla="*/ 2147483647 h 55"/>
                <a:gd name="T4" fmla="*/ 2147483647 w 58"/>
                <a:gd name="T5" fmla="*/ 2147483647 h 55"/>
                <a:gd name="T6" fmla="*/ 2147483647 w 58"/>
                <a:gd name="T7" fmla="*/ 0 h 55"/>
                <a:gd name="T8" fmla="*/ 0 w 58"/>
                <a:gd name="T9" fmla="*/ 2147483647 h 55"/>
                <a:gd name="T10" fmla="*/ 0 60000 65536"/>
                <a:gd name="T11" fmla="*/ 0 60000 65536"/>
                <a:gd name="T12" fmla="*/ 0 60000 65536"/>
                <a:gd name="T13" fmla="*/ 0 60000 65536"/>
                <a:gd name="T14" fmla="*/ 0 60000 65536"/>
                <a:gd name="T15" fmla="*/ 0 w 58"/>
                <a:gd name="T16" fmla="*/ 0 h 55"/>
                <a:gd name="T17" fmla="*/ 58 w 58"/>
                <a:gd name="T18" fmla="*/ 55 h 55"/>
              </a:gdLst>
              <a:ahLst/>
              <a:cxnLst>
                <a:cxn ang="T10">
                  <a:pos x="T0" y="T1"/>
                </a:cxn>
                <a:cxn ang="T11">
                  <a:pos x="T2" y="T3"/>
                </a:cxn>
                <a:cxn ang="T12">
                  <a:pos x="T4" y="T5"/>
                </a:cxn>
                <a:cxn ang="T13">
                  <a:pos x="T6" y="T7"/>
                </a:cxn>
                <a:cxn ang="T14">
                  <a:pos x="T8" y="T9"/>
                </a:cxn>
              </a:cxnLst>
              <a:rect l="T15" t="T16" r="T17" b="T18"/>
              <a:pathLst>
                <a:path w="58" h="55">
                  <a:moveTo>
                    <a:pt x="0" y="31"/>
                  </a:moveTo>
                  <a:lnTo>
                    <a:pt x="40" y="55"/>
                  </a:lnTo>
                  <a:lnTo>
                    <a:pt x="58" y="23"/>
                  </a:lnTo>
                  <a:lnTo>
                    <a:pt x="18" y="0"/>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5" name="Freeform 270"/>
            <p:cNvSpPr>
              <a:spLocks/>
            </p:cNvSpPr>
            <p:nvPr/>
          </p:nvSpPr>
          <p:spPr bwMode="auto">
            <a:xfrm>
              <a:off x="3484563" y="2820987"/>
              <a:ext cx="92075" cy="87312"/>
            </a:xfrm>
            <a:custGeom>
              <a:avLst/>
              <a:gdLst>
                <a:gd name="T0" fmla="*/ 0 w 58"/>
                <a:gd name="T1" fmla="*/ 2147483647 h 55"/>
                <a:gd name="T2" fmla="*/ 2147483647 w 58"/>
                <a:gd name="T3" fmla="*/ 2147483647 h 55"/>
                <a:gd name="T4" fmla="*/ 2147483647 w 58"/>
                <a:gd name="T5" fmla="*/ 2147483647 h 55"/>
                <a:gd name="T6" fmla="*/ 2147483647 w 58"/>
                <a:gd name="T7" fmla="*/ 0 h 55"/>
                <a:gd name="T8" fmla="*/ 0 60000 65536"/>
                <a:gd name="T9" fmla="*/ 0 60000 65536"/>
                <a:gd name="T10" fmla="*/ 0 60000 65536"/>
                <a:gd name="T11" fmla="*/ 0 60000 65536"/>
                <a:gd name="T12" fmla="*/ 0 w 58"/>
                <a:gd name="T13" fmla="*/ 0 h 55"/>
                <a:gd name="T14" fmla="*/ 58 w 58"/>
                <a:gd name="T15" fmla="*/ 55 h 55"/>
              </a:gdLst>
              <a:ahLst/>
              <a:cxnLst>
                <a:cxn ang="T8">
                  <a:pos x="T0" y="T1"/>
                </a:cxn>
                <a:cxn ang="T9">
                  <a:pos x="T2" y="T3"/>
                </a:cxn>
                <a:cxn ang="T10">
                  <a:pos x="T4" y="T5"/>
                </a:cxn>
                <a:cxn ang="T11">
                  <a:pos x="T6" y="T7"/>
                </a:cxn>
              </a:cxnLst>
              <a:rect l="T12" t="T13" r="T14" b="T15"/>
              <a:pathLst>
                <a:path w="58" h="55">
                  <a:moveTo>
                    <a:pt x="0" y="31"/>
                  </a:moveTo>
                  <a:lnTo>
                    <a:pt x="40" y="55"/>
                  </a:lnTo>
                  <a:lnTo>
                    <a:pt x="58" y="2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6" name="Freeform 271"/>
            <p:cNvSpPr>
              <a:spLocks/>
            </p:cNvSpPr>
            <p:nvPr/>
          </p:nvSpPr>
          <p:spPr bwMode="auto">
            <a:xfrm>
              <a:off x="2971800" y="2084387"/>
              <a:ext cx="84138" cy="68262"/>
            </a:xfrm>
            <a:custGeom>
              <a:avLst/>
              <a:gdLst>
                <a:gd name="T0" fmla="*/ 0 w 53"/>
                <a:gd name="T1" fmla="*/ 2147483647 h 43"/>
                <a:gd name="T2" fmla="*/ 2147483647 w 53"/>
                <a:gd name="T3" fmla="*/ 2147483647 h 43"/>
                <a:gd name="T4" fmla="*/ 2147483647 w 53"/>
                <a:gd name="T5" fmla="*/ 2147483647 h 43"/>
                <a:gd name="T6" fmla="*/ 2147483647 w 53"/>
                <a:gd name="T7" fmla="*/ 0 h 43"/>
                <a:gd name="T8" fmla="*/ 0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0" y="35"/>
                  </a:moveTo>
                  <a:lnTo>
                    <a:pt x="48" y="43"/>
                  </a:lnTo>
                  <a:lnTo>
                    <a:pt x="53" y="8"/>
                  </a:lnTo>
                  <a:lnTo>
                    <a:pt x="7" y="0"/>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7" name="Freeform 272"/>
            <p:cNvSpPr>
              <a:spLocks/>
            </p:cNvSpPr>
            <p:nvPr/>
          </p:nvSpPr>
          <p:spPr bwMode="auto">
            <a:xfrm>
              <a:off x="2971800" y="2084387"/>
              <a:ext cx="84138" cy="68262"/>
            </a:xfrm>
            <a:custGeom>
              <a:avLst/>
              <a:gdLst>
                <a:gd name="T0" fmla="*/ 0 w 53"/>
                <a:gd name="T1" fmla="*/ 2147483647 h 43"/>
                <a:gd name="T2" fmla="*/ 2147483647 w 53"/>
                <a:gd name="T3" fmla="*/ 2147483647 h 43"/>
                <a:gd name="T4" fmla="*/ 2147483647 w 53"/>
                <a:gd name="T5" fmla="*/ 2147483647 h 43"/>
                <a:gd name="T6" fmla="*/ 2147483647 w 53"/>
                <a:gd name="T7" fmla="*/ 0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0" y="35"/>
                  </a:moveTo>
                  <a:lnTo>
                    <a:pt x="48" y="43"/>
                  </a:lnTo>
                  <a:lnTo>
                    <a:pt x="53"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8" name="Freeform 273"/>
            <p:cNvSpPr>
              <a:spLocks noEditPoints="1"/>
            </p:cNvSpPr>
            <p:nvPr/>
          </p:nvSpPr>
          <p:spPr bwMode="auto">
            <a:xfrm>
              <a:off x="3168650" y="2119312"/>
              <a:ext cx="433388" cy="130175"/>
            </a:xfrm>
            <a:custGeom>
              <a:avLst/>
              <a:gdLst>
                <a:gd name="T0" fmla="*/ 2147483647 w 273"/>
                <a:gd name="T1" fmla="*/ 2147483647 h 82"/>
                <a:gd name="T2" fmla="*/ 2147483647 w 273"/>
                <a:gd name="T3" fmla="*/ 2147483647 h 82"/>
                <a:gd name="T4" fmla="*/ 2147483647 w 273"/>
                <a:gd name="T5" fmla="*/ 2147483647 h 82"/>
                <a:gd name="T6" fmla="*/ 2147483647 w 273"/>
                <a:gd name="T7" fmla="*/ 2147483647 h 82"/>
                <a:gd name="T8" fmla="*/ 2147483647 w 273"/>
                <a:gd name="T9" fmla="*/ 2147483647 h 82"/>
                <a:gd name="T10" fmla="*/ 0 w 273"/>
                <a:gd name="T11" fmla="*/ 2147483647 h 82"/>
                <a:gd name="T12" fmla="*/ 2147483647 w 273"/>
                <a:gd name="T13" fmla="*/ 2147483647 h 82"/>
                <a:gd name="T14" fmla="*/ 2147483647 w 273"/>
                <a:gd name="T15" fmla="*/ 2147483647 h 82"/>
                <a:gd name="T16" fmla="*/ 2147483647 w 273"/>
                <a:gd name="T17" fmla="*/ 0 h 82"/>
                <a:gd name="T18" fmla="*/ 0 w 273"/>
                <a:gd name="T19" fmla="*/ 2147483647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172" y="65"/>
                  </a:moveTo>
                  <a:lnTo>
                    <a:pt x="266" y="82"/>
                  </a:lnTo>
                  <a:lnTo>
                    <a:pt x="273" y="47"/>
                  </a:lnTo>
                  <a:lnTo>
                    <a:pt x="178" y="30"/>
                  </a:lnTo>
                  <a:lnTo>
                    <a:pt x="172" y="65"/>
                  </a:lnTo>
                  <a:close/>
                  <a:moveTo>
                    <a:pt x="0" y="35"/>
                  </a:moveTo>
                  <a:lnTo>
                    <a:pt x="95" y="51"/>
                  </a:lnTo>
                  <a:lnTo>
                    <a:pt x="102" y="17"/>
                  </a:lnTo>
                  <a:lnTo>
                    <a:pt x="6" y="0"/>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99" name="Freeform 274"/>
            <p:cNvSpPr>
              <a:spLocks/>
            </p:cNvSpPr>
            <p:nvPr/>
          </p:nvSpPr>
          <p:spPr bwMode="auto">
            <a:xfrm>
              <a:off x="3714750" y="2214562"/>
              <a:ext cx="84138" cy="68262"/>
            </a:xfrm>
            <a:custGeom>
              <a:avLst/>
              <a:gdLst>
                <a:gd name="T0" fmla="*/ 0 w 53"/>
                <a:gd name="T1" fmla="*/ 2147483647 h 43"/>
                <a:gd name="T2" fmla="*/ 2147483647 w 53"/>
                <a:gd name="T3" fmla="*/ 2147483647 h 43"/>
                <a:gd name="T4" fmla="*/ 2147483647 w 53"/>
                <a:gd name="T5" fmla="*/ 2147483647 h 43"/>
                <a:gd name="T6" fmla="*/ 2147483647 w 53"/>
                <a:gd name="T7" fmla="*/ 0 h 43"/>
                <a:gd name="T8" fmla="*/ 0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0" y="35"/>
                  </a:moveTo>
                  <a:lnTo>
                    <a:pt x="46" y="43"/>
                  </a:lnTo>
                  <a:lnTo>
                    <a:pt x="53" y="8"/>
                  </a:lnTo>
                  <a:lnTo>
                    <a:pt x="6" y="0"/>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0" name="Freeform 275"/>
            <p:cNvSpPr>
              <a:spLocks/>
            </p:cNvSpPr>
            <p:nvPr/>
          </p:nvSpPr>
          <p:spPr bwMode="auto">
            <a:xfrm>
              <a:off x="3714750" y="2214562"/>
              <a:ext cx="84138" cy="68262"/>
            </a:xfrm>
            <a:custGeom>
              <a:avLst/>
              <a:gdLst>
                <a:gd name="T0" fmla="*/ 0 w 53"/>
                <a:gd name="T1" fmla="*/ 2147483647 h 43"/>
                <a:gd name="T2" fmla="*/ 2147483647 w 53"/>
                <a:gd name="T3" fmla="*/ 2147483647 h 43"/>
                <a:gd name="T4" fmla="*/ 2147483647 w 53"/>
                <a:gd name="T5" fmla="*/ 2147483647 h 43"/>
                <a:gd name="T6" fmla="*/ 2147483647 w 53"/>
                <a:gd name="T7" fmla="*/ 0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0" y="35"/>
                  </a:moveTo>
                  <a:lnTo>
                    <a:pt x="46" y="43"/>
                  </a:lnTo>
                  <a:lnTo>
                    <a:pt x="53"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1" name="Freeform 276"/>
            <p:cNvSpPr>
              <a:spLocks/>
            </p:cNvSpPr>
            <p:nvPr/>
          </p:nvSpPr>
          <p:spPr bwMode="auto">
            <a:xfrm>
              <a:off x="2974975" y="1690687"/>
              <a:ext cx="84138" cy="68262"/>
            </a:xfrm>
            <a:custGeom>
              <a:avLst/>
              <a:gdLst>
                <a:gd name="T0" fmla="*/ 2147483647 w 53"/>
                <a:gd name="T1" fmla="*/ 2147483647 h 43"/>
                <a:gd name="T2" fmla="*/ 2147483647 w 53"/>
                <a:gd name="T3" fmla="*/ 2147483647 h 43"/>
                <a:gd name="T4" fmla="*/ 2147483647 w 53"/>
                <a:gd name="T5" fmla="*/ 0 h 43"/>
                <a:gd name="T6" fmla="*/ 0 w 53"/>
                <a:gd name="T7" fmla="*/ 2147483647 h 43"/>
                <a:gd name="T8" fmla="*/ 2147483647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6" y="43"/>
                  </a:moveTo>
                  <a:lnTo>
                    <a:pt x="53" y="35"/>
                  </a:lnTo>
                  <a:lnTo>
                    <a:pt x="47" y="0"/>
                  </a:lnTo>
                  <a:lnTo>
                    <a:pt x="0" y="8"/>
                  </a:lnTo>
                  <a:lnTo>
                    <a:pt x="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2" name="Freeform 277"/>
            <p:cNvSpPr>
              <a:spLocks/>
            </p:cNvSpPr>
            <p:nvPr/>
          </p:nvSpPr>
          <p:spPr bwMode="auto">
            <a:xfrm>
              <a:off x="2974975" y="1690687"/>
              <a:ext cx="84138" cy="68262"/>
            </a:xfrm>
            <a:custGeom>
              <a:avLst/>
              <a:gdLst>
                <a:gd name="T0" fmla="*/ 2147483647 w 53"/>
                <a:gd name="T1" fmla="*/ 2147483647 h 43"/>
                <a:gd name="T2" fmla="*/ 2147483647 w 53"/>
                <a:gd name="T3" fmla="*/ 2147483647 h 43"/>
                <a:gd name="T4" fmla="*/ 2147483647 w 53"/>
                <a:gd name="T5" fmla="*/ 0 h 43"/>
                <a:gd name="T6" fmla="*/ 0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6" y="43"/>
                  </a:moveTo>
                  <a:lnTo>
                    <a:pt x="53" y="35"/>
                  </a:lnTo>
                  <a:lnTo>
                    <a:pt x="47" y="0"/>
                  </a:lnTo>
                  <a:lnTo>
                    <a:pt x="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3" name="Freeform 278"/>
            <p:cNvSpPr>
              <a:spLocks noEditPoints="1"/>
            </p:cNvSpPr>
            <p:nvPr/>
          </p:nvSpPr>
          <p:spPr bwMode="auto">
            <a:xfrm>
              <a:off x="3170238" y="1593850"/>
              <a:ext cx="433388" cy="131762"/>
            </a:xfrm>
            <a:custGeom>
              <a:avLst/>
              <a:gdLst>
                <a:gd name="T0" fmla="*/ 2147483647 w 273"/>
                <a:gd name="T1" fmla="*/ 2147483647 h 83"/>
                <a:gd name="T2" fmla="*/ 2147483647 w 273"/>
                <a:gd name="T3" fmla="*/ 2147483647 h 83"/>
                <a:gd name="T4" fmla="*/ 2147483647 w 273"/>
                <a:gd name="T5" fmla="*/ 0 h 83"/>
                <a:gd name="T6" fmla="*/ 2147483647 w 273"/>
                <a:gd name="T7" fmla="*/ 2147483647 h 83"/>
                <a:gd name="T8" fmla="*/ 2147483647 w 273"/>
                <a:gd name="T9" fmla="*/ 2147483647 h 83"/>
                <a:gd name="T10" fmla="*/ 2147483647 w 273"/>
                <a:gd name="T11" fmla="*/ 2147483647 h 83"/>
                <a:gd name="T12" fmla="*/ 2147483647 w 273"/>
                <a:gd name="T13" fmla="*/ 2147483647 h 83"/>
                <a:gd name="T14" fmla="*/ 2147483647 w 273"/>
                <a:gd name="T15" fmla="*/ 2147483647 h 83"/>
                <a:gd name="T16" fmla="*/ 0 w 273"/>
                <a:gd name="T17" fmla="*/ 2147483647 h 83"/>
                <a:gd name="T18" fmla="*/ 2147483647 w 273"/>
                <a:gd name="T19" fmla="*/ 2147483647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3"/>
                <a:gd name="T32" fmla="*/ 273 w 273"/>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3">
                  <a:moveTo>
                    <a:pt x="178" y="52"/>
                  </a:moveTo>
                  <a:lnTo>
                    <a:pt x="273" y="35"/>
                  </a:lnTo>
                  <a:lnTo>
                    <a:pt x="267" y="0"/>
                  </a:lnTo>
                  <a:lnTo>
                    <a:pt x="172" y="17"/>
                  </a:lnTo>
                  <a:lnTo>
                    <a:pt x="178" y="52"/>
                  </a:lnTo>
                  <a:close/>
                  <a:moveTo>
                    <a:pt x="7" y="83"/>
                  </a:moveTo>
                  <a:lnTo>
                    <a:pt x="102" y="66"/>
                  </a:lnTo>
                  <a:lnTo>
                    <a:pt x="95" y="31"/>
                  </a:lnTo>
                  <a:lnTo>
                    <a:pt x="0" y="48"/>
                  </a:lnTo>
                  <a:lnTo>
                    <a:pt x="7"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4" name="Freeform 279"/>
            <p:cNvSpPr>
              <a:spLocks/>
            </p:cNvSpPr>
            <p:nvPr/>
          </p:nvSpPr>
          <p:spPr bwMode="auto">
            <a:xfrm>
              <a:off x="3716338" y="1560512"/>
              <a:ext cx="84138" cy="68262"/>
            </a:xfrm>
            <a:custGeom>
              <a:avLst/>
              <a:gdLst>
                <a:gd name="T0" fmla="*/ 2147483647 w 53"/>
                <a:gd name="T1" fmla="*/ 2147483647 h 43"/>
                <a:gd name="T2" fmla="*/ 2147483647 w 53"/>
                <a:gd name="T3" fmla="*/ 2147483647 h 43"/>
                <a:gd name="T4" fmla="*/ 2147483647 w 53"/>
                <a:gd name="T5" fmla="*/ 0 h 43"/>
                <a:gd name="T6" fmla="*/ 0 w 53"/>
                <a:gd name="T7" fmla="*/ 2147483647 h 43"/>
                <a:gd name="T8" fmla="*/ 2147483647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6" y="43"/>
                  </a:moveTo>
                  <a:lnTo>
                    <a:pt x="53" y="35"/>
                  </a:lnTo>
                  <a:lnTo>
                    <a:pt x="46" y="0"/>
                  </a:lnTo>
                  <a:lnTo>
                    <a:pt x="0" y="8"/>
                  </a:lnTo>
                  <a:lnTo>
                    <a:pt x="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5" name="Freeform 280"/>
            <p:cNvSpPr>
              <a:spLocks/>
            </p:cNvSpPr>
            <p:nvPr/>
          </p:nvSpPr>
          <p:spPr bwMode="auto">
            <a:xfrm>
              <a:off x="3716338" y="1560512"/>
              <a:ext cx="84138" cy="68262"/>
            </a:xfrm>
            <a:custGeom>
              <a:avLst/>
              <a:gdLst>
                <a:gd name="T0" fmla="*/ 2147483647 w 53"/>
                <a:gd name="T1" fmla="*/ 2147483647 h 43"/>
                <a:gd name="T2" fmla="*/ 2147483647 w 53"/>
                <a:gd name="T3" fmla="*/ 2147483647 h 43"/>
                <a:gd name="T4" fmla="*/ 2147483647 w 53"/>
                <a:gd name="T5" fmla="*/ 0 h 43"/>
                <a:gd name="T6" fmla="*/ 0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6" y="43"/>
                  </a:moveTo>
                  <a:lnTo>
                    <a:pt x="53" y="35"/>
                  </a:lnTo>
                  <a:lnTo>
                    <a:pt x="46" y="0"/>
                  </a:lnTo>
                  <a:lnTo>
                    <a:pt x="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6" name="Freeform 281"/>
            <p:cNvSpPr>
              <a:spLocks/>
            </p:cNvSpPr>
            <p:nvPr/>
          </p:nvSpPr>
          <p:spPr bwMode="auto">
            <a:xfrm>
              <a:off x="2838450" y="1311275"/>
              <a:ext cx="92075" cy="85725"/>
            </a:xfrm>
            <a:custGeom>
              <a:avLst/>
              <a:gdLst>
                <a:gd name="T0" fmla="*/ 2147483647 w 58"/>
                <a:gd name="T1" fmla="*/ 2147483647 h 54"/>
                <a:gd name="T2" fmla="*/ 2147483647 w 58"/>
                <a:gd name="T3" fmla="*/ 2147483647 h 54"/>
                <a:gd name="T4" fmla="*/ 2147483647 w 58"/>
                <a:gd name="T5" fmla="*/ 0 h 54"/>
                <a:gd name="T6" fmla="*/ 0 w 58"/>
                <a:gd name="T7" fmla="*/ 2147483647 h 54"/>
                <a:gd name="T8" fmla="*/ 2147483647 w 58"/>
                <a:gd name="T9" fmla="*/ 2147483647 h 54"/>
                <a:gd name="T10" fmla="*/ 0 60000 65536"/>
                <a:gd name="T11" fmla="*/ 0 60000 65536"/>
                <a:gd name="T12" fmla="*/ 0 60000 65536"/>
                <a:gd name="T13" fmla="*/ 0 60000 65536"/>
                <a:gd name="T14" fmla="*/ 0 60000 65536"/>
                <a:gd name="T15" fmla="*/ 0 w 58"/>
                <a:gd name="T16" fmla="*/ 0 h 54"/>
                <a:gd name="T17" fmla="*/ 58 w 58"/>
                <a:gd name="T18" fmla="*/ 54 h 54"/>
              </a:gdLst>
              <a:ahLst/>
              <a:cxnLst>
                <a:cxn ang="T10">
                  <a:pos x="T0" y="T1"/>
                </a:cxn>
                <a:cxn ang="T11">
                  <a:pos x="T2" y="T3"/>
                </a:cxn>
                <a:cxn ang="T12">
                  <a:pos x="T4" y="T5"/>
                </a:cxn>
                <a:cxn ang="T13">
                  <a:pos x="T6" y="T7"/>
                </a:cxn>
                <a:cxn ang="T14">
                  <a:pos x="T8" y="T9"/>
                </a:cxn>
              </a:cxnLst>
              <a:rect l="T15" t="T16" r="T17" b="T18"/>
              <a:pathLst>
                <a:path w="58" h="54">
                  <a:moveTo>
                    <a:pt x="18" y="54"/>
                  </a:moveTo>
                  <a:lnTo>
                    <a:pt x="58" y="31"/>
                  </a:lnTo>
                  <a:lnTo>
                    <a:pt x="40" y="0"/>
                  </a:lnTo>
                  <a:lnTo>
                    <a:pt x="0" y="24"/>
                  </a:lnTo>
                  <a:lnTo>
                    <a:pt x="1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7" name="Freeform 282"/>
            <p:cNvSpPr>
              <a:spLocks/>
            </p:cNvSpPr>
            <p:nvPr/>
          </p:nvSpPr>
          <p:spPr bwMode="auto">
            <a:xfrm>
              <a:off x="2838450" y="1311275"/>
              <a:ext cx="92075" cy="85725"/>
            </a:xfrm>
            <a:custGeom>
              <a:avLst/>
              <a:gdLst>
                <a:gd name="T0" fmla="*/ 2147483647 w 58"/>
                <a:gd name="T1" fmla="*/ 2147483647 h 54"/>
                <a:gd name="T2" fmla="*/ 2147483647 w 58"/>
                <a:gd name="T3" fmla="*/ 2147483647 h 54"/>
                <a:gd name="T4" fmla="*/ 2147483647 w 58"/>
                <a:gd name="T5" fmla="*/ 0 h 54"/>
                <a:gd name="T6" fmla="*/ 0 w 58"/>
                <a:gd name="T7" fmla="*/ 2147483647 h 54"/>
                <a:gd name="T8" fmla="*/ 0 60000 65536"/>
                <a:gd name="T9" fmla="*/ 0 60000 65536"/>
                <a:gd name="T10" fmla="*/ 0 60000 65536"/>
                <a:gd name="T11" fmla="*/ 0 60000 65536"/>
                <a:gd name="T12" fmla="*/ 0 w 58"/>
                <a:gd name="T13" fmla="*/ 0 h 54"/>
                <a:gd name="T14" fmla="*/ 58 w 58"/>
                <a:gd name="T15" fmla="*/ 54 h 54"/>
              </a:gdLst>
              <a:ahLst/>
              <a:cxnLst>
                <a:cxn ang="T8">
                  <a:pos x="T0" y="T1"/>
                </a:cxn>
                <a:cxn ang="T9">
                  <a:pos x="T2" y="T3"/>
                </a:cxn>
                <a:cxn ang="T10">
                  <a:pos x="T4" y="T5"/>
                </a:cxn>
                <a:cxn ang="T11">
                  <a:pos x="T6" y="T7"/>
                </a:cxn>
              </a:cxnLst>
              <a:rect l="T12" t="T13" r="T14" b="T15"/>
              <a:pathLst>
                <a:path w="58" h="54">
                  <a:moveTo>
                    <a:pt x="18" y="54"/>
                  </a:moveTo>
                  <a:lnTo>
                    <a:pt x="58" y="31"/>
                  </a:lnTo>
                  <a:lnTo>
                    <a:pt x="40" y="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8" name="Freeform 283"/>
            <p:cNvSpPr>
              <a:spLocks noEditPoints="1"/>
            </p:cNvSpPr>
            <p:nvPr/>
          </p:nvSpPr>
          <p:spPr bwMode="auto">
            <a:xfrm>
              <a:off x="3009900" y="1033462"/>
              <a:ext cx="400050" cy="265112"/>
            </a:xfrm>
            <a:custGeom>
              <a:avLst/>
              <a:gdLst>
                <a:gd name="T0" fmla="*/ 2147483647 w 252"/>
                <a:gd name="T1" fmla="*/ 2147483647 h 167"/>
                <a:gd name="T2" fmla="*/ 2147483647 w 252"/>
                <a:gd name="T3" fmla="*/ 2147483647 h 167"/>
                <a:gd name="T4" fmla="*/ 2147483647 w 252"/>
                <a:gd name="T5" fmla="*/ 0 h 167"/>
                <a:gd name="T6" fmla="*/ 2147483647 w 252"/>
                <a:gd name="T7" fmla="*/ 2147483647 h 167"/>
                <a:gd name="T8" fmla="*/ 2147483647 w 252"/>
                <a:gd name="T9" fmla="*/ 2147483647 h 167"/>
                <a:gd name="T10" fmla="*/ 2147483647 w 252"/>
                <a:gd name="T11" fmla="*/ 2147483647 h 167"/>
                <a:gd name="T12" fmla="*/ 2147483647 w 252"/>
                <a:gd name="T13" fmla="*/ 2147483647 h 167"/>
                <a:gd name="T14" fmla="*/ 2147483647 w 252"/>
                <a:gd name="T15" fmla="*/ 2147483647 h 167"/>
                <a:gd name="T16" fmla="*/ 0 w 252"/>
                <a:gd name="T17" fmla="*/ 2147483647 h 167"/>
                <a:gd name="T18" fmla="*/ 2147483647 w 252"/>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169" y="79"/>
                  </a:moveTo>
                  <a:lnTo>
                    <a:pt x="252" y="32"/>
                  </a:lnTo>
                  <a:lnTo>
                    <a:pt x="234" y="0"/>
                  </a:lnTo>
                  <a:lnTo>
                    <a:pt x="151" y="49"/>
                  </a:lnTo>
                  <a:lnTo>
                    <a:pt x="169" y="79"/>
                  </a:lnTo>
                  <a:close/>
                  <a:moveTo>
                    <a:pt x="18" y="167"/>
                  </a:moveTo>
                  <a:lnTo>
                    <a:pt x="101" y="119"/>
                  </a:lnTo>
                  <a:lnTo>
                    <a:pt x="83" y="87"/>
                  </a:lnTo>
                  <a:lnTo>
                    <a:pt x="0" y="136"/>
                  </a:lnTo>
                  <a:lnTo>
                    <a:pt x="18"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09" name="Freeform 284"/>
            <p:cNvSpPr>
              <a:spLocks/>
            </p:cNvSpPr>
            <p:nvPr/>
          </p:nvSpPr>
          <p:spPr bwMode="auto">
            <a:xfrm>
              <a:off x="3489325" y="933450"/>
              <a:ext cx="93663" cy="88900"/>
            </a:xfrm>
            <a:custGeom>
              <a:avLst/>
              <a:gdLst>
                <a:gd name="T0" fmla="*/ 2147483647 w 59"/>
                <a:gd name="T1" fmla="*/ 2147483647 h 56"/>
                <a:gd name="T2" fmla="*/ 2147483647 w 59"/>
                <a:gd name="T3" fmla="*/ 2147483647 h 56"/>
                <a:gd name="T4" fmla="*/ 2147483647 w 59"/>
                <a:gd name="T5" fmla="*/ 0 h 56"/>
                <a:gd name="T6" fmla="*/ 0 w 59"/>
                <a:gd name="T7" fmla="*/ 2147483647 h 56"/>
                <a:gd name="T8" fmla="*/ 2147483647 w 59"/>
                <a:gd name="T9" fmla="*/ 2147483647 h 56"/>
                <a:gd name="T10" fmla="*/ 0 60000 65536"/>
                <a:gd name="T11" fmla="*/ 0 60000 65536"/>
                <a:gd name="T12" fmla="*/ 0 60000 65536"/>
                <a:gd name="T13" fmla="*/ 0 60000 65536"/>
                <a:gd name="T14" fmla="*/ 0 60000 65536"/>
                <a:gd name="T15" fmla="*/ 0 w 59"/>
                <a:gd name="T16" fmla="*/ 0 h 56"/>
                <a:gd name="T17" fmla="*/ 59 w 59"/>
                <a:gd name="T18" fmla="*/ 56 h 56"/>
              </a:gdLst>
              <a:ahLst/>
              <a:cxnLst>
                <a:cxn ang="T10">
                  <a:pos x="T0" y="T1"/>
                </a:cxn>
                <a:cxn ang="T11">
                  <a:pos x="T2" y="T3"/>
                </a:cxn>
                <a:cxn ang="T12">
                  <a:pos x="T4" y="T5"/>
                </a:cxn>
                <a:cxn ang="T13">
                  <a:pos x="T6" y="T7"/>
                </a:cxn>
                <a:cxn ang="T14">
                  <a:pos x="T8" y="T9"/>
                </a:cxn>
              </a:cxnLst>
              <a:rect l="T15" t="T16" r="T17" b="T18"/>
              <a:pathLst>
                <a:path w="59" h="56">
                  <a:moveTo>
                    <a:pt x="18" y="56"/>
                  </a:moveTo>
                  <a:lnTo>
                    <a:pt x="59" y="32"/>
                  </a:lnTo>
                  <a:lnTo>
                    <a:pt x="41" y="0"/>
                  </a:lnTo>
                  <a:lnTo>
                    <a:pt x="0" y="24"/>
                  </a:lnTo>
                  <a:lnTo>
                    <a:pt x="1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0" name="Freeform 285"/>
            <p:cNvSpPr>
              <a:spLocks/>
            </p:cNvSpPr>
            <p:nvPr/>
          </p:nvSpPr>
          <p:spPr bwMode="auto">
            <a:xfrm>
              <a:off x="3489325" y="933450"/>
              <a:ext cx="93663" cy="88900"/>
            </a:xfrm>
            <a:custGeom>
              <a:avLst/>
              <a:gdLst>
                <a:gd name="T0" fmla="*/ 2147483647 w 59"/>
                <a:gd name="T1" fmla="*/ 2147483647 h 56"/>
                <a:gd name="T2" fmla="*/ 2147483647 w 59"/>
                <a:gd name="T3" fmla="*/ 2147483647 h 56"/>
                <a:gd name="T4" fmla="*/ 2147483647 w 59"/>
                <a:gd name="T5" fmla="*/ 0 h 56"/>
                <a:gd name="T6" fmla="*/ 0 w 59"/>
                <a:gd name="T7" fmla="*/ 2147483647 h 56"/>
                <a:gd name="T8" fmla="*/ 0 60000 65536"/>
                <a:gd name="T9" fmla="*/ 0 60000 65536"/>
                <a:gd name="T10" fmla="*/ 0 60000 65536"/>
                <a:gd name="T11" fmla="*/ 0 60000 65536"/>
                <a:gd name="T12" fmla="*/ 0 w 59"/>
                <a:gd name="T13" fmla="*/ 0 h 56"/>
                <a:gd name="T14" fmla="*/ 59 w 59"/>
                <a:gd name="T15" fmla="*/ 56 h 56"/>
              </a:gdLst>
              <a:ahLst/>
              <a:cxnLst>
                <a:cxn ang="T8">
                  <a:pos x="T0" y="T1"/>
                </a:cxn>
                <a:cxn ang="T9">
                  <a:pos x="T2" y="T3"/>
                </a:cxn>
                <a:cxn ang="T10">
                  <a:pos x="T4" y="T5"/>
                </a:cxn>
                <a:cxn ang="T11">
                  <a:pos x="T6" y="T7"/>
                </a:cxn>
              </a:cxnLst>
              <a:rect l="T12" t="T13" r="T14" b="T15"/>
              <a:pathLst>
                <a:path w="59" h="56">
                  <a:moveTo>
                    <a:pt x="18" y="56"/>
                  </a:moveTo>
                  <a:lnTo>
                    <a:pt x="59" y="32"/>
                  </a:lnTo>
                  <a:lnTo>
                    <a:pt x="41" y="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1" name="Freeform 286"/>
            <p:cNvSpPr>
              <a:spLocks/>
            </p:cNvSpPr>
            <p:nvPr/>
          </p:nvSpPr>
          <p:spPr bwMode="auto">
            <a:xfrm>
              <a:off x="2587625" y="1003300"/>
              <a:ext cx="90488" cy="95250"/>
            </a:xfrm>
            <a:custGeom>
              <a:avLst/>
              <a:gdLst>
                <a:gd name="T0" fmla="*/ 2147483647 w 57"/>
                <a:gd name="T1" fmla="*/ 2147483647 h 60"/>
                <a:gd name="T2" fmla="*/ 2147483647 w 57"/>
                <a:gd name="T3" fmla="*/ 2147483647 h 60"/>
                <a:gd name="T4" fmla="*/ 2147483647 w 57"/>
                <a:gd name="T5" fmla="*/ 0 h 60"/>
                <a:gd name="T6" fmla="*/ 0 w 57"/>
                <a:gd name="T7" fmla="*/ 2147483647 h 60"/>
                <a:gd name="T8" fmla="*/ 2147483647 w 57"/>
                <a:gd name="T9" fmla="*/ 2147483647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7" y="60"/>
                  </a:moveTo>
                  <a:lnTo>
                    <a:pt x="57" y="24"/>
                  </a:lnTo>
                  <a:lnTo>
                    <a:pt x="30" y="0"/>
                  </a:lnTo>
                  <a:lnTo>
                    <a:pt x="0" y="37"/>
                  </a:lnTo>
                  <a:lnTo>
                    <a:pt x="27"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2" name="Freeform 287"/>
            <p:cNvSpPr>
              <a:spLocks/>
            </p:cNvSpPr>
            <p:nvPr/>
          </p:nvSpPr>
          <p:spPr bwMode="auto">
            <a:xfrm>
              <a:off x="2587625" y="1003300"/>
              <a:ext cx="90488" cy="95250"/>
            </a:xfrm>
            <a:custGeom>
              <a:avLst/>
              <a:gdLst>
                <a:gd name="T0" fmla="*/ 2147483647 w 57"/>
                <a:gd name="T1" fmla="*/ 2147483647 h 60"/>
                <a:gd name="T2" fmla="*/ 2147483647 w 57"/>
                <a:gd name="T3" fmla="*/ 2147483647 h 60"/>
                <a:gd name="T4" fmla="*/ 2147483647 w 57"/>
                <a:gd name="T5" fmla="*/ 0 h 60"/>
                <a:gd name="T6" fmla="*/ 0 w 57"/>
                <a:gd name="T7" fmla="*/ 2147483647 h 60"/>
                <a:gd name="T8" fmla="*/ 0 60000 65536"/>
                <a:gd name="T9" fmla="*/ 0 60000 65536"/>
                <a:gd name="T10" fmla="*/ 0 60000 65536"/>
                <a:gd name="T11" fmla="*/ 0 60000 65536"/>
                <a:gd name="T12" fmla="*/ 0 w 57"/>
                <a:gd name="T13" fmla="*/ 0 h 60"/>
                <a:gd name="T14" fmla="*/ 57 w 57"/>
                <a:gd name="T15" fmla="*/ 60 h 60"/>
              </a:gdLst>
              <a:ahLst/>
              <a:cxnLst>
                <a:cxn ang="T8">
                  <a:pos x="T0" y="T1"/>
                </a:cxn>
                <a:cxn ang="T9">
                  <a:pos x="T2" y="T3"/>
                </a:cxn>
                <a:cxn ang="T10">
                  <a:pos x="T4" y="T5"/>
                </a:cxn>
                <a:cxn ang="T11">
                  <a:pos x="T6" y="T7"/>
                </a:cxn>
              </a:cxnLst>
              <a:rect l="T12" t="T13" r="T14" b="T15"/>
              <a:pathLst>
                <a:path w="57" h="60">
                  <a:moveTo>
                    <a:pt x="27" y="60"/>
                  </a:moveTo>
                  <a:lnTo>
                    <a:pt x="57" y="24"/>
                  </a:lnTo>
                  <a:lnTo>
                    <a:pt x="30" y="0"/>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3" name="Freeform 288"/>
            <p:cNvSpPr>
              <a:spLocks noEditPoints="1"/>
            </p:cNvSpPr>
            <p:nvPr/>
          </p:nvSpPr>
          <p:spPr bwMode="auto">
            <a:xfrm>
              <a:off x="2714625" y="579437"/>
              <a:ext cx="320675" cy="366712"/>
            </a:xfrm>
            <a:custGeom>
              <a:avLst/>
              <a:gdLst>
                <a:gd name="T0" fmla="*/ 2147483647 w 202"/>
                <a:gd name="T1" fmla="*/ 2147483647 h 231"/>
                <a:gd name="T2" fmla="*/ 2147483647 w 202"/>
                <a:gd name="T3" fmla="*/ 2147483647 h 231"/>
                <a:gd name="T4" fmla="*/ 2147483647 w 202"/>
                <a:gd name="T5" fmla="*/ 0 h 231"/>
                <a:gd name="T6" fmla="*/ 2147483647 w 202"/>
                <a:gd name="T7" fmla="*/ 2147483647 h 231"/>
                <a:gd name="T8" fmla="*/ 2147483647 w 202"/>
                <a:gd name="T9" fmla="*/ 2147483647 h 231"/>
                <a:gd name="T10" fmla="*/ 2147483647 w 202"/>
                <a:gd name="T11" fmla="*/ 2147483647 h 231"/>
                <a:gd name="T12" fmla="*/ 2147483647 w 202"/>
                <a:gd name="T13" fmla="*/ 2147483647 h 231"/>
                <a:gd name="T14" fmla="*/ 2147483647 w 202"/>
                <a:gd name="T15" fmla="*/ 2147483647 h 231"/>
                <a:gd name="T16" fmla="*/ 0 w 202"/>
                <a:gd name="T17" fmla="*/ 2147483647 h 231"/>
                <a:gd name="T18" fmla="*/ 2147483647 w 202"/>
                <a:gd name="T19" fmla="*/ 2147483647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1"/>
                <a:gd name="T32" fmla="*/ 202 w 202"/>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1">
                  <a:moveTo>
                    <a:pt x="140" y="97"/>
                  </a:moveTo>
                  <a:lnTo>
                    <a:pt x="202" y="24"/>
                  </a:lnTo>
                  <a:lnTo>
                    <a:pt x="175" y="0"/>
                  </a:lnTo>
                  <a:lnTo>
                    <a:pt x="113" y="75"/>
                  </a:lnTo>
                  <a:lnTo>
                    <a:pt x="140" y="97"/>
                  </a:lnTo>
                  <a:close/>
                  <a:moveTo>
                    <a:pt x="28" y="231"/>
                  </a:moveTo>
                  <a:lnTo>
                    <a:pt x="90" y="158"/>
                  </a:lnTo>
                  <a:lnTo>
                    <a:pt x="62" y="134"/>
                  </a:lnTo>
                  <a:lnTo>
                    <a:pt x="0" y="208"/>
                  </a:lnTo>
                  <a:lnTo>
                    <a:pt x="28"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4" name="Freeform 289"/>
            <p:cNvSpPr>
              <a:spLocks/>
            </p:cNvSpPr>
            <p:nvPr/>
          </p:nvSpPr>
          <p:spPr bwMode="auto">
            <a:xfrm>
              <a:off x="3070225" y="427037"/>
              <a:ext cx="93663" cy="95250"/>
            </a:xfrm>
            <a:custGeom>
              <a:avLst/>
              <a:gdLst>
                <a:gd name="T0" fmla="*/ 2147483647 w 59"/>
                <a:gd name="T1" fmla="*/ 2147483647 h 60"/>
                <a:gd name="T2" fmla="*/ 2147483647 w 59"/>
                <a:gd name="T3" fmla="*/ 2147483647 h 60"/>
                <a:gd name="T4" fmla="*/ 2147483647 w 59"/>
                <a:gd name="T5" fmla="*/ 0 h 60"/>
                <a:gd name="T6" fmla="*/ 0 w 59"/>
                <a:gd name="T7" fmla="*/ 2147483647 h 60"/>
                <a:gd name="T8" fmla="*/ 2147483647 w 59"/>
                <a:gd name="T9" fmla="*/ 2147483647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28" y="60"/>
                  </a:moveTo>
                  <a:lnTo>
                    <a:pt x="59" y="24"/>
                  </a:lnTo>
                  <a:lnTo>
                    <a:pt x="31" y="0"/>
                  </a:lnTo>
                  <a:lnTo>
                    <a:pt x="0" y="36"/>
                  </a:lnTo>
                  <a:lnTo>
                    <a:pt x="2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5" name="Freeform 290"/>
            <p:cNvSpPr>
              <a:spLocks/>
            </p:cNvSpPr>
            <p:nvPr/>
          </p:nvSpPr>
          <p:spPr bwMode="auto">
            <a:xfrm>
              <a:off x="3070225" y="427037"/>
              <a:ext cx="93663" cy="95250"/>
            </a:xfrm>
            <a:custGeom>
              <a:avLst/>
              <a:gdLst>
                <a:gd name="T0" fmla="*/ 2147483647 w 59"/>
                <a:gd name="T1" fmla="*/ 2147483647 h 60"/>
                <a:gd name="T2" fmla="*/ 2147483647 w 59"/>
                <a:gd name="T3" fmla="*/ 2147483647 h 60"/>
                <a:gd name="T4" fmla="*/ 2147483647 w 59"/>
                <a:gd name="T5" fmla="*/ 0 h 60"/>
                <a:gd name="T6" fmla="*/ 0 w 59"/>
                <a:gd name="T7" fmla="*/ 2147483647 h 60"/>
                <a:gd name="T8" fmla="*/ 0 60000 65536"/>
                <a:gd name="T9" fmla="*/ 0 60000 65536"/>
                <a:gd name="T10" fmla="*/ 0 60000 65536"/>
                <a:gd name="T11" fmla="*/ 0 60000 65536"/>
                <a:gd name="T12" fmla="*/ 0 w 59"/>
                <a:gd name="T13" fmla="*/ 0 h 60"/>
                <a:gd name="T14" fmla="*/ 59 w 59"/>
                <a:gd name="T15" fmla="*/ 60 h 60"/>
              </a:gdLst>
              <a:ahLst/>
              <a:cxnLst>
                <a:cxn ang="T8">
                  <a:pos x="T0" y="T1"/>
                </a:cxn>
                <a:cxn ang="T9">
                  <a:pos x="T2" y="T3"/>
                </a:cxn>
                <a:cxn ang="T10">
                  <a:pos x="T4" y="T5"/>
                </a:cxn>
                <a:cxn ang="T11">
                  <a:pos x="T6" y="T7"/>
                </a:cxn>
              </a:cxnLst>
              <a:rect l="T12" t="T13" r="T14" b="T15"/>
              <a:pathLst>
                <a:path w="59" h="60">
                  <a:moveTo>
                    <a:pt x="28" y="60"/>
                  </a:moveTo>
                  <a:lnTo>
                    <a:pt x="59" y="24"/>
                  </a:lnTo>
                  <a:lnTo>
                    <a:pt x="31" y="0"/>
                  </a:lnTo>
                  <a:lnTo>
                    <a:pt x="0"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6" name="Freeform 291"/>
            <p:cNvSpPr>
              <a:spLocks/>
            </p:cNvSpPr>
            <p:nvPr/>
          </p:nvSpPr>
          <p:spPr bwMode="auto">
            <a:xfrm>
              <a:off x="2254250" y="808037"/>
              <a:ext cx="79375" cy="90487"/>
            </a:xfrm>
            <a:custGeom>
              <a:avLst/>
              <a:gdLst>
                <a:gd name="T0" fmla="*/ 2147483647 w 50"/>
                <a:gd name="T1" fmla="*/ 2147483647 h 57"/>
                <a:gd name="T2" fmla="*/ 2147483647 w 50"/>
                <a:gd name="T3" fmla="*/ 2147483647 h 57"/>
                <a:gd name="T4" fmla="*/ 2147483647 w 50"/>
                <a:gd name="T5" fmla="*/ 0 h 57"/>
                <a:gd name="T6" fmla="*/ 0 w 50"/>
                <a:gd name="T7" fmla="*/ 2147483647 h 57"/>
                <a:gd name="T8" fmla="*/ 2147483647 w 50"/>
                <a:gd name="T9" fmla="*/ 2147483647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34" y="57"/>
                  </a:moveTo>
                  <a:lnTo>
                    <a:pt x="50" y="13"/>
                  </a:lnTo>
                  <a:lnTo>
                    <a:pt x="16" y="0"/>
                  </a:lnTo>
                  <a:lnTo>
                    <a:pt x="0" y="44"/>
                  </a:lnTo>
                  <a:lnTo>
                    <a:pt x="3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7" name="Freeform 292"/>
            <p:cNvSpPr>
              <a:spLocks/>
            </p:cNvSpPr>
            <p:nvPr/>
          </p:nvSpPr>
          <p:spPr bwMode="auto">
            <a:xfrm>
              <a:off x="2254250" y="808037"/>
              <a:ext cx="79375" cy="90487"/>
            </a:xfrm>
            <a:custGeom>
              <a:avLst/>
              <a:gdLst>
                <a:gd name="T0" fmla="*/ 2147483647 w 50"/>
                <a:gd name="T1" fmla="*/ 2147483647 h 57"/>
                <a:gd name="T2" fmla="*/ 2147483647 w 50"/>
                <a:gd name="T3" fmla="*/ 2147483647 h 57"/>
                <a:gd name="T4" fmla="*/ 2147483647 w 50"/>
                <a:gd name="T5" fmla="*/ 0 h 57"/>
                <a:gd name="T6" fmla="*/ 0 w 50"/>
                <a:gd name="T7" fmla="*/ 2147483647 h 57"/>
                <a:gd name="T8" fmla="*/ 0 60000 65536"/>
                <a:gd name="T9" fmla="*/ 0 60000 65536"/>
                <a:gd name="T10" fmla="*/ 0 60000 65536"/>
                <a:gd name="T11" fmla="*/ 0 60000 65536"/>
                <a:gd name="T12" fmla="*/ 0 w 50"/>
                <a:gd name="T13" fmla="*/ 0 h 57"/>
                <a:gd name="T14" fmla="*/ 50 w 50"/>
                <a:gd name="T15" fmla="*/ 57 h 57"/>
              </a:gdLst>
              <a:ahLst/>
              <a:cxnLst>
                <a:cxn ang="T8">
                  <a:pos x="T0" y="T1"/>
                </a:cxn>
                <a:cxn ang="T9">
                  <a:pos x="T2" y="T3"/>
                </a:cxn>
                <a:cxn ang="T10">
                  <a:pos x="T4" y="T5"/>
                </a:cxn>
                <a:cxn ang="T11">
                  <a:pos x="T6" y="T7"/>
                </a:cxn>
              </a:cxnLst>
              <a:rect l="T12" t="T13" r="T14" b="T15"/>
              <a:pathLst>
                <a:path w="50" h="57">
                  <a:moveTo>
                    <a:pt x="34" y="57"/>
                  </a:moveTo>
                  <a:lnTo>
                    <a:pt x="50" y="13"/>
                  </a:lnTo>
                  <a:lnTo>
                    <a:pt x="16" y="0"/>
                  </a:lnTo>
                  <a:lnTo>
                    <a:pt x="0"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8" name="Freeform 293"/>
            <p:cNvSpPr>
              <a:spLocks noEditPoints="1"/>
            </p:cNvSpPr>
            <p:nvPr/>
          </p:nvSpPr>
          <p:spPr bwMode="auto">
            <a:xfrm>
              <a:off x="2322513" y="287337"/>
              <a:ext cx="200025" cy="425450"/>
            </a:xfrm>
            <a:custGeom>
              <a:avLst/>
              <a:gdLst>
                <a:gd name="T0" fmla="*/ 2147483647 w 126"/>
                <a:gd name="T1" fmla="*/ 2147483647 h 268"/>
                <a:gd name="T2" fmla="*/ 2147483647 w 126"/>
                <a:gd name="T3" fmla="*/ 2147483647 h 268"/>
                <a:gd name="T4" fmla="*/ 2147483647 w 126"/>
                <a:gd name="T5" fmla="*/ 0 h 268"/>
                <a:gd name="T6" fmla="*/ 2147483647 w 126"/>
                <a:gd name="T7" fmla="*/ 2147483647 h 268"/>
                <a:gd name="T8" fmla="*/ 2147483647 w 126"/>
                <a:gd name="T9" fmla="*/ 2147483647 h 268"/>
                <a:gd name="T10" fmla="*/ 2147483647 w 126"/>
                <a:gd name="T11" fmla="*/ 2147483647 h 268"/>
                <a:gd name="T12" fmla="*/ 2147483647 w 126"/>
                <a:gd name="T13" fmla="*/ 2147483647 h 268"/>
                <a:gd name="T14" fmla="*/ 2147483647 w 126"/>
                <a:gd name="T15" fmla="*/ 2147483647 h 268"/>
                <a:gd name="T16" fmla="*/ 0 w 126"/>
                <a:gd name="T17" fmla="*/ 2147483647 h 268"/>
                <a:gd name="T18" fmla="*/ 2147483647 w 126"/>
                <a:gd name="T19" fmla="*/ 2147483647 h 2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8"/>
                <a:gd name="T32" fmla="*/ 126 w 126"/>
                <a:gd name="T33" fmla="*/ 268 h 2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8">
                  <a:moveTo>
                    <a:pt x="94" y="103"/>
                  </a:moveTo>
                  <a:lnTo>
                    <a:pt x="126" y="13"/>
                  </a:lnTo>
                  <a:lnTo>
                    <a:pt x="93" y="0"/>
                  </a:lnTo>
                  <a:lnTo>
                    <a:pt x="60" y="91"/>
                  </a:lnTo>
                  <a:lnTo>
                    <a:pt x="94" y="103"/>
                  </a:lnTo>
                  <a:close/>
                  <a:moveTo>
                    <a:pt x="34" y="268"/>
                  </a:moveTo>
                  <a:lnTo>
                    <a:pt x="67" y="176"/>
                  </a:lnTo>
                  <a:lnTo>
                    <a:pt x="33" y="164"/>
                  </a:lnTo>
                  <a:lnTo>
                    <a:pt x="0" y="255"/>
                  </a:lnTo>
                  <a:lnTo>
                    <a:pt x="34" y="2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19" name="Freeform 294"/>
            <p:cNvSpPr>
              <a:spLocks/>
            </p:cNvSpPr>
            <p:nvPr/>
          </p:nvSpPr>
          <p:spPr bwMode="auto">
            <a:xfrm>
              <a:off x="2509838" y="100012"/>
              <a:ext cx="80963" cy="90487"/>
            </a:xfrm>
            <a:custGeom>
              <a:avLst/>
              <a:gdLst>
                <a:gd name="T0" fmla="*/ 2147483647 w 51"/>
                <a:gd name="T1" fmla="*/ 2147483647 h 57"/>
                <a:gd name="T2" fmla="*/ 2147483647 w 51"/>
                <a:gd name="T3" fmla="*/ 2147483647 h 57"/>
                <a:gd name="T4" fmla="*/ 2147483647 w 51"/>
                <a:gd name="T5" fmla="*/ 0 h 57"/>
                <a:gd name="T6" fmla="*/ 0 w 51"/>
                <a:gd name="T7" fmla="*/ 2147483647 h 57"/>
                <a:gd name="T8" fmla="*/ 2147483647 w 51"/>
                <a:gd name="T9" fmla="*/ 2147483647 h 57"/>
                <a:gd name="T10" fmla="*/ 0 60000 65536"/>
                <a:gd name="T11" fmla="*/ 0 60000 65536"/>
                <a:gd name="T12" fmla="*/ 0 60000 65536"/>
                <a:gd name="T13" fmla="*/ 0 60000 65536"/>
                <a:gd name="T14" fmla="*/ 0 60000 65536"/>
                <a:gd name="T15" fmla="*/ 0 w 51"/>
                <a:gd name="T16" fmla="*/ 0 h 57"/>
                <a:gd name="T17" fmla="*/ 51 w 51"/>
                <a:gd name="T18" fmla="*/ 57 h 57"/>
              </a:gdLst>
              <a:ahLst/>
              <a:cxnLst>
                <a:cxn ang="T10">
                  <a:pos x="T0" y="T1"/>
                </a:cxn>
                <a:cxn ang="T11">
                  <a:pos x="T2" y="T3"/>
                </a:cxn>
                <a:cxn ang="T12">
                  <a:pos x="T4" y="T5"/>
                </a:cxn>
                <a:cxn ang="T13">
                  <a:pos x="T6" y="T7"/>
                </a:cxn>
                <a:cxn ang="T14">
                  <a:pos x="T8" y="T9"/>
                </a:cxn>
              </a:cxnLst>
              <a:rect l="T15" t="T16" r="T17" b="T18"/>
              <a:pathLst>
                <a:path w="51" h="57">
                  <a:moveTo>
                    <a:pt x="35" y="57"/>
                  </a:moveTo>
                  <a:lnTo>
                    <a:pt x="51" y="12"/>
                  </a:lnTo>
                  <a:lnTo>
                    <a:pt x="17" y="0"/>
                  </a:lnTo>
                  <a:lnTo>
                    <a:pt x="0" y="45"/>
                  </a:lnTo>
                  <a:lnTo>
                    <a:pt x="35"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0" name="Freeform 295"/>
            <p:cNvSpPr>
              <a:spLocks/>
            </p:cNvSpPr>
            <p:nvPr/>
          </p:nvSpPr>
          <p:spPr bwMode="auto">
            <a:xfrm>
              <a:off x="2509838" y="100012"/>
              <a:ext cx="80963" cy="90487"/>
            </a:xfrm>
            <a:custGeom>
              <a:avLst/>
              <a:gdLst>
                <a:gd name="T0" fmla="*/ 2147483647 w 51"/>
                <a:gd name="T1" fmla="*/ 2147483647 h 57"/>
                <a:gd name="T2" fmla="*/ 2147483647 w 51"/>
                <a:gd name="T3" fmla="*/ 2147483647 h 57"/>
                <a:gd name="T4" fmla="*/ 2147483647 w 51"/>
                <a:gd name="T5" fmla="*/ 0 h 57"/>
                <a:gd name="T6" fmla="*/ 0 w 51"/>
                <a:gd name="T7" fmla="*/ 2147483647 h 57"/>
                <a:gd name="T8" fmla="*/ 0 60000 65536"/>
                <a:gd name="T9" fmla="*/ 0 60000 65536"/>
                <a:gd name="T10" fmla="*/ 0 60000 65536"/>
                <a:gd name="T11" fmla="*/ 0 60000 65536"/>
                <a:gd name="T12" fmla="*/ 0 w 51"/>
                <a:gd name="T13" fmla="*/ 0 h 57"/>
                <a:gd name="T14" fmla="*/ 51 w 51"/>
                <a:gd name="T15" fmla="*/ 57 h 57"/>
              </a:gdLst>
              <a:ahLst/>
              <a:cxnLst>
                <a:cxn ang="T8">
                  <a:pos x="T0" y="T1"/>
                </a:cxn>
                <a:cxn ang="T9">
                  <a:pos x="T2" y="T3"/>
                </a:cxn>
                <a:cxn ang="T10">
                  <a:pos x="T4" y="T5"/>
                </a:cxn>
                <a:cxn ang="T11">
                  <a:pos x="T6" y="T7"/>
                </a:cxn>
              </a:cxnLst>
              <a:rect l="T12" t="T13" r="T14" b="T15"/>
              <a:pathLst>
                <a:path w="51" h="57">
                  <a:moveTo>
                    <a:pt x="35" y="57"/>
                  </a:moveTo>
                  <a:lnTo>
                    <a:pt x="51" y="12"/>
                  </a:lnTo>
                  <a:lnTo>
                    <a:pt x="17" y="0"/>
                  </a:lnTo>
                  <a:lnTo>
                    <a:pt x="0" y="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1" name="Freeform 296"/>
            <p:cNvSpPr>
              <a:spLocks/>
            </p:cNvSpPr>
            <p:nvPr/>
          </p:nvSpPr>
          <p:spPr bwMode="auto">
            <a:xfrm>
              <a:off x="2043113" y="939800"/>
              <a:ext cx="69850" cy="85725"/>
            </a:xfrm>
            <a:custGeom>
              <a:avLst/>
              <a:gdLst>
                <a:gd name="T0" fmla="*/ 2147483647 w 44"/>
                <a:gd name="T1" fmla="*/ 2147483647 h 54"/>
                <a:gd name="T2" fmla="*/ 2147483647 w 44"/>
                <a:gd name="T3" fmla="*/ 2147483647 h 54"/>
                <a:gd name="T4" fmla="*/ 2147483647 w 44"/>
                <a:gd name="T5" fmla="*/ 0 h 54"/>
                <a:gd name="T6" fmla="*/ 0 w 44"/>
                <a:gd name="T7" fmla="*/ 2147483647 h 54"/>
                <a:gd name="T8" fmla="*/ 2147483647 w 44"/>
                <a:gd name="T9" fmla="*/ 2147483647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35" y="54"/>
                  </a:moveTo>
                  <a:lnTo>
                    <a:pt x="44" y="6"/>
                  </a:lnTo>
                  <a:lnTo>
                    <a:pt x="9" y="0"/>
                  </a:lnTo>
                  <a:lnTo>
                    <a:pt x="0" y="46"/>
                  </a:lnTo>
                  <a:lnTo>
                    <a:pt x="35"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2" name="Freeform 297"/>
            <p:cNvSpPr>
              <a:spLocks/>
            </p:cNvSpPr>
            <p:nvPr/>
          </p:nvSpPr>
          <p:spPr bwMode="auto">
            <a:xfrm>
              <a:off x="2043113" y="939800"/>
              <a:ext cx="69850" cy="85725"/>
            </a:xfrm>
            <a:custGeom>
              <a:avLst/>
              <a:gdLst>
                <a:gd name="T0" fmla="*/ 2147483647 w 44"/>
                <a:gd name="T1" fmla="*/ 2147483647 h 54"/>
                <a:gd name="T2" fmla="*/ 2147483647 w 44"/>
                <a:gd name="T3" fmla="*/ 2147483647 h 54"/>
                <a:gd name="T4" fmla="*/ 2147483647 w 44"/>
                <a:gd name="T5" fmla="*/ 0 h 54"/>
                <a:gd name="T6" fmla="*/ 0 w 44"/>
                <a:gd name="T7" fmla="*/ 2147483647 h 54"/>
                <a:gd name="T8" fmla="*/ 0 60000 65536"/>
                <a:gd name="T9" fmla="*/ 0 60000 65536"/>
                <a:gd name="T10" fmla="*/ 0 60000 65536"/>
                <a:gd name="T11" fmla="*/ 0 60000 65536"/>
                <a:gd name="T12" fmla="*/ 0 w 44"/>
                <a:gd name="T13" fmla="*/ 0 h 54"/>
                <a:gd name="T14" fmla="*/ 44 w 44"/>
                <a:gd name="T15" fmla="*/ 54 h 54"/>
              </a:gdLst>
              <a:ahLst/>
              <a:cxnLst>
                <a:cxn ang="T8">
                  <a:pos x="T0" y="T1"/>
                </a:cxn>
                <a:cxn ang="T9">
                  <a:pos x="T2" y="T3"/>
                </a:cxn>
                <a:cxn ang="T10">
                  <a:pos x="T4" y="T5"/>
                </a:cxn>
                <a:cxn ang="T11">
                  <a:pos x="T6" y="T7"/>
                </a:cxn>
              </a:cxnLst>
              <a:rect l="T12" t="T13" r="T14" b="T15"/>
              <a:pathLst>
                <a:path w="44" h="54">
                  <a:moveTo>
                    <a:pt x="35" y="54"/>
                  </a:moveTo>
                  <a:lnTo>
                    <a:pt x="44" y="6"/>
                  </a:lnTo>
                  <a:lnTo>
                    <a:pt x="9" y="0"/>
                  </a:lnTo>
                  <a:lnTo>
                    <a:pt x="0"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3" name="Freeform 298"/>
            <p:cNvSpPr>
              <a:spLocks noEditPoints="1"/>
            </p:cNvSpPr>
            <p:nvPr/>
          </p:nvSpPr>
          <p:spPr bwMode="auto">
            <a:xfrm>
              <a:off x="2076450" y="506412"/>
              <a:ext cx="120650" cy="347662"/>
            </a:xfrm>
            <a:custGeom>
              <a:avLst/>
              <a:gdLst>
                <a:gd name="T0" fmla="*/ 2147483647 w 76"/>
                <a:gd name="T1" fmla="*/ 2147483647 h 219"/>
                <a:gd name="T2" fmla="*/ 2147483647 w 76"/>
                <a:gd name="T3" fmla="*/ 2147483647 h 219"/>
                <a:gd name="T4" fmla="*/ 2147483647 w 76"/>
                <a:gd name="T5" fmla="*/ 0 h 219"/>
                <a:gd name="T6" fmla="*/ 2147483647 w 76"/>
                <a:gd name="T7" fmla="*/ 2147483647 h 219"/>
                <a:gd name="T8" fmla="*/ 2147483647 w 76"/>
                <a:gd name="T9" fmla="*/ 2147483647 h 219"/>
                <a:gd name="T10" fmla="*/ 2147483647 w 76"/>
                <a:gd name="T11" fmla="*/ 2147483647 h 219"/>
                <a:gd name="T12" fmla="*/ 2147483647 w 76"/>
                <a:gd name="T13" fmla="*/ 2147483647 h 219"/>
                <a:gd name="T14" fmla="*/ 2147483647 w 76"/>
                <a:gd name="T15" fmla="*/ 2147483647 h 219"/>
                <a:gd name="T16" fmla="*/ 0 w 76"/>
                <a:gd name="T17" fmla="*/ 2147483647 h 219"/>
                <a:gd name="T18" fmla="*/ 2147483647 w 76"/>
                <a:gd name="T19" fmla="*/ 2147483647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219"/>
                <a:gd name="T32" fmla="*/ 76 w 76"/>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219">
                  <a:moveTo>
                    <a:pt x="62" y="82"/>
                  </a:moveTo>
                  <a:lnTo>
                    <a:pt x="76" y="7"/>
                  </a:lnTo>
                  <a:lnTo>
                    <a:pt x="40" y="0"/>
                  </a:lnTo>
                  <a:lnTo>
                    <a:pt x="27" y="75"/>
                  </a:lnTo>
                  <a:lnTo>
                    <a:pt x="62" y="82"/>
                  </a:lnTo>
                  <a:close/>
                  <a:moveTo>
                    <a:pt x="36" y="219"/>
                  </a:moveTo>
                  <a:lnTo>
                    <a:pt x="50" y="143"/>
                  </a:lnTo>
                  <a:lnTo>
                    <a:pt x="14" y="136"/>
                  </a:lnTo>
                  <a:lnTo>
                    <a:pt x="0" y="212"/>
                  </a:lnTo>
                  <a:lnTo>
                    <a:pt x="36" y="2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4" name="Freeform 299"/>
            <p:cNvSpPr>
              <a:spLocks/>
            </p:cNvSpPr>
            <p:nvPr/>
          </p:nvSpPr>
          <p:spPr bwMode="auto">
            <a:xfrm>
              <a:off x="2160588" y="334962"/>
              <a:ext cx="69850" cy="85725"/>
            </a:xfrm>
            <a:custGeom>
              <a:avLst/>
              <a:gdLst>
                <a:gd name="T0" fmla="*/ 2147483647 w 44"/>
                <a:gd name="T1" fmla="*/ 2147483647 h 54"/>
                <a:gd name="T2" fmla="*/ 2147483647 w 44"/>
                <a:gd name="T3" fmla="*/ 2147483647 h 54"/>
                <a:gd name="T4" fmla="*/ 2147483647 w 44"/>
                <a:gd name="T5" fmla="*/ 0 h 54"/>
                <a:gd name="T6" fmla="*/ 0 w 44"/>
                <a:gd name="T7" fmla="*/ 2147483647 h 54"/>
                <a:gd name="T8" fmla="*/ 2147483647 w 44"/>
                <a:gd name="T9" fmla="*/ 2147483647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34" y="54"/>
                  </a:moveTo>
                  <a:lnTo>
                    <a:pt x="44" y="6"/>
                  </a:lnTo>
                  <a:lnTo>
                    <a:pt x="9" y="0"/>
                  </a:lnTo>
                  <a:lnTo>
                    <a:pt x="0" y="47"/>
                  </a:lnTo>
                  <a:lnTo>
                    <a:pt x="34"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5" name="Freeform 300"/>
            <p:cNvSpPr>
              <a:spLocks/>
            </p:cNvSpPr>
            <p:nvPr/>
          </p:nvSpPr>
          <p:spPr bwMode="auto">
            <a:xfrm>
              <a:off x="2160588" y="334962"/>
              <a:ext cx="69850" cy="85725"/>
            </a:xfrm>
            <a:custGeom>
              <a:avLst/>
              <a:gdLst>
                <a:gd name="T0" fmla="*/ 2147483647 w 44"/>
                <a:gd name="T1" fmla="*/ 2147483647 h 54"/>
                <a:gd name="T2" fmla="*/ 2147483647 w 44"/>
                <a:gd name="T3" fmla="*/ 2147483647 h 54"/>
                <a:gd name="T4" fmla="*/ 2147483647 w 44"/>
                <a:gd name="T5" fmla="*/ 0 h 54"/>
                <a:gd name="T6" fmla="*/ 0 w 44"/>
                <a:gd name="T7" fmla="*/ 2147483647 h 54"/>
                <a:gd name="T8" fmla="*/ 0 60000 65536"/>
                <a:gd name="T9" fmla="*/ 0 60000 65536"/>
                <a:gd name="T10" fmla="*/ 0 60000 65536"/>
                <a:gd name="T11" fmla="*/ 0 60000 65536"/>
                <a:gd name="T12" fmla="*/ 0 w 44"/>
                <a:gd name="T13" fmla="*/ 0 h 54"/>
                <a:gd name="T14" fmla="*/ 44 w 44"/>
                <a:gd name="T15" fmla="*/ 54 h 54"/>
              </a:gdLst>
              <a:ahLst/>
              <a:cxnLst>
                <a:cxn ang="T8">
                  <a:pos x="T0" y="T1"/>
                </a:cxn>
                <a:cxn ang="T9">
                  <a:pos x="T2" y="T3"/>
                </a:cxn>
                <a:cxn ang="T10">
                  <a:pos x="T4" y="T5"/>
                </a:cxn>
                <a:cxn ang="T11">
                  <a:pos x="T6" y="T7"/>
                </a:cxn>
              </a:cxnLst>
              <a:rect l="T12" t="T13" r="T14" b="T15"/>
              <a:pathLst>
                <a:path w="44" h="54">
                  <a:moveTo>
                    <a:pt x="34" y="54"/>
                  </a:moveTo>
                  <a:lnTo>
                    <a:pt x="44" y="6"/>
                  </a:lnTo>
                  <a:lnTo>
                    <a:pt x="9" y="0"/>
                  </a:lnTo>
                  <a:lnTo>
                    <a:pt x="0"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6" name="Freeform 301"/>
            <p:cNvSpPr>
              <a:spLocks/>
            </p:cNvSpPr>
            <p:nvPr/>
          </p:nvSpPr>
          <p:spPr bwMode="auto">
            <a:xfrm>
              <a:off x="1712913" y="933450"/>
              <a:ext cx="68263" cy="82550"/>
            </a:xfrm>
            <a:custGeom>
              <a:avLst/>
              <a:gdLst>
                <a:gd name="T0" fmla="*/ 2147483647 w 43"/>
                <a:gd name="T1" fmla="*/ 2147483647 h 52"/>
                <a:gd name="T2" fmla="*/ 2147483647 w 43"/>
                <a:gd name="T3" fmla="*/ 0 h 52"/>
                <a:gd name="T4" fmla="*/ 0 w 43"/>
                <a:gd name="T5" fmla="*/ 2147483647 h 52"/>
                <a:gd name="T6" fmla="*/ 2147483647 w 43"/>
                <a:gd name="T7" fmla="*/ 2147483647 h 52"/>
                <a:gd name="T8" fmla="*/ 2147483647 w 43"/>
                <a:gd name="T9" fmla="*/ 2147483647 h 52"/>
                <a:gd name="T10" fmla="*/ 0 60000 65536"/>
                <a:gd name="T11" fmla="*/ 0 60000 65536"/>
                <a:gd name="T12" fmla="*/ 0 60000 65536"/>
                <a:gd name="T13" fmla="*/ 0 60000 65536"/>
                <a:gd name="T14" fmla="*/ 0 60000 65536"/>
                <a:gd name="T15" fmla="*/ 0 w 43"/>
                <a:gd name="T16" fmla="*/ 0 h 52"/>
                <a:gd name="T17" fmla="*/ 43 w 43"/>
                <a:gd name="T18" fmla="*/ 52 h 52"/>
              </a:gdLst>
              <a:ahLst/>
              <a:cxnLst>
                <a:cxn ang="T10">
                  <a:pos x="T0" y="T1"/>
                </a:cxn>
                <a:cxn ang="T11">
                  <a:pos x="T2" y="T3"/>
                </a:cxn>
                <a:cxn ang="T12">
                  <a:pos x="T4" y="T5"/>
                </a:cxn>
                <a:cxn ang="T13">
                  <a:pos x="T6" y="T7"/>
                </a:cxn>
                <a:cxn ang="T14">
                  <a:pos x="T8" y="T9"/>
                </a:cxn>
              </a:cxnLst>
              <a:rect l="T15" t="T16" r="T17" b="T18"/>
              <a:pathLst>
                <a:path w="43" h="52">
                  <a:moveTo>
                    <a:pt x="43" y="47"/>
                  </a:moveTo>
                  <a:lnTo>
                    <a:pt x="35" y="0"/>
                  </a:lnTo>
                  <a:lnTo>
                    <a:pt x="0" y="6"/>
                  </a:lnTo>
                  <a:lnTo>
                    <a:pt x="8" y="52"/>
                  </a:lnTo>
                  <a:lnTo>
                    <a:pt x="4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7" name="Freeform 302"/>
            <p:cNvSpPr>
              <a:spLocks/>
            </p:cNvSpPr>
            <p:nvPr/>
          </p:nvSpPr>
          <p:spPr bwMode="auto">
            <a:xfrm>
              <a:off x="1712913" y="933450"/>
              <a:ext cx="68263" cy="82550"/>
            </a:xfrm>
            <a:custGeom>
              <a:avLst/>
              <a:gdLst>
                <a:gd name="T0" fmla="*/ 2147483647 w 43"/>
                <a:gd name="T1" fmla="*/ 2147483647 h 52"/>
                <a:gd name="T2" fmla="*/ 2147483647 w 43"/>
                <a:gd name="T3" fmla="*/ 0 h 52"/>
                <a:gd name="T4" fmla="*/ 0 w 43"/>
                <a:gd name="T5" fmla="*/ 2147483647 h 52"/>
                <a:gd name="T6" fmla="*/ 2147483647 w 43"/>
                <a:gd name="T7" fmla="*/ 2147483647 h 52"/>
                <a:gd name="T8" fmla="*/ 0 60000 65536"/>
                <a:gd name="T9" fmla="*/ 0 60000 65536"/>
                <a:gd name="T10" fmla="*/ 0 60000 65536"/>
                <a:gd name="T11" fmla="*/ 0 60000 65536"/>
                <a:gd name="T12" fmla="*/ 0 w 43"/>
                <a:gd name="T13" fmla="*/ 0 h 52"/>
                <a:gd name="T14" fmla="*/ 43 w 43"/>
                <a:gd name="T15" fmla="*/ 52 h 52"/>
              </a:gdLst>
              <a:ahLst/>
              <a:cxnLst>
                <a:cxn ang="T8">
                  <a:pos x="T0" y="T1"/>
                </a:cxn>
                <a:cxn ang="T9">
                  <a:pos x="T2" y="T3"/>
                </a:cxn>
                <a:cxn ang="T10">
                  <a:pos x="T4" y="T5"/>
                </a:cxn>
                <a:cxn ang="T11">
                  <a:pos x="T6" y="T7"/>
                </a:cxn>
              </a:cxnLst>
              <a:rect l="T12" t="T13" r="T14" b="T15"/>
              <a:pathLst>
                <a:path w="43" h="52">
                  <a:moveTo>
                    <a:pt x="43" y="47"/>
                  </a:moveTo>
                  <a:lnTo>
                    <a:pt x="35" y="0"/>
                  </a:lnTo>
                  <a:lnTo>
                    <a:pt x="0" y="6"/>
                  </a:lnTo>
                  <a:lnTo>
                    <a:pt x="8"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8" name="Freeform 303"/>
            <p:cNvSpPr>
              <a:spLocks noEditPoints="1"/>
            </p:cNvSpPr>
            <p:nvPr/>
          </p:nvSpPr>
          <p:spPr bwMode="auto">
            <a:xfrm>
              <a:off x="1641475" y="496887"/>
              <a:ext cx="112713" cy="347662"/>
            </a:xfrm>
            <a:custGeom>
              <a:avLst/>
              <a:gdLst>
                <a:gd name="T0" fmla="*/ 2147483647 w 71"/>
                <a:gd name="T1" fmla="*/ 2147483647 h 219"/>
                <a:gd name="T2" fmla="*/ 2147483647 w 71"/>
                <a:gd name="T3" fmla="*/ 0 h 219"/>
                <a:gd name="T4" fmla="*/ 0 w 71"/>
                <a:gd name="T5" fmla="*/ 2147483647 h 219"/>
                <a:gd name="T6" fmla="*/ 2147483647 w 71"/>
                <a:gd name="T7" fmla="*/ 2147483647 h 219"/>
                <a:gd name="T8" fmla="*/ 2147483647 w 71"/>
                <a:gd name="T9" fmla="*/ 2147483647 h 219"/>
                <a:gd name="T10" fmla="*/ 2147483647 w 71"/>
                <a:gd name="T11" fmla="*/ 2147483647 h 219"/>
                <a:gd name="T12" fmla="*/ 2147483647 w 71"/>
                <a:gd name="T13" fmla="*/ 2147483647 h 219"/>
                <a:gd name="T14" fmla="*/ 2147483647 w 71"/>
                <a:gd name="T15" fmla="*/ 2147483647 h 219"/>
                <a:gd name="T16" fmla="*/ 2147483647 w 71"/>
                <a:gd name="T17" fmla="*/ 2147483647 h 219"/>
                <a:gd name="T18" fmla="*/ 2147483647 w 71"/>
                <a:gd name="T19" fmla="*/ 2147483647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219"/>
                <a:gd name="T32" fmla="*/ 71 w 71"/>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219">
                  <a:moveTo>
                    <a:pt x="48" y="76"/>
                  </a:moveTo>
                  <a:lnTo>
                    <a:pt x="36" y="0"/>
                  </a:lnTo>
                  <a:lnTo>
                    <a:pt x="0" y="6"/>
                  </a:lnTo>
                  <a:lnTo>
                    <a:pt x="12" y="83"/>
                  </a:lnTo>
                  <a:lnTo>
                    <a:pt x="48" y="76"/>
                  </a:lnTo>
                  <a:close/>
                  <a:moveTo>
                    <a:pt x="71" y="213"/>
                  </a:moveTo>
                  <a:lnTo>
                    <a:pt x="58" y="138"/>
                  </a:lnTo>
                  <a:lnTo>
                    <a:pt x="22" y="143"/>
                  </a:lnTo>
                  <a:lnTo>
                    <a:pt x="35" y="219"/>
                  </a:lnTo>
                  <a:lnTo>
                    <a:pt x="7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29" name="Freeform 304"/>
            <p:cNvSpPr>
              <a:spLocks/>
            </p:cNvSpPr>
            <p:nvPr/>
          </p:nvSpPr>
          <p:spPr bwMode="auto">
            <a:xfrm>
              <a:off x="1614488" y="325437"/>
              <a:ext cx="68263" cy="84137"/>
            </a:xfrm>
            <a:custGeom>
              <a:avLst/>
              <a:gdLst>
                <a:gd name="T0" fmla="*/ 2147483647 w 43"/>
                <a:gd name="T1" fmla="*/ 2147483647 h 53"/>
                <a:gd name="T2" fmla="*/ 2147483647 w 43"/>
                <a:gd name="T3" fmla="*/ 0 h 53"/>
                <a:gd name="T4" fmla="*/ 0 w 43"/>
                <a:gd name="T5" fmla="*/ 2147483647 h 53"/>
                <a:gd name="T6" fmla="*/ 2147483647 w 43"/>
                <a:gd name="T7" fmla="*/ 2147483647 h 53"/>
                <a:gd name="T8" fmla="*/ 2147483647 w 43"/>
                <a:gd name="T9" fmla="*/ 2147483647 h 53"/>
                <a:gd name="T10" fmla="*/ 0 60000 65536"/>
                <a:gd name="T11" fmla="*/ 0 60000 65536"/>
                <a:gd name="T12" fmla="*/ 0 60000 65536"/>
                <a:gd name="T13" fmla="*/ 0 60000 65536"/>
                <a:gd name="T14" fmla="*/ 0 60000 65536"/>
                <a:gd name="T15" fmla="*/ 0 w 43"/>
                <a:gd name="T16" fmla="*/ 0 h 53"/>
                <a:gd name="T17" fmla="*/ 43 w 43"/>
                <a:gd name="T18" fmla="*/ 53 h 53"/>
              </a:gdLst>
              <a:ahLst/>
              <a:cxnLst>
                <a:cxn ang="T10">
                  <a:pos x="T0" y="T1"/>
                </a:cxn>
                <a:cxn ang="T11">
                  <a:pos x="T2" y="T3"/>
                </a:cxn>
                <a:cxn ang="T12">
                  <a:pos x="T4" y="T5"/>
                </a:cxn>
                <a:cxn ang="T13">
                  <a:pos x="T6" y="T7"/>
                </a:cxn>
                <a:cxn ang="T14">
                  <a:pos x="T8" y="T9"/>
                </a:cxn>
              </a:cxnLst>
              <a:rect l="T15" t="T16" r="T17" b="T18"/>
              <a:pathLst>
                <a:path w="43" h="53">
                  <a:moveTo>
                    <a:pt x="43" y="47"/>
                  </a:moveTo>
                  <a:lnTo>
                    <a:pt x="35" y="0"/>
                  </a:lnTo>
                  <a:lnTo>
                    <a:pt x="0" y="6"/>
                  </a:lnTo>
                  <a:lnTo>
                    <a:pt x="8" y="53"/>
                  </a:lnTo>
                  <a:lnTo>
                    <a:pt x="4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0" name="Freeform 305"/>
            <p:cNvSpPr>
              <a:spLocks/>
            </p:cNvSpPr>
            <p:nvPr/>
          </p:nvSpPr>
          <p:spPr bwMode="auto">
            <a:xfrm>
              <a:off x="1614488" y="325437"/>
              <a:ext cx="68263" cy="84137"/>
            </a:xfrm>
            <a:custGeom>
              <a:avLst/>
              <a:gdLst>
                <a:gd name="T0" fmla="*/ 2147483647 w 43"/>
                <a:gd name="T1" fmla="*/ 2147483647 h 53"/>
                <a:gd name="T2" fmla="*/ 2147483647 w 43"/>
                <a:gd name="T3" fmla="*/ 0 h 53"/>
                <a:gd name="T4" fmla="*/ 0 w 43"/>
                <a:gd name="T5" fmla="*/ 2147483647 h 53"/>
                <a:gd name="T6" fmla="*/ 2147483647 w 43"/>
                <a:gd name="T7" fmla="*/ 2147483647 h 53"/>
                <a:gd name="T8" fmla="*/ 0 60000 65536"/>
                <a:gd name="T9" fmla="*/ 0 60000 65536"/>
                <a:gd name="T10" fmla="*/ 0 60000 65536"/>
                <a:gd name="T11" fmla="*/ 0 60000 65536"/>
                <a:gd name="T12" fmla="*/ 0 w 43"/>
                <a:gd name="T13" fmla="*/ 0 h 53"/>
                <a:gd name="T14" fmla="*/ 43 w 43"/>
                <a:gd name="T15" fmla="*/ 53 h 53"/>
              </a:gdLst>
              <a:ahLst/>
              <a:cxnLst>
                <a:cxn ang="T8">
                  <a:pos x="T0" y="T1"/>
                </a:cxn>
                <a:cxn ang="T9">
                  <a:pos x="T2" y="T3"/>
                </a:cxn>
                <a:cxn ang="T10">
                  <a:pos x="T4" y="T5"/>
                </a:cxn>
                <a:cxn ang="T11">
                  <a:pos x="T6" y="T7"/>
                </a:cxn>
              </a:cxnLst>
              <a:rect l="T12" t="T13" r="T14" b="T15"/>
              <a:pathLst>
                <a:path w="43" h="53">
                  <a:moveTo>
                    <a:pt x="43" y="47"/>
                  </a:moveTo>
                  <a:lnTo>
                    <a:pt x="35" y="0"/>
                  </a:lnTo>
                  <a:lnTo>
                    <a:pt x="0" y="6"/>
                  </a:lnTo>
                  <a:lnTo>
                    <a:pt x="8"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1" name="Freeform 306"/>
            <p:cNvSpPr>
              <a:spLocks/>
            </p:cNvSpPr>
            <p:nvPr/>
          </p:nvSpPr>
          <p:spPr bwMode="auto">
            <a:xfrm>
              <a:off x="1389063" y="1036637"/>
              <a:ext cx="87313" cy="92075"/>
            </a:xfrm>
            <a:custGeom>
              <a:avLst/>
              <a:gdLst>
                <a:gd name="T0" fmla="*/ 2147483647 w 55"/>
                <a:gd name="T1" fmla="*/ 2147483647 h 58"/>
                <a:gd name="T2" fmla="*/ 2147483647 w 55"/>
                <a:gd name="T3" fmla="*/ 0 h 58"/>
                <a:gd name="T4" fmla="*/ 0 w 55"/>
                <a:gd name="T5" fmla="*/ 2147483647 h 58"/>
                <a:gd name="T6" fmla="*/ 2147483647 w 55"/>
                <a:gd name="T7" fmla="*/ 2147483647 h 58"/>
                <a:gd name="T8" fmla="*/ 2147483647 w 55"/>
                <a:gd name="T9" fmla="*/ 2147483647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55" y="40"/>
                  </a:moveTo>
                  <a:lnTo>
                    <a:pt x="31" y="0"/>
                  </a:lnTo>
                  <a:lnTo>
                    <a:pt x="0" y="16"/>
                  </a:lnTo>
                  <a:lnTo>
                    <a:pt x="23" y="58"/>
                  </a:lnTo>
                  <a:lnTo>
                    <a:pt x="55"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2" name="Freeform 307"/>
            <p:cNvSpPr>
              <a:spLocks/>
            </p:cNvSpPr>
            <p:nvPr/>
          </p:nvSpPr>
          <p:spPr bwMode="auto">
            <a:xfrm>
              <a:off x="1389063" y="1036637"/>
              <a:ext cx="87313" cy="92075"/>
            </a:xfrm>
            <a:custGeom>
              <a:avLst/>
              <a:gdLst>
                <a:gd name="T0" fmla="*/ 2147483647 w 55"/>
                <a:gd name="T1" fmla="*/ 2147483647 h 58"/>
                <a:gd name="T2" fmla="*/ 2147483647 w 55"/>
                <a:gd name="T3" fmla="*/ 0 h 58"/>
                <a:gd name="T4" fmla="*/ 0 w 55"/>
                <a:gd name="T5" fmla="*/ 2147483647 h 58"/>
                <a:gd name="T6" fmla="*/ 2147483647 w 55"/>
                <a:gd name="T7" fmla="*/ 2147483647 h 58"/>
                <a:gd name="T8" fmla="*/ 0 60000 65536"/>
                <a:gd name="T9" fmla="*/ 0 60000 65536"/>
                <a:gd name="T10" fmla="*/ 0 60000 65536"/>
                <a:gd name="T11" fmla="*/ 0 60000 65536"/>
                <a:gd name="T12" fmla="*/ 0 w 55"/>
                <a:gd name="T13" fmla="*/ 0 h 58"/>
                <a:gd name="T14" fmla="*/ 55 w 55"/>
                <a:gd name="T15" fmla="*/ 58 h 58"/>
              </a:gdLst>
              <a:ahLst/>
              <a:cxnLst>
                <a:cxn ang="T8">
                  <a:pos x="T0" y="T1"/>
                </a:cxn>
                <a:cxn ang="T9">
                  <a:pos x="T2" y="T3"/>
                </a:cxn>
                <a:cxn ang="T10">
                  <a:pos x="T4" y="T5"/>
                </a:cxn>
                <a:cxn ang="T11">
                  <a:pos x="T6" y="T7"/>
                </a:cxn>
              </a:cxnLst>
              <a:rect l="T12" t="T13" r="T14" b="T15"/>
              <a:pathLst>
                <a:path w="55" h="58">
                  <a:moveTo>
                    <a:pt x="55" y="40"/>
                  </a:moveTo>
                  <a:lnTo>
                    <a:pt x="31" y="0"/>
                  </a:lnTo>
                  <a:lnTo>
                    <a:pt x="0" y="16"/>
                  </a:lnTo>
                  <a:lnTo>
                    <a:pt x="2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3" name="Freeform 308"/>
            <p:cNvSpPr>
              <a:spLocks noEditPoints="1"/>
            </p:cNvSpPr>
            <p:nvPr/>
          </p:nvSpPr>
          <p:spPr bwMode="auto">
            <a:xfrm>
              <a:off x="1171575" y="649287"/>
              <a:ext cx="219075" cy="327025"/>
            </a:xfrm>
            <a:custGeom>
              <a:avLst/>
              <a:gdLst>
                <a:gd name="T0" fmla="*/ 2147483647 w 138"/>
                <a:gd name="T1" fmla="*/ 2147483647 h 206"/>
                <a:gd name="T2" fmla="*/ 2147483647 w 138"/>
                <a:gd name="T3" fmla="*/ 0 h 206"/>
                <a:gd name="T4" fmla="*/ 0 w 138"/>
                <a:gd name="T5" fmla="*/ 2147483647 h 206"/>
                <a:gd name="T6" fmla="*/ 2147483647 w 138"/>
                <a:gd name="T7" fmla="*/ 2147483647 h 206"/>
                <a:gd name="T8" fmla="*/ 2147483647 w 138"/>
                <a:gd name="T9" fmla="*/ 2147483647 h 206"/>
                <a:gd name="T10" fmla="*/ 2147483647 w 138"/>
                <a:gd name="T11" fmla="*/ 2147483647 h 206"/>
                <a:gd name="T12" fmla="*/ 2147483647 w 138"/>
                <a:gd name="T13" fmla="*/ 2147483647 h 206"/>
                <a:gd name="T14" fmla="*/ 2147483647 w 138"/>
                <a:gd name="T15" fmla="*/ 2147483647 h 206"/>
                <a:gd name="T16" fmla="*/ 2147483647 w 138"/>
                <a:gd name="T17" fmla="*/ 2147483647 h 206"/>
                <a:gd name="T18" fmla="*/ 2147483647 w 138"/>
                <a:gd name="T19" fmla="*/ 2147483647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206"/>
                <a:gd name="T32" fmla="*/ 138 w 138"/>
                <a:gd name="T33" fmla="*/ 206 h 2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206">
                  <a:moveTo>
                    <a:pt x="70" y="67"/>
                  </a:moveTo>
                  <a:lnTo>
                    <a:pt x="32" y="0"/>
                  </a:lnTo>
                  <a:lnTo>
                    <a:pt x="0" y="18"/>
                  </a:lnTo>
                  <a:lnTo>
                    <a:pt x="39" y="85"/>
                  </a:lnTo>
                  <a:lnTo>
                    <a:pt x="70" y="67"/>
                  </a:lnTo>
                  <a:close/>
                  <a:moveTo>
                    <a:pt x="138" y="188"/>
                  </a:moveTo>
                  <a:lnTo>
                    <a:pt x="101" y="122"/>
                  </a:lnTo>
                  <a:lnTo>
                    <a:pt x="69" y="139"/>
                  </a:lnTo>
                  <a:lnTo>
                    <a:pt x="106" y="206"/>
                  </a:lnTo>
                  <a:lnTo>
                    <a:pt x="138"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4" name="Freeform 309"/>
            <p:cNvSpPr>
              <a:spLocks/>
            </p:cNvSpPr>
            <p:nvPr/>
          </p:nvSpPr>
          <p:spPr bwMode="auto">
            <a:xfrm>
              <a:off x="1087438" y="496887"/>
              <a:ext cx="87313" cy="93662"/>
            </a:xfrm>
            <a:custGeom>
              <a:avLst/>
              <a:gdLst>
                <a:gd name="T0" fmla="*/ 2147483647 w 55"/>
                <a:gd name="T1" fmla="*/ 2147483647 h 59"/>
                <a:gd name="T2" fmla="*/ 2147483647 w 55"/>
                <a:gd name="T3" fmla="*/ 0 h 59"/>
                <a:gd name="T4" fmla="*/ 0 w 55"/>
                <a:gd name="T5" fmla="*/ 2147483647 h 59"/>
                <a:gd name="T6" fmla="*/ 2147483647 w 55"/>
                <a:gd name="T7" fmla="*/ 2147483647 h 59"/>
                <a:gd name="T8" fmla="*/ 2147483647 w 55"/>
                <a:gd name="T9" fmla="*/ 2147483647 h 59"/>
                <a:gd name="T10" fmla="*/ 0 60000 65536"/>
                <a:gd name="T11" fmla="*/ 0 60000 65536"/>
                <a:gd name="T12" fmla="*/ 0 60000 65536"/>
                <a:gd name="T13" fmla="*/ 0 60000 65536"/>
                <a:gd name="T14" fmla="*/ 0 60000 65536"/>
                <a:gd name="T15" fmla="*/ 0 w 55"/>
                <a:gd name="T16" fmla="*/ 0 h 59"/>
                <a:gd name="T17" fmla="*/ 55 w 55"/>
                <a:gd name="T18" fmla="*/ 59 h 59"/>
              </a:gdLst>
              <a:ahLst/>
              <a:cxnLst>
                <a:cxn ang="T10">
                  <a:pos x="T0" y="T1"/>
                </a:cxn>
                <a:cxn ang="T11">
                  <a:pos x="T2" y="T3"/>
                </a:cxn>
                <a:cxn ang="T12">
                  <a:pos x="T4" y="T5"/>
                </a:cxn>
                <a:cxn ang="T13">
                  <a:pos x="T6" y="T7"/>
                </a:cxn>
                <a:cxn ang="T14">
                  <a:pos x="T8" y="T9"/>
                </a:cxn>
              </a:cxnLst>
              <a:rect l="T15" t="T16" r="T17" b="T18"/>
              <a:pathLst>
                <a:path w="55" h="59">
                  <a:moveTo>
                    <a:pt x="55" y="42"/>
                  </a:moveTo>
                  <a:lnTo>
                    <a:pt x="32" y="0"/>
                  </a:lnTo>
                  <a:lnTo>
                    <a:pt x="0" y="18"/>
                  </a:lnTo>
                  <a:lnTo>
                    <a:pt x="23" y="59"/>
                  </a:lnTo>
                  <a:lnTo>
                    <a:pt x="55"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5" name="Freeform 310"/>
            <p:cNvSpPr>
              <a:spLocks/>
            </p:cNvSpPr>
            <p:nvPr/>
          </p:nvSpPr>
          <p:spPr bwMode="auto">
            <a:xfrm>
              <a:off x="1087438" y="496887"/>
              <a:ext cx="87313" cy="93662"/>
            </a:xfrm>
            <a:custGeom>
              <a:avLst/>
              <a:gdLst>
                <a:gd name="T0" fmla="*/ 2147483647 w 55"/>
                <a:gd name="T1" fmla="*/ 2147483647 h 59"/>
                <a:gd name="T2" fmla="*/ 2147483647 w 55"/>
                <a:gd name="T3" fmla="*/ 0 h 59"/>
                <a:gd name="T4" fmla="*/ 0 w 55"/>
                <a:gd name="T5" fmla="*/ 2147483647 h 59"/>
                <a:gd name="T6" fmla="*/ 2147483647 w 55"/>
                <a:gd name="T7" fmla="*/ 2147483647 h 59"/>
                <a:gd name="T8" fmla="*/ 0 60000 65536"/>
                <a:gd name="T9" fmla="*/ 0 60000 65536"/>
                <a:gd name="T10" fmla="*/ 0 60000 65536"/>
                <a:gd name="T11" fmla="*/ 0 60000 65536"/>
                <a:gd name="T12" fmla="*/ 0 w 55"/>
                <a:gd name="T13" fmla="*/ 0 h 59"/>
                <a:gd name="T14" fmla="*/ 55 w 55"/>
                <a:gd name="T15" fmla="*/ 59 h 59"/>
              </a:gdLst>
              <a:ahLst/>
              <a:cxnLst>
                <a:cxn ang="T8">
                  <a:pos x="T0" y="T1"/>
                </a:cxn>
                <a:cxn ang="T9">
                  <a:pos x="T2" y="T3"/>
                </a:cxn>
                <a:cxn ang="T10">
                  <a:pos x="T4" y="T5"/>
                </a:cxn>
                <a:cxn ang="T11">
                  <a:pos x="T6" y="T7"/>
                </a:cxn>
              </a:cxnLst>
              <a:rect l="T12" t="T13" r="T14" b="T15"/>
              <a:pathLst>
                <a:path w="55" h="59">
                  <a:moveTo>
                    <a:pt x="55" y="42"/>
                  </a:moveTo>
                  <a:lnTo>
                    <a:pt x="32" y="0"/>
                  </a:lnTo>
                  <a:lnTo>
                    <a:pt x="0" y="18"/>
                  </a:lnTo>
                  <a:lnTo>
                    <a:pt x="23"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6" name="Freeform 311"/>
            <p:cNvSpPr>
              <a:spLocks/>
            </p:cNvSpPr>
            <p:nvPr/>
          </p:nvSpPr>
          <p:spPr bwMode="auto">
            <a:xfrm>
              <a:off x="1125538" y="1243012"/>
              <a:ext cx="95250" cy="92075"/>
            </a:xfrm>
            <a:custGeom>
              <a:avLst/>
              <a:gdLst>
                <a:gd name="T0" fmla="*/ 2147483647 w 60"/>
                <a:gd name="T1" fmla="*/ 2147483647 h 58"/>
                <a:gd name="T2" fmla="*/ 2147483647 w 60"/>
                <a:gd name="T3" fmla="*/ 0 h 58"/>
                <a:gd name="T4" fmla="*/ 0 w 60"/>
                <a:gd name="T5" fmla="*/ 2147483647 h 58"/>
                <a:gd name="T6" fmla="*/ 2147483647 w 60"/>
                <a:gd name="T7" fmla="*/ 2147483647 h 58"/>
                <a:gd name="T8" fmla="*/ 2147483647 w 60"/>
                <a:gd name="T9" fmla="*/ 2147483647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60" y="31"/>
                  </a:moveTo>
                  <a:lnTo>
                    <a:pt x="24" y="0"/>
                  </a:lnTo>
                  <a:lnTo>
                    <a:pt x="0" y="27"/>
                  </a:lnTo>
                  <a:lnTo>
                    <a:pt x="36" y="58"/>
                  </a:lnTo>
                  <a:lnTo>
                    <a:pt x="6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7" name="Freeform 312"/>
            <p:cNvSpPr>
              <a:spLocks/>
            </p:cNvSpPr>
            <p:nvPr/>
          </p:nvSpPr>
          <p:spPr bwMode="auto">
            <a:xfrm>
              <a:off x="1125538" y="1243012"/>
              <a:ext cx="95250" cy="92075"/>
            </a:xfrm>
            <a:custGeom>
              <a:avLst/>
              <a:gdLst>
                <a:gd name="T0" fmla="*/ 2147483647 w 60"/>
                <a:gd name="T1" fmla="*/ 2147483647 h 58"/>
                <a:gd name="T2" fmla="*/ 2147483647 w 60"/>
                <a:gd name="T3" fmla="*/ 0 h 58"/>
                <a:gd name="T4" fmla="*/ 0 w 60"/>
                <a:gd name="T5" fmla="*/ 2147483647 h 58"/>
                <a:gd name="T6" fmla="*/ 2147483647 w 60"/>
                <a:gd name="T7" fmla="*/ 2147483647 h 58"/>
                <a:gd name="T8" fmla="*/ 0 60000 65536"/>
                <a:gd name="T9" fmla="*/ 0 60000 65536"/>
                <a:gd name="T10" fmla="*/ 0 60000 65536"/>
                <a:gd name="T11" fmla="*/ 0 60000 65536"/>
                <a:gd name="T12" fmla="*/ 0 w 60"/>
                <a:gd name="T13" fmla="*/ 0 h 58"/>
                <a:gd name="T14" fmla="*/ 60 w 60"/>
                <a:gd name="T15" fmla="*/ 58 h 58"/>
              </a:gdLst>
              <a:ahLst/>
              <a:cxnLst>
                <a:cxn ang="T8">
                  <a:pos x="T0" y="T1"/>
                </a:cxn>
                <a:cxn ang="T9">
                  <a:pos x="T2" y="T3"/>
                </a:cxn>
                <a:cxn ang="T10">
                  <a:pos x="T4" y="T5"/>
                </a:cxn>
                <a:cxn ang="T11">
                  <a:pos x="T6" y="T7"/>
                </a:cxn>
              </a:cxnLst>
              <a:rect l="T12" t="T13" r="T14" b="T15"/>
              <a:pathLst>
                <a:path w="60" h="58">
                  <a:moveTo>
                    <a:pt x="60" y="31"/>
                  </a:moveTo>
                  <a:lnTo>
                    <a:pt x="24" y="0"/>
                  </a:lnTo>
                  <a:lnTo>
                    <a:pt x="0" y="27"/>
                  </a:lnTo>
                  <a:lnTo>
                    <a:pt x="36"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8" name="Freeform 313"/>
            <p:cNvSpPr>
              <a:spLocks noEditPoints="1"/>
            </p:cNvSpPr>
            <p:nvPr/>
          </p:nvSpPr>
          <p:spPr bwMode="auto">
            <a:xfrm>
              <a:off x="790575" y="954087"/>
              <a:ext cx="296863" cy="268287"/>
            </a:xfrm>
            <a:custGeom>
              <a:avLst/>
              <a:gdLst>
                <a:gd name="T0" fmla="*/ 2147483647 w 187"/>
                <a:gd name="T1" fmla="*/ 2147483647 h 169"/>
                <a:gd name="T2" fmla="*/ 2147483647 w 187"/>
                <a:gd name="T3" fmla="*/ 0 h 169"/>
                <a:gd name="T4" fmla="*/ 0 w 187"/>
                <a:gd name="T5" fmla="*/ 2147483647 h 169"/>
                <a:gd name="T6" fmla="*/ 2147483647 w 187"/>
                <a:gd name="T7" fmla="*/ 2147483647 h 169"/>
                <a:gd name="T8" fmla="*/ 2147483647 w 187"/>
                <a:gd name="T9" fmla="*/ 2147483647 h 169"/>
                <a:gd name="T10" fmla="*/ 2147483647 w 187"/>
                <a:gd name="T11" fmla="*/ 2147483647 h 169"/>
                <a:gd name="T12" fmla="*/ 2147483647 w 187"/>
                <a:gd name="T13" fmla="*/ 2147483647 h 169"/>
                <a:gd name="T14" fmla="*/ 2147483647 w 187"/>
                <a:gd name="T15" fmla="*/ 2147483647 h 169"/>
                <a:gd name="T16" fmla="*/ 2147483647 w 187"/>
                <a:gd name="T17" fmla="*/ 2147483647 h 169"/>
                <a:gd name="T18" fmla="*/ 2147483647 w 187"/>
                <a:gd name="T19" fmla="*/ 2147483647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7"/>
                <a:gd name="T31" fmla="*/ 0 h 169"/>
                <a:gd name="T32" fmla="*/ 187 w 187"/>
                <a:gd name="T33" fmla="*/ 169 h 1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7" h="169">
                  <a:moveTo>
                    <a:pt x="82" y="50"/>
                  </a:moveTo>
                  <a:lnTo>
                    <a:pt x="24" y="0"/>
                  </a:lnTo>
                  <a:lnTo>
                    <a:pt x="0" y="27"/>
                  </a:lnTo>
                  <a:lnTo>
                    <a:pt x="59" y="78"/>
                  </a:lnTo>
                  <a:lnTo>
                    <a:pt x="82" y="50"/>
                  </a:lnTo>
                  <a:close/>
                  <a:moveTo>
                    <a:pt x="187" y="141"/>
                  </a:moveTo>
                  <a:lnTo>
                    <a:pt x="129" y="91"/>
                  </a:lnTo>
                  <a:lnTo>
                    <a:pt x="106" y="118"/>
                  </a:lnTo>
                  <a:lnTo>
                    <a:pt x="164" y="169"/>
                  </a:lnTo>
                  <a:lnTo>
                    <a:pt x="187"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39" name="Freeform 314"/>
            <p:cNvSpPr>
              <a:spLocks/>
            </p:cNvSpPr>
            <p:nvPr/>
          </p:nvSpPr>
          <p:spPr bwMode="auto">
            <a:xfrm>
              <a:off x="658813" y="839787"/>
              <a:ext cx="95250" cy="92075"/>
            </a:xfrm>
            <a:custGeom>
              <a:avLst/>
              <a:gdLst>
                <a:gd name="T0" fmla="*/ 2147483647 w 60"/>
                <a:gd name="T1" fmla="*/ 2147483647 h 58"/>
                <a:gd name="T2" fmla="*/ 2147483647 w 60"/>
                <a:gd name="T3" fmla="*/ 0 h 58"/>
                <a:gd name="T4" fmla="*/ 0 w 60"/>
                <a:gd name="T5" fmla="*/ 2147483647 h 58"/>
                <a:gd name="T6" fmla="*/ 2147483647 w 60"/>
                <a:gd name="T7" fmla="*/ 2147483647 h 58"/>
                <a:gd name="T8" fmla="*/ 2147483647 w 60"/>
                <a:gd name="T9" fmla="*/ 2147483647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60" y="31"/>
                  </a:moveTo>
                  <a:lnTo>
                    <a:pt x="24" y="0"/>
                  </a:lnTo>
                  <a:lnTo>
                    <a:pt x="0" y="28"/>
                  </a:lnTo>
                  <a:lnTo>
                    <a:pt x="36" y="58"/>
                  </a:lnTo>
                  <a:lnTo>
                    <a:pt x="6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0" name="Freeform 315"/>
            <p:cNvSpPr>
              <a:spLocks/>
            </p:cNvSpPr>
            <p:nvPr/>
          </p:nvSpPr>
          <p:spPr bwMode="auto">
            <a:xfrm>
              <a:off x="658813" y="839787"/>
              <a:ext cx="95250" cy="92075"/>
            </a:xfrm>
            <a:custGeom>
              <a:avLst/>
              <a:gdLst>
                <a:gd name="T0" fmla="*/ 2147483647 w 60"/>
                <a:gd name="T1" fmla="*/ 2147483647 h 58"/>
                <a:gd name="T2" fmla="*/ 2147483647 w 60"/>
                <a:gd name="T3" fmla="*/ 0 h 58"/>
                <a:gd name="T4" fmla="*/ 0 w 60"/>
                <a:gd name="T5" fmla="*/ 2147483647 h 58"/>
                <a:gd name="T6" fmla="*/ 2147483647 w 60"/>
                <a:gd name="T7" fmla="*/ 2147483647 h 58"/>
                <a:gd name="T8" fmla="*/ 0 60000 65536"/>
                <a:gd name="T9" fmla="*/ 0 60000 65536"/>
                <a:gd name="T10" fmla="*/ 0 60000 65536"/>
                <a:gd name="T11" fmla="*/ 0 60000 65536"/>
                <a:gd name="T12" fmla="*/ 0 w 60"/>
                <a:gd name="T13" fmla="*/ 0 h 58"/>
                <a:gd name="T14" fmla="*/ 60 w 60"/>
                <a:gd name="T15" fmla="*/ 58 h 58"/>
              </a:gdLst>
              <a:ahLst/>
              <a:cxnLst>
                <a:cxn ang="T8">
                  <a:pos x="T0" y="T1"/>
                </a:cxn>
                <a:cxn ang="T9">
                  <a:pos x="T2" y="T3"/>
                </a:cxn>
                <a:cxn ang="T10">
                  <a:pos x="T4" y="T5"/>
                </a:cxn>
                <a:cxn ang="T11">
                  <a:pos x="T6" y="T7"/>
                </a:cxn>
              </a:cxnLst>
              <a:rect l="T12" t="T13" r="T14" b="T15"/>
              <a:pathLst>
                <a:path w="60" h="58">
                  <a:moveTo>
                    <a:pt x="60" y="31"/>
                  </a:moveTo>
                  <a:lnTo>
                    <a:pt x="24" y="0"/>
                  </a:lnTo>
                  <a:lnTo>
                    <a:pt x="0" y="28"/>
                  </a:lnTo>
                  <a:lnTo>
                    <a:pt x="36"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1" name="Freeform 316"/>
            <p:cNvSpPr>
              <a:spLocks/>
            </p:cNvSpPr>
            <p:nvPr/>
          </p:nvSpPr>
          <p:spPr bwMode="auto">
            <a:xfrm>
              <a:off x="955675" y="1531937"/>
              <a:ext cx="92075" cy="80962"/>
            </a:xfrm>
            <a:custGeom>
              <a:avLst/>
              <a:gdLst>
                <a:gd name="T0" fmla="*/ 2147483647 w 58"/>
                <a:gd name="T1" fmla="*/ 2147483647 h 51"/>
                <a:gd name="T2" fmla="*/ 2147483647 w 58"/>
                <a:gd name="T3" fmla="*/ 0 h 51"/>
                <a:gd name="T4" fmla="*/ 0 w 58"/>
                <a:gd name="T5" fmla="*/ 2147483647 h 51"/>
                <a:gd name="T6" fmla="*/ 2147483647 w 58"/>
                <a:gd name="T7" fmla="*/ 2147483647 h 51"/>
                <a:gd name="T8" fmla="*/ 2147483647 w 58"/>
                <a:gd name="T9" fmla="*/ 2147483647 h 51"/>
                <a:gd name="T10" fmla="*/ 0 60000 65536"/>
                <a:gd name="T11" fmla="*/ 0 60000 65536"/>
                <a:gd name="T12" fmla="*/ 0 60000 65536"/>
                <a:gd name="T13" fmla="*/ 0 60000 65536"/>
                <a:gd name="T14" fmla="*/ 0 60000 65536"/>
                <a:gd name="T15" fmla="*/ 0 w 58"/>
                <a:gd name="T16" fmla="*/ 0 h 51"/>
                <a:gd name="T17" fmla="*/ 58 w 58"/>
                <a:gd name="T18" fmla="*/ 51 h 51"/>
              </a:gdLst>
              <a:ahLst/>
              <a:cxnLst>
                <a:cxn ang="T10">
                  <a:pos x="T0" y="T1"/>
                </a:cxn>
                <a:cxn ang="T11">
                  <a:pos x="T2" y="T3"/>
                </a:cxn>
                <a:cxn ang="T12">
                  <a:pos x="T4" y="T5"/>
                </a:cxn>
                <a:cxn ang="T13">
                  <a:pos x="T6" y="T7"/>
                </a:cxn>
                <a:cxn ang="T14">
                  <a:pos x="T8" y="T9"/>
                </a:cxn>
              </a:cxnLst>
              <a:rect l="T15" t="T16" r="T17" b="T18"/>
              <a:pathLst>
                <a:path w="58" h="51">
                  <a:moveTo>
                    <a:pt x="58" y="17"/>
                  </a:moveTo>
                  <a:lnTo>
                    <a:pt x="14" y="0"/>
                  </a:lnTo>
                  <a:lnTo>
                    <a:pt x="0" y="34"/>
                  </a:lnTo>
                  <a:lnTo>
                    <a:pt x="45" y="51"/>
                  </a:lnTo>
                  <a:lnTo>
                    <a:pt x="5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2" name="Freeform 317"/>
            <p:cNvSpPr>
              <a:spLocks/>
            </p:cNvSpPr>
            <p:nvPr/>
          </p:nvSpPr>
          <p:spPr bwMode="auto">
            <a:xfrm>
              <a:off x="955675" y="1531937"/>
              <a:ext cx="92075" cy="80962"/>
            </a:xfrm>
            <a:custGeom>
              <a:avLst/>
              <a:gdLst>
                <a:gd name="T0" fmla="*/ 2147483647 w 58"/>
                <a:gd name="T1" fmla="*/ 2147483647 h 51"/>
                <a:gd name="T2" fmla="*/ 2147483647 w 58"/>
                <a:gd name="T3" fmla="*/ 0 h 51"/>
                <a:gd name="T4" fmla="*/ 0 w 58"/>
                <a:gd name="T5" fmla="*/ 2147483647 h 51"/>
                <a:gd name="T6" fmla="*/ 2147483647 w 58"/>
                <a:gd name="T7" fmla="*/ 2147483647 h 51"/>
                <a:gd name="T8" fmla="*/ 0 60000 65536"/>
                <a:gd name="T9" fmla="*/ 0 60000 65536"/>
                <a:gd name="T10" fmla="*/ 0 60000 65536"/>
                <a:gd name="T11" fmla="*/ 0 60000 65536"/>
                <a:gd name="T12" fmla="*/ 0 w 58"/>
                <a:gd name="T13" fmla="*/ 0 h 51"/>
                <a:gd name="T14" fmla="*/ 58 w 58"/>
                <a:gd name="T15" fmla="*/ 51 h 51"/>
              </a:gdLst>
              <a:ahLst/>
              <a:cxnLst>
                <a:cxn ang="T8">
                  <a:pos x="T0" y="T1"/>
                </a:cxn>
                <a:cxn ang="T9">
                  <a:pos x="T2" y="T3"/>
                </a:cxn>
                <a:cxn ang="T10">
                  <a:pos x="T4" y="T5"/>
                </a:cxn>
                <a:cxn ang="T11">
                  <a:pos x="T6" y="T7"/>
                </a:cxn>
              </a:cxnLst>
              <a:rect l="T12" t="T13" r="T14" b="T15"/>
              <a:pathLst>
                <a:path w="58" h="51">
                  <a:moveTo>
                    <a:pt x="58" y="17"/>
                  </a:moveTo>
                  <a:lnTo>
                    <a:pt x="14" y="0"/>
                  </a:lnTo>
                  <a:lnTo>
                    <a:pt x="0" y="34"/>
                  </a:lnTo>
                  <a:lnTo>
                    <a:pt x="45"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3" name="Freeform 318"/>
            <p:cNvSpPr>
              <a:spLocks noEditPoints="1"/>
            </p:cNvSpPr>
            <p:nvPr/>
          </p:nvSpPr>
          <p:spPr bwMode="auto">
            <a:xfrm>
              <a:off x="541338" y="1374775"/>
              <a:ext cx="342900" cy="174625"/>
            </a:xfrm>
            <a:custGeom>
              <a:avLst/>
              <a:gdLst>
                <a:gd name="T0" fmla="*/ 2147483647 w 216"/>
                <a:gd name="T1" fmla="*/ 2147483647 h 110"/>
                <a:gd name="T2" fmla="*/ 2147483647 w 216"/>
                <a:gd name="T3" fmla="*/ 0 h 110"/>
                <a:gd name="T4" fmla="*/ 0 w 216"/>
                <a:gd name="T5" fmla="*/ 2147483647 h 110"/>
                <a:gd name="T6" fmla="*/ 2147483647 w 216"/>
                <a:gd name="T7" fmla="*/ 2147483647 h 110"/>
                <a:gd name="T8" fmla="*/ 2147483647 w 216"/>
                <a:gd name="T9" fmla="*/ 2147483647 h 110"/>
                <a:gd name="T10" fmla="*/ 2147483647 w 216"/>
                <a:gd name="T11" fmla="*/ 2147483647 h 110"/>
                <a:gd name="T12" fmla="*/ 2147483647 w 216"/>
                <a:gd name="T13" fmla="*/ 2147483647 h 110"/>
                <a:gd name="T14" fmla="*/ 2147483647 w 216"/>
                <a:gd name="T15" fmla="*/ 2147483647 h 110"/>
                <a:gd name="T16" fmla="*/ 2147483647 w 216"/>
                <a:gd name="T17" fmla="*/ 2147483647 h 110"/>
                <a:gd name="T18" fmla="*/ 2147483647 w 216"/>
                <a:gd name="T19" fmla="*/ 2147483647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
                <a:gd name="T31" fmla="*/ 0 h 110"/>
                <a:gd name="T32" fmla="*/ 216 w 216"/>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 h="110">
                  <a:moveTo>
                    <a:pt x="85" y="27"/>
                  </a:moveTo>
                  <a:lnTo>
                    <a:pt x="13" y="0"/>
                  </a:lnTo>
                  <a:lnTo>
                    <a:pt x="0" y="33"/>
                  </a:lnTo>
                  <a:lnTo>
                    <a:pt x="73" y="61"/>
                  </a:lnTo>
                  <a:lnTo>
                    <a:pt x="85" y="27"/>
                  </a:lnTo>
                  <a:close/>
                  <a:moveTo>
                    <a:pt x="216" y="76"/>
                  </a:moveTo>
                  <a:lnTo>
                    <a:pt x="144" y="49"/>
                  </a:lnTo>
                  <a:lnTo>
                    <a:pt x="130" y="83"/>
                  </a:lnTo>
                  <a:lnTo>
                    <a:pt x="204" y="110"/>
                  </a:lnTo>
                  <a:lnTo>
                    <a:pt x="216"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4" name="Freeform 319"/>
            <p:cNvSpPr>
              <a:spLocks/>
            </p:cNvSpPr>
            <p:nvPr/>
          </p:nvSpPr>
          <p:spPr bwMode="auto">
            <a:xfrm>
              <a:off x="377825" y="1311275"/>
              <a:ext cx="92075" cy="80962"/>
            </a:xfrm>
            <a:custGeom>
              <a:avLst/>
              <a:gdLst>
                <a:gd name="T0" fmla="*/ 2147483647 w 58"/>
                <a:gd name="T1" fmla="*/ 2147483647 h 51"/>
                <a:gd name="T2" fmla="*/ 2147483647 w 58"/>
                <a:gd name="T3" fmla="*/ 0 h 51"/>
                <a:gd name="T4" fmla="*/ 0 w 58"/>
                <a:gd name="T5" fmla="*/ 2147483647 h 51"/>
                <a:gd name="T6" fmla="*/ 2147483647 w 58"/>
                <a:gd name="T7" fmla="*/ 2147483647 h 51"/>
                <a:gd name="T8" fmla="*/ 2147483647 w 58"/>
                <a:gd name="T9" fmla="*/ 2147483647 h 51"/>
                <a:gd name="T10" fmla="*/ 0 60000 65536"/>
                <a:gd name="T11" fmla="*/ 0 60000 65536"/>
                <a:gd name="T12" fmla="*/ 0 60000 65536"/>
                <a:gd name="T13" fmla="*/ 0 60000 65536"/>
                <a:gd name="T14" fmla="*/ 0 60000 65536"/>
                <a:gd name="T15" fmla="*/ 0 w 58"/>
                <a:gd name="T16" fmla="*/ 0 h 51"/>
                <a:gd name="T17" fmla="*/ 58 w 58"/>
                <a:gd name="T18" fmla="*/ 51 h 51"/>
              </a:gdLst>
              <a:ahLst/>
              <a:cxnLst>
                <a:cxn ang="T10">
                  <a:pos x="T0" y="T1"/>
                </a:cxn>
                <a:cxn ang="T11">
                  <a:pos x="T2" y="T3"/>
                </a:cxn>
                <a:cxn ang="T12">
                  <a:pos x="T4" y="T5"/>
                </a:cxn>
                <a:cxn ang="T13">
                  <a:pos x="T6" y="T7"/>
                </a:cxn>
                <a:cxn ang="T14">
                  <a:pos x="T8" y="T9"/>
                </a:cxn>
              </a:cxnLst>
              <a:rect l="T15" t="T16" r="T17" b="T18"/>
              <a:pathLst>
                <a:path w="58" h="51">
                  <a:moveTo>
                    <a:pt x="58" y="17"/>
                  </a:moveTo>
                  <a:lnTo>
                    <a:pt x="14" y="0"/>
                  </a:lnTo>
                  <a:lnTo>
                    <a:pt x="0" y="34"/>
                  </a:lnTo>
                  <a:lnTo>
                    <a:pt x="45" y="51"/>
                  </a:lnTo>
                  <a:lnTo>
                    <a:pt x="5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5" name="Freeform 320"/>
            <p:cNvSpPr>
              <a:spLocks/>
            </p:cNvSpPr>
            <p:nvPr/>
          </p:nvSpPr>
          <p:spPr bwMode="auto">
            <a:xfrm>
              <a:off x="377825" y="1311275"/>
              <a:ext cx="92075" cy="80962"/>
            </a:xfrm>
            <a:custGeom>
              <a:avLst/>
              <a:gdLst>
                <a:gd name="T0" fmla="*/ 2147483647 w 58"/>
                <a:gd name="T1" fmla="*/ 2147483647 h 51"/>
                <a:gd name="T2" fmla="*/ 2147483647 w 58"/>
                <a:gd name="T3" fmla="*/ 0 h 51"/>
                <a:gd name="T4" fmla="*/ 0 w 58"/>
                <a:gd name="T5" fmla="*/ 2147483647 h 51"/>
                <a:gd name="T6" fmla="*/ 2147483647 w 58"/>
                <a:gd name="T7" fmla="*/ 2147483647 h 51"/>
                <a:gd name="T8" fmla="*/ 0 60000 65536"/>
                <a:gd name="T9" fmla="*/ 0 60000 65536"/>
                <a:gd name="T10" fmla="*/ 0 60000 65536"/>
                <a:gd name="T11" fmla="*/ 0 60000 65536"/>
                <a:gd name="T12" fmla="*/ 0 w 58"/>
                <a:gd name="T13" fmla="*/ 0 h 51"/>
                <a:gd name="T14" fmla="*/ 58 w 58"/>
                <a:gd name="T15" fmla="*/ 51 h 51"/>
              </a:gdLst>
              <a:ahLst/>
              <a:cxnLst>
                <a:cxn ang="T8">
                  <a:pos x="T0" y="T1"/>
                </a:cxn>
                <a:cxn ang="T9">
                  <a:pos x="T2" y="T3"/>
                </a:cxn>
                <a:cxn ang="T10">
                  <a:pos x="T4" y="T5"/>
                </a:cxn>
                <a:cxn ang="T11">
                  <a:pos x="T6" y="T7"/>
                </a:cxn>
              </a:cxnLst>
              <a:rect l="T12" t="T13" r="T14" b="T15"/>
              <a:pathLst>
                <a:path w="58" h="51">
                  <a:moveTo>
                    <a:pt x="58" y="17"/>
                  </a:moveTo>
                  <a:lnTo>
                    <a:pt x="14" y="0"/>
                  </a:lnTo>
                  <a:lnTo>
                    <a:pt x="0" y="34"/>
                  </a:lnTo>
                  <a:lnTo>
                    <a:pt x="45"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6" name="Freeform 321"/>
            <p:cNvSpPr>
              <a:spLocks/>
            </p:cNvSpPr>
            <p:nvPr/>
          </p:nvSpPr>
          <p:spPr bwMode="auto">
            <a:xfrm>
              <a:off x="942975" y="2182812"/>
              <a:ext cx="90488" cy="79375"/>
            </a:xfrm>
            <a:custGeom>
              <a:avLst/>
              <a:gdLst>
                <a:gd name="T0" fmla="*/ 2147483647 w 57"/>
                <a:gd name="T1" fmla="*/ 0 h 50"/>
                <a:gd name="T2" fmla="*/ 0 w 57"/>
                <a:gd name="T3" fmla="*/ 2147483647 h 50"/>
                <a:gd name="T4" fmla="*/ 2147483647 w 57"/>
                <a:gd name="T5" fmla="*/ 2147483647 h 50"/>
                <a:gd name="T6" fmla="*/ 2147483647 w 57"/>
                <a:gd name="T7" fmla="*/ 2147483647 h 50"/>
                <a:gd name="T8" fmla="*/ 2147483647 w 57"/>
                <a:gd name="T9" fmla="*/ 0 h 50"/>
                <a:gd name="T10" fmla="*/ 0 60000 65536"/>
                <a:gd name="T11" fmla="*/ 0 60000 65536"/>
                <a:gd name="T12" fmla="*/ 0 60000 65536"/>
                <a:gd name="T13" fmla="*/ 0 60000 65536"/>
                <a:gd name="T14" fmla="*/ 0 60000 65536"/>
                <a:gd name="T15" fmla="*/ 0 w 57"/>
                <a:gd name="T16" fmla="*/ 0 h 50"/>
                <a:gd name="T17" fmla="*/ 57 w 57"/>
                <a:gd name="T18" fmla="*/ 50 h 50"/>
              </a:gdLst>
              <a:ahLst/>
              <a:cxnLst>
                <a:cxn ang="T10">
                  <a:pos x="T0" y="T1"/>
                </a:cxn>
                <a:cxn ang="T11">
                  <a:pos x="T2" y="T3"/>
                </a:cxn>
                <a:cxn ang="T12">
                  <a:pos x="T4" y="T5"/>
                </a:cxn>
                <a:cxn ang="T13">
                  <a:pos x="T6" y="T7"/>
                </a:cxn>
                <a:cxn ang="T14">
                  <a:pos x="T8" y="T9"/>
                </a:cxn>
              </a:cxnLst>
              <a:rect l="T15" t="T16" r="T17" b="T18"/>
              <a:pathLst>
                <a:path w="57" h="50">
                  <a:moveTo>
                    <a:pt x="45" y="0"/>
                  </a:moveTo>
                  <a:lnTo>
                    <a:pt x="0" y="16"/>
                  </a:lnTo>
                  <a:lnTo>
                    <a:pt x="13" y="50"/>
                  </a:lnTo>
                  <a:lnTo>
                    <a:pt x="57" y="34"/>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7" name="Freeform 322"/>
            <p:cNvSpPr>
              <a:spLocks/>
            </p:cNvSpPr>
            <p:nvPr/>
          </p:nvSpPr>
          <p:spPr bwMode="auto">
            <a:xfrm>
              <a:off x="942975" y="2182812"/>
              <a:ext cx="90488" cy="79375"/>
            </a:xfrm>
            <a:custGeom>
              <a:avLst/>
              <a:gdLst>
                <a:gd name="T0" fmla="*/ 2147483647 w 57"/>
                <a:gd name="T1" fmla="*/ 0 h 50"/>
                <a:gd name="T2" fmla="*/ 0 w 57"/>
                <a:gd name="T3" fmla="*/ 2147483647 h 50"/>
                <a:gd name="T4" fmla="*/ 2147483647 w 57"/>
                <a:gd name="T5" fmla="*/ 2147483647 h 50"/>
                <a:gd name="T6" fmla="*/ 2147483647 w 57"/>
                <a:gd name="T7" fmla="*/ 2147483647 h 50"/>
                <a:gd name="T8" fmla="*/ 0 60000 65536"/>
                <a:gd name="T9" fmla="*/ 0 60000 65536"/>
                <a:gd name="T10" fmla="*/ 0 60000 65536"/>
                <a:gd name="T11" fmla="*/ 0 60000 65536"/>
                <a:gd name="T12" fmla="*/ 0 w 57"/>
                <a:gd name="T13" fmla="*/ 0 h 50"/>
                <a:gd name="T14" fmla="*/ 57 w 57"/>
                <a:gd name="T15" fmla="*/ 50 h 50"/>
              </a:gdLst>
              <a:ahLst/>
              <a:cxnLst>
                <a:cxn ang="T8">
                  <a:pos x="T0" y="T1"/>
                </a:cxn>
                <a:cxn ang="T9">
                  <a:pos x="T2" y="T3"/>
                </a:cxn>
                <a:cxn ang="T10">
                  <a:pos x="T4" y="T5"/>
                </a:cxn>
                <a:cxn ang="T11">
                  <a:pos x="T6" y="T7"/>
                </a:cxn>
              </a:cxnLst>
              <a:rect l="T12" t="T13" r="T14" b="T15"/>
              <a:pathLst>
                <a:path w="57" h="50">
                  <a:moveTo>
                    <a:pt x="45" y="0"/>
                  </a:moveTo>
                  <a:lnTo>
                    <a:pt x="0" y="16"/>
                  </a:lnTo>
                  <a:lnTo>
                    <a:pt x="13" y="50"/>
                  </a:lnTo>
                  <a:lnTo>
                    <a:pt x="57"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8" name="Freeform 323"/>
            <p:cNvSpPr>
              <a:spLocks noEditPoints="1"/>
            </p:cNvSpPr>
            <p:nvPr/>
          </p:nvSpPr>
          <p:spPr bwMode="auto">
            <a:xfrm>
              <a:off x="523875" y="2239962"/>
              <a:ext cx="344488" cy="166687"/>
            </a:xfrm>
            <a:custGeom>
              <a:avLst/>
              <a:gdLst>
                <a:gd name="T0" fmla="*/ 2147483647 w 217"/>
                <a:gd name="T1" fmla="*/ 2147483647 h 105"/>
                <a:gd name="T2" fmla="*/ 0 w 217"/>
                <a:gd name="T3" fmla="*/ 2147483647 h 105"/>
                <a:gd name="T4" fmla="*/ 2147483647 w 217"/>
                <a:gd name="T5" fmla="*/ 2147483647 h 105"/>
                <a:gd name="T6" fmla="*/ 2147483647 w 217"/>
                <a:gd name="T7" fmla="*/ 2147483647 h 105"/>
                <a:gd name="T8" fmla="*/ 2147483647 w 217"/>
                <a:gd name="T9" fmla="*/ 2147483647 h 105"/>
                <a:gd name="T10" fmla="*/ 2147483647 w 217"/>
                <a:gd name="T11" fmla="*/ 0 h 105"/>
                <a:gd name="T12" fmla="*/ 2147483647 w 217"/>
                <a:gd name="T13" fmla="*/ 2147483647 h 105"/>
                <a:gd name="T14" fmla="*/ 2147483647 w 217"/>
                <a:gd name="T15" fmla="*/ 2147483647 h 105"/>
                <a:gd name="T16" fmla="*/ 2147483647 w 217"/>
                <a:gd name="T17" fmla="*/ 2147483647 h 105"/>
                <a:gd name="T18" fmla="*/ 2147483647 w 21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7"/>
                <a:gd name="T31" fmla="*/ 0 h 105"/>
                <a:gd name="T32" fmla="*/ 217 w 217"/>
                <a:gd name="T33" fmla="*/ 105 h 1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7" h="105">
                  <a:moveTo>
                    <a:pt x="73" y="45"/>
                  </a:moveTo>
                  <a:lnTo>
                    <a:pt x="0" y="71"/>
                  </a:lnTo>
                  <a:lnTo>
                    <a:pt x="12" y="105"/>
                  </a:lnTo>
                  <a:lnTo>
                    <a:pt x="85" y="80"/>
                  </a:lnTo>
                  <a:lnTo>
                    <a:pt x="73" y="45"/>
                  </a:lnTo>
                  <a:close/>
                  <a:moveTo>
                    <a:pt x="206" y="0"/>
                  </a:moveTo>
                  <a:lnTo>
                    <a:pt x="132" y="25"/>
                  </a:lnTo>
                  <a:lnTo>
                    <a:pt x="144" y="59"/>
                  </a:lnTo>
                  <a:lnTo>
                    <a:pt x="217" y="34"/>
                  </a:lnTo>
                  <a:lnTo>
                    <a:pt x="2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49" name="Freeform 324"/>
            <p:cNvSpPr>
              <a:spLocks/>
            </p:cNvSpPr>
            <p:nvPr/>
          </p:nvSpPr>
          <p:spPr bwMode="auto">
            <a:xfrm>
              <a:off x="358775" y="2386012"/>
              <a:ext cx="90488" cy="77787"/>
            </a:xfrm>
            <a:custGeom>
              <a:avLst/>
              <a:gdLst>
                <a:gd name="T0" fmla="*/ 2147483647 w 57"/>
                <a:gd name="T1" fmla="*/ 0 h 49"/>
                <a:gd name="T2" fmla="*/ 0 w 57"/>
                <a:gd name="T3" fmla="*/ 2147483647 h 49"/>
                <a:gd name="T4" fmla="*/ 2147483647 w 57"/>
                <a:gd name="T5" fmla="*/ 2147483647 h 49"/>
                <a:gd name="T6" fmla="*/ 2147483647 w 57"/>
                <a:gd name="T7" fmla="*/ 2147483647 h 49"/>
                <a:gd name="T8" fmla="*/ 2147483647 w 57"/>
                <a:gd name="T9" fmla="*/ 0 h 49"/>
                <a:gd name="T10" fmla="*/ 0 60000 65536"/>
                <a:gd name="T11" fmla="*/ 0 60000 65536"/>
                <a:gd name="T12" fmla="*/ 0 60000 65536"/>
                <a:gd name="T13" fmla="*/ 0 60000 65536"/>
                <a:gd name="T14" fmla="*/ 0 60000 65536"/>
                <a:gd name="T15" fmla="*/ 0 w 57"/>
                <a:gd name="T16" fmla="*/ 0 h 49"/>
                <a:gd name="T17" fmla="*/ 57 w 57"/>
                <a:gd name="T18" fmla="*/ 49 h 49"/>
              </a:gdLst>
              <a:ahLst/>
              <a:cxnLst>
                <a:cxn ang="T10">
                  <a:pos x="T0" y="T1"/>
                </a:cxn>
                <a:cxn ang="T11">
                  <a:pos x="T2" y="T3"/>
                </a:cxn>
                <a:cxn ang="T12">
                  <a:pos x="T4" y="T5"/>
                </a:cxn>
                <a:cxn ang="T13">
                  <a:pos x="T6" y="T7"/>
                </a:cxn>
                <a:cxn ang="T14">
                  <a:pos x="T8" y="T9"/>
                </a:cxn>
              </a:cxnLst>
              <a:rect l="T15" t="T16" r="T17" b="T18"/>
              <a:pathLst>
                <a:path w="57" h="49">
                  <a:moveTo>
                    <a:pt x="45" y="0"/>
                  </a:moveTo>
                  <a:lnTo>
                    <a:pt x="0" y="15"/>
                  </a:lnTo>
                  <a:lnTo>
                    <a:pt x="12" y="49"/>
                  </a:lnTo>
                  <a:lnTo>
                    <a:pt x="57" y="33"/>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0" name="Freeform 325"/>
            <p:cNvSpPr>
              <a:spLocks/>
            </p:cNvSpPr>
            <p:nvPr/>
          </p:nvSpPr>
          <p:spPr bwMode="auto">
            <a:xfrm>
              <a:off x="358775" y="2386012"/>
              <a:ext cx="90488" cy="77787"/>
            </a:xfrm>
            <a:custGeom>
              <a:avLst/>
              <a:gdLst>
                <a:gd name="T0" fmla="*/ 2147483647 w 57"/>
                <a:gd name="T1" fmla="*/ 0 h 49"/>
                <a:gd name="T2" fmla="*/ 0 w 57"/>
                <a:gd name="T3" fmla="*/ 2147483647 h 49"/>
                <a:gd name="T4" fmla="*/ 2147483647 w 57"/>
                <a:gd name="T5" fmla="*/ 2147483647 h 49"/>
                <a:gd name="T6" fmla="*/ 2147483647 w 57"/>
                <a:gd name="T7" fmla="*/ 2147483647 h 49"/>
                <a:gd name="T8" fmla="*/ 0 60000 65536"/>
                <a:gd name="T9" fmla="*/ 0 60000 65536"/>
                <a:gd name="T10" fmla="*/ 0 60000 65536"/>
                <a:gd name="T11" fmla="*/ 0 60000 65536"/>
                <a:gd name="T12" fmla="*/ 0 w 57"/>
                <a:gd name="T13" fmla="*/ 0 h 49"/>
                <a:gd name="T14" fmla="*/ 57 w 57"/>
                <a:gd name="T15" fmla="*/ 49 h 49"/>
              </a:gdLst>
              <a:ahLst/>
              <a:cxnLst>
                <a:cxn ang="T8">
                  <a:pos x="T0" y="T1"/>
                </a:cxn>
                <a:cxn ang="T9">
                  <a:pos x="T2" y="T3"/>
                </a:cxn>
                <a:cxn ang="T10">
                  <a:pos x="T4" y="T5"/>
                </a:cxn>
                <a:cxn ang="T11">
                  <a:pos x="T6" y="T7"/>
                </a:cxn>
              </a:cxnLst>
              <a:rect l="T12" t="T13" r="T14" b="T15"/>
              <a:pathLst>
                <a:path w="57" h="49">
                  <a:moveTo>
                    <a:pt x="45" y="0"/>
                  </a:moveTo>
                  <a:lnTo>
                    <a:pt x="0" y="15"/>
                  </a:lnTo>
                  <a:lnTo>
                    <a:pt x="12" y="49"/>
                  </a:lnTo>
                  <a:lnTo>
                    <a:pt x="57"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1" name="Freeform 326"/>
            <p:cNvSpPr>
              <a:spLocks/>
            </p:cNvSpPr>
            <p:nvPr/>
          </p:nvSpPr>
          <p:spPr bwMode="auto">
            <a:xfrm>
              <a:off x="1100138" y="2465387"/>
              <a:ext cx="95250" cy="92075"/>
            </a:xfrm>
            <a:custGeom>
              <a:avLst/>
              <a:gdLst>
                <a:gd name="T0" fmla="*/ 2147483647 w 60"/>
                <a:gd name="T1" fmla="*/ 0 h 58"/>
                <a:gd name="T2" fmla="*/ 0 w 60"/>
                <a:gd name="T3" fmla="*/ 2147483647 h 58"/>
                <a:gd name="T4" fmla="*/ 2147483647 w 60"/>
                <a:gd name="T5" fmla="*/ 2147483647 h 58"/>
                <a:gd name="T6" fmla="*/ 2147483647 w 60"/>
                <a:gd name="T7" fmla="*/ 2147483647 h 58"/>
                <a:gd name="T8" fmla="*/ 2147483647 w 60"/>
                <a:gd name="T9" fmla="*/ 0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38" y="0"/>
                  </a:moveTo>
                  <a:lnTo>
                    <a:pt x="0" y="31"/>
                  </a:lnTo>
                  <a:lnTo>
                    <a:pt x="23" y="58"/>
                  </a:lnTo>
                  <a:lnTo>
                    <a:pt x="60" y="28"/>
                  </a:lnTo>
                  <a:lnTo>
                    <a:pt x="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2" name="Freeform 327"/>
            <p:cNvSpPr>
              <a:spLocks/>
            </p:cNvSpPr>
            <p:nvPr/>
          </p:nvSpPr>
          <p:spPr bwMode="auto">
            <a:xfrm>
              <a:off x="1100138" y="2465387"/>
              <a:ext cx="95250" cy="92075"/>
            </a:xfrm>
            <a:custGeom>
              <a:avLst/>
              <a:gdLst>
                <a:gd name="T0" fmla="*/ 2147483647 w 60"/>
                <a:gd name="T1" fmla="*/ 0 h 58"/>
                <a:gd name="T2" fmla="*/ 0 w 60"/>
                <a:gd name="T3" fmla="*/ 2147483647 h 58"/>
                <a:gd name="T4" fmla="*/ 2147483647 w 60"/>
                <a:gd name="T5" fmla="*/ 2147483647 h 58"/>
                <a:gd name="T6" fmla="*/ 2147483647 w 60"/>
                <a:gd name="T7" fmla="*/ 2147483647 h 58"/>
                <a:gd name="T8" fmla="*/ 0 60000 65536"/>
                <a:gd name="T9" fmla="*/ 0 60000 65536"/>
                <a:gd name="T10" fmla="*/ 0 60000 65536"/>
                <a:gd name="T11" fmla="*/ 0 60000 65536"/>
                <a:gd name="T12" fmla="*/ 0 w 60"/>
                <a:gd name="T13" fmla="*/ 0 h 58"/>
                <a:gd name="T14" fmla="*/ 60 w 60"/>
                <a:gd name="T15" fmla="*/ 58 h 58"/>
              </a:gdLst>
              <a:ahLst/>
              <a:cxnLst>
                <a:cxn ang="T8">
                  <a:pos x="T0" y="T1"/>
                </a:cxn>
                <a:cxn ang="T9">
                  <a:pos x="T2" y="T3"/>
                </a:cxn>
                <a:cxn ang="T10">
                  <a:pos x="T4" y="T5"/>
                </a:cxn>
                <a:cxn ang="T11">
                  <a:pos x="T6" y="T7"/>
                </a:cxn>
              </a:cxnLst>
              <a:rect l="T12" t="T13" r="T14" b="T15"/>
              <a:pathLst>
                <a:path w="60" h="58">
                  <a:moveTo>
                    <a:pt x="38" y="0"/>
                  </a:moveTo>
                  <a:lnTo>
                    <a:pt x="0" y="31"/>
                  </a:lnTo>
                  <a:lnTo>
                    <a:pt x="23" y="58"/>
                  </a:lnTo>
                  <a:lnTo>
                    <a:pt x="6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3" name="Freeform 328"/>
            <p:cNvSpPr>
              <a:spLocks noEditPoints="1"/>
            </p:cNvSpPr>
            <p:nvPr/>
          </p:nvSpPr>
          <p:spPr bwMode="auto">
            <a:xfrm>
              <a:off x="757238" y="2574925"/>
              <a:ext cx="301625" cy="261937"/>
            </a:xfrm>
            <a:custGeom>
              <a:avLst/>
              <a:gdLst>
                <a:gd name="T0" fmla="*/ 2147483647 w 190"/>
                <a:gd name="T1" fmla="*/ 2147483647 h 165"/>
                <a:gd name="T2" fmla="*/ 0 w 190"/>
                <a:gd name="T3" fmla="*/ 2147483647 h 165"/>
                <a:gd name="T4" fmla="*/ 2147483647 w 190"/>
                <a:gd name="T5" fmla="*/ 2147483647 h 165"/>
                <a:gd name="T6" fmla="*/ 2147483647 w 190"/>
                <a:gd name="T7" fmla="*/ 2147483647 h 165"/>
                <a:gd name="T8" fmla="*/ 2147483647 w 190"/>
                <a:gd name="T9" fmla="*/ 2147483647 h 165"/>
                <a:gd name="T10" fmla="*/ 2147483647 w 190"/>
                <a:gd name="T11" fmla="*/ 0 h 165"/>
                <a:gd name="T12" fmla="*/ 2147483647 w 190"/>
                <a:gd name="T13" fmla="*/ 2147483647 h 165"/>
                <a:gd name="T14" fmla="*/ 2147483647 w 190"/>
                <a:gd name="T15" fmla="*/ 2147483647 h 165"/>
                <a:gd name="T16" fmla="*/ 2147483647 w 190"/>
                <a:gd name="T17" fmla="*/ 2147483647 h 165"/>
                <a:gd name="T18" fmla="*/ 2147483647 w 190"/>
                <a:gd name="T19" fmla="*/ 0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0"/>
                <a:gd name="T31" fmla="*/ 0 h 165"/>
                <a:gd name="T32" fmla="*/ 190 w 190"/>
                <a:gd name="T33" fmla="*/ 165 h 1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0" h="165">
                  <a:moveTo>
                    <a:pt x="60" y="88"/>
                  </a:moveTo>
                  <a:lnTo>
                    <a:pt x="0" y="136"/>
                  </a:lnTo>
                  <a:lnTo>
                    <a:pt x="22" y="165"/>
                  </a:lnTo>
                  <a:lnTo>
                    <a:pt x="82" y="116"/>
                  </a:lnTo>
                  <a:lnTo>
                    <a:pt x="60" y="88"/>
                  </a:lnTo>
                  <a:close/>
                  <a:moveTo>
                    <a:pt x="168" y="0"/>
                  </a:moveTo>
                  <a:lnTo>
                    <a:pt x="108" y="50"/>
                  </a:lnTo>
                  <a:lnTo>
                    <a:pt x="131" y="77"/>
                  </a:lnTo>
                  <a:lnTo>
                    <a:pt x="190" y="28"/>
                  </a:lnTo>
                  <a:lnTo>
                    <a:pt x="1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4" name="Freeform 329"/>
            <p:cNvSpPr>
              <a:spLocks/>
            </p:cNvSpPr>
            <p:nvPr/>
          </p:nvSpPr>
          <p:spPr bwMode="auto">
            <a:xfrm>
              <a:off x="620713" y="2854325"/>
              <a:ext cx="95250" cy="93662"/>
            </a:xfrm>
            <a:custGeom>
              <a:avLst/>
              <a:gdLst>
                <a:gd name="T0" fmla="*/ 2147483647 w 60"/>
                <a:gd name="T1" fmla="*/ 0 h 59"/>
                <a:gd name="T2" fmla="*/ 0 w 60"/>
                <a:gd name="T3" fmla="*/ 2147483647 h 59"/>
                <a:gd name="T4" fmla="*/ 2147483647 w 60"/>
                <a:gd name="T5" fmla="*/ 2147483647 h 59"/>
                <a:gd name="T6" fmla="*/ 2147483647 w 60"/>
                <a:gd name="T7" fmla="*/ 2147483647 h 59"/>
                <a:gd name="T8" fmla="*/ 2147483647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37" y="0"/>
                  </a:moveTo>
                  <a:lnTo>
                    <a:pt x="0" y="30"/>
                  </a:lnTo>
                  <a:lnTo>
                    <a:pt x="23" y="59"/>
                  </a:lnTo>
                  <a:lnTo>
                    <a:pt x="60" y="28"/>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5" name="Freeform 330"/>
            <p:cNvSpPr>
              <a:spLocks/>
            </p:cNvSpPr>
            <p:nvPr/>
          </p:nvSpPr>
          <p:spPr bwMode="auto">
            <a:xfrm>
              <a:off x="620713" y="2854325"/>
              <a:ext cx="95250" cy="93662"/>
            </a:xfrm>
            <a:custGeom>
              <a:avLst/>
              <a:gdLst>
                <a:gd name="T0" fmla="*/ 2147483647 w 60"/>
                <a:gd name="T1" fmla="*/ 0 h 59"/>
                <a:gd name="T2" fmla="*/ 0 w 60"/>
                <a:gd name="T3" fmla="*/ 2147483647 h 59"/>
                <a:gd name="T4" fmla="*/ 2147483647 w 60"/>
                <a:gd name="T5" fmla="*/ 2147483647 h 59"/>
                <a:gd name="T6" fmla="*/ 2147483647 w 60"/>
                <a:gd name="T7" fmla="*/ 2147483647 h 59"/>
                <a:gd name="T8" fmla="*/ 0 60000 65536"/>
                <a:gd name="T9" fmla="*/ 0 60000 65536"/>
                <a:gd name="T10" fmla="*/ 0 60000 65536"/>
                <a:gd name="T11" fmla="*/ 0 60000 65536"/>
                <a:gd name="T12" fmla="*/ 0 w 60"/>
                <a:gd name="T13" fmla="*/ 0 h 59"/>
                <a:gd name="T14" fmla="*/ 60 w 60"/>
                <a:gd name="T15" fmla="*/ 59 h 59"/>
              </a:gdLst>
              <a:ahLst/>
              <a:cxnLst>
                <a:cxn ang="T8">
                  <a:pos x="T0" y="T1"/>
                </a:cxn>
                <a:cxn ang="T9">
                  <a:pos x="T2" y="T3"/>
                </a:cxn>
                <a:cxn ang="T10">
                  <a:pos x="T4" y="T5"/>
                </a:cxn>
                <a:cxn ang="T11">
                  <a:pos x="T6" y="T7"/>
                </a:cxn>
              </a:cxnLst>
              <a:rect l="T12" t="T13" r="T14" b="T15"/>
              <a:pathLst>
                <a:path w="60" h="59">
                  <a:moveTo>
                    <a:pt x="37" y="0"/>
                  </a:moveTo>
                  <a:lnTo>
                    <a:pt x="0" y="30"/>
                  </a:lnTo>
                  <a:lnTo>
                    <a:pt x="23" y="59"/>
                  </a:lnTo>
                  <a:lnTo>
                    <a:pt x="6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6" name="Freeform 331"/>
            <p:cNvSpPr>
              <a:spLocks/>
            </p:cNvSpPr>
            <p:nvPr/>
          </p:nvSpPr>
          <p:spPr bwMode="auto">
            <a:xfrm>
              <a:off x="1354138" y="2682875"/>
              <a:ext cx="88900" cy="93662"/>
            </a:xfrm>
            <a:custGeom>
              <a:avLst/>
              <a:gdLst>
                <a:gd name="T0" fmla="*/ 2147483647 w 56"/>
                <a:gd name="T1" fmla="*/ 0 h 59"/>
                <a:gd name="T2" fmla="*/ 0 w 56"/>
                <a:gd name="T3" fmla="*/ 2147483647 h 59"/>
                <a:gd name="T4" fmla="*/ 2147483647 w 56"/>
                <a:gd name="T5" fmla="*/ 2147483647 h 59"/>
                <a:gd name="T6" fmla="*/ 2147483647 w 56"/>
                <a:gd name="T7" fmla="*/ 2147483647 h 59"/>
                <a:gd name="T8" fmla="*/ 2147483647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4" y="0"/>
                  </a:moveTo>
                  <a:lnTo>
                    <a:pt x="0" y="40"/>
                  </a:lnTo>
                  <a:lnTo>
                    <a:pt x="31" y="59"/>
                  </a:lnTo>
                  <a:lnTo>
                    <a:pt x="56" y="19"/>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7" name="Freeform 332"/>
            <p:cNvSpPr>
              <a:spLocks/>
            </p:cNvSpPr>
            <p:nvPr/>
          </p:nvSpPr>
          <p:spPr bwMode="auto">
            <a:xfrm>
              <a:off x="1354138" y="2682875"/>
              <a:ext cx="88900" cy="93662"/>
            </a:xfrm>
            <a:custGeom>
              <a:avLst/>
              <a:gdLst>
                <a:gd name="T0" fmla="*/ 2147483647 w 56"/>
                <a:gd name="T1" fmla="*/ 0 h 59"/>
                <a:gd name="T2" fmla="*/ 0 w 56"/>
                <a:gd name="T3" fmla="*/ 2147483647 h 59"/>
                <a:gd name="T4" fmla="*/ 2147483647 w 56"/>
                <a:gd name="T5" fmla="*/ 2147483647 h 59"/>
                <a:gd name="T6" fmla="*/ 2147483647 w 56"/>
                <a:gd name="T7" fmla="*/ 2147483647 h 59"/>
                <a:gd name="T8" fmla="*/ 0 60000 65536"/>
                <a:gd name="T9" fmla="*/ 0 60000 65536"/>
                <a:gd name="T10" fmla="*/ 0 60000 65536"/>
                <a:gd name="T11" fmla="*/ 0 60000 65536"/>
                <a:gd name="T12" fmla="*/ 0 w 56"/>
                <a:gd name="T13" fmla="*/ 0 h 59"/>
                <a:gd name="T14" fmla="*/ 56 w 56"/>
                <a:gd name="T15" fmla="*/ 59 h 59"/>
              </a:gdLst>
              <a:ahLst/>
              <a:cxnLst>
                <a:cxn ang="T8">
                  <a:pos x="T0" y="T1"/>
                </a:cxn>
                <a:cxn ang="T9">
                  <a:pos x="T2" y="T3"/>
                </a:cxn>
                <a:cxn ang="T10">
                  <a:pos x="T4" y="T5"/>
                </a:cxn>
                <a:cxn ang="T11">
                  <a:pos x="T6" y="T7"/>
                </a:cxn>
              </a:cxnLst>
              <a:rect l="T12" t="T13" r="T14" b="T15"/>
              <a:pathLst>
                <a:path w="56" h="59">
                  <a:moveTo>
                    <a:pt x="24" y="0"/>
                  </a:moveTo>
                  <a:lnTo>
                    <a:pt x="0" y="40"/>
                  </a:lnTo>
                  <a:lnTo>
                    <a:pt x="31" y="59"/>
                  </a:lnTo>
                  <a:lnTo>
                    <a:pt x="56"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8" name="Freeform 333"/>
            <p:cNvSpPr>
              <a:spLocks noEditPoints="1"/>
            </p:cNvSpPr>
            <p:nvPr/>
          </p:nvSpPr>
          <p:spPr bwMode="auto">
            <a:xfrm>
              <a:off x="1127125" y="2832100"/>
              <a:ext cx="225425" cy="323850"/>
            </a:xfrm>
            <a:custGeom>
              <a:avLst/>
              <a:gdLst>
                <a:gd name="T0" fmla="*/ 2147483647 w 142"/>
                <a:gd name="T1" fmla="*/ 2147483647 h 204"/>
                <a:gd name="T2" fmla="*/ 0 w 142"/>
                <a:gd name="T3" fmla="*/ 2147483647 h 204"/>
                <a:gd name="T4" fmla="*/ 2147483647 w 142"/>
                <a:gd name="T5" fmla="*/ 2147483647 h 204"/>
                <a:gd name="T6" fmla="*/ 2147483647 w 142"/>
                <a:gd name="T7" fmla="*/ 2147483647 h 204"/>
                <a:gd name="T8" fmla="*/ 2147483647 w 142"/>
                <a:gd name="T9" fmla="*/ 2147483647 h 204"/>
                <a:gd name="T10" fmla="*/ 2147483647 w 142"/>
                <a:gd name="T11" fmla="*/ 0 h 204"/>
                <a:gd name="T12" fmla="*/ 2147483647 w 142"/>
                <a:gd name="T13" fmla="*/ 2147483647 h 204"/>
                <a:gd name="T14" fmla="*/ 2147483647 w 142"/>
                <a:gd name="T15" fmla="*/ 2147483647 h 204"/>
                <a:gd name="T16" fmla="*/ 2147483647 w 142"/>
                <a:gd name="T17" fmla="*/ 2147483647 h 204"/>
                <a:gd name="T18" fmla="*/ 2147483647 w 142"/>
                <a:gd name="T19" fmla="*/ 0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204"/>
                <a:gd name="T32" fmla="*/ 142 w 142"/>
                <a:gd name="T33" fmla="*/ 204 h 2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204">
                  <a:moveTo>
                    <a:pt x="40" y="120"/>
                  </a:moveTo>
                  <a:lnTo>
                    <a:pt x="0" y="185"/>
                  </a:lnTo>
                  <a:lnTo>
                    <a:pt x="31" y="204"/>
                  </a:lnTo>
                  <a:lnTo>
                    <a:pt x="70" y="138"/>
                  </a:lnTo>
                  <a:lnTo>
                    <a:pt x="40" y="120"/>
                  </a:lnTo>
                  <a:close/>
                  <a:moveTo>
                    <a:pt x="111" y="0"/>
                  </a:moveTo>
                  <a:lnTo>
                    <a:pt x="71" y="66"/>
                  </a:lnTo>
                  <a:lnTo>
                    <a:pt x="103" y="85"/>
                  </a:lnTo>
                  <a:lnTo>
                    <a:pt x="142" y="18"/>
                  </a:lnTo>
                  <a:lnTo>
                    <a:pt x="1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59" name="Freeform 334"/>
            <p:cNvSpPr>
              <a:spLocks/>
            </p:cNvSpPr>
            <p:nvPr/>
          </p:nvSpPr>
          <p:spPr bwMode="auto">
            <a:xfrm>
              <a:off x="1036638" y="3209925"/>
              <a:ext cx="87313" cy="95250"/>
            </a:xfrm>
            <a:custGeom>
              <a:avLst/>
              <a:gdLst>
                <a:gd name="T0" fmla="*/ 2147483647 w 55"/>
                <a:gd name="T1" fmla="*/ 0 h 60"/>
                <a:gd name="T2" fmla="*/ 0 w 55"/>
                <a:gd name="T3" fmla="*/ 2147483647 h 60"/>
                <a:gd name="T4" fmla="*/ 2147483647 w 55"/>
                <a:gd name="T5" fmla="*/ 2147483647 h 60"/>
                <a:gd name="T6" fmla="*/ 2147483647 w 55"/>
                <a:gd name="T7" fmla="*/ 2147483647 h 60"/>
                <a:gd name="T8" fmla="*/ 2147483647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5" y="0"/>
                  </a:moveTo>
                  <a:lnTo>
                    <a:pt x="0" y="41"/>
                  </a:lnTo>
                  <a:lnTo>
                    <a:pt x="31" y="60"/>
                  </a:lnTo>
                  <a:lnTo>
                    <a:pt x="55" y="19"/>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0" name="Freeform 335"/>
            <p:cNvSpPr>
              <a:spLocks/>
            </p:cNvSpPr>
            <p:nvPr/>
          </p:nvSpPr>
          <p:spPr bwMode="auto">
            <a:xfrm>
              <a:off x="1036638" y="3209925"/>
              <a:ext cx="87313" cy="95250"/>
            </a:xfrm>
            <a:custGeom>
              <a:avLst/>
              <a:gdLst>
                <a:gd name="T0" fmla="*/ 2147483647 w 55"/>
                <a:gd name="T1" fmla="*/ 0 h 60"/>
                <a:gd name="T2" fmla="*/ 0 w 55"/>
                <a:gd name="T3" fmla="*/ 2147483647 h 60"/>
                <a:gd name="T4" fmla="*/ 2147483647 w 55"/>
                <a:gd name="T5" fmla="*/ 2147483647 h 60"/>
                <a:gd name="T6" fmla="*/ 2147483647 w 55"/>
                <a:gd name="T7" fmla="*/ 2147483647 h 60"/>
                <a:gd name="T8" fmla="*/ 0 60000 65536"/>
                <a:gd name="T9" fmla="*/ 0 60000 65536"/>
                <a:gd name="T10" fmla="*/ 0 60000 65536"/>
                <a:gd name="T11" fmla="*/ 0 60000 65536"/>
                <a:gd name="T12" fmla="*/ 0 w 55"/>
                <a:gd name="T13" fmla="*/ 0 h 60"/>
                <a:gd name="T14" fmla="*/ 55 w 55"/>
                <a:gd name="T15" fmla="*/ 60 h 60"/>
              </a:gdLst>
              <a:ahLst/>
              <a:cxnLst>
                <a:cxn ang="T8">
                  <a:pos x="T0" y="T1"/>
                </a:cxn>
                <a:cxn ang="T9">
                  <a:pos x="T2" y="T3"/>
                </a:cxn>
                <a:cxn ang="T10">
                  <a:pos x="T4" y="T5"/>
                </a:cxn>
                <a:cxn ang="T11">
                  <a:pos x="T6" y="T7"/>
                </a:cxn>
              </a:cxnLst>
              <a:rect l="T12" t="T13" r="T14" b="T15"/>
              <a:pathLst>
                <a:path w="55" h="60">
                  <a:moveTo>
                    <a:pt x="25" y="0"/>
                  </a:moveTo>
                  <a:lnTo>
                    <a:pt x="0" y="41"/>
                  </a:lnTo>
                  <a:lnTo>
                    <a:pt x="31" y="60"/>
                  </a:lnTo>
                  <a:lnTo>
                    <a:pt x="55"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1" name="Freeform 336"/>
            <p:cNvSpPr>
              <a:spLocks/>
            </p:cNvSpPr>
            <p:nvPr/>
          </p:nvSpPr>
          <p:spPr bwMode="auto">
            <a:xfrm>
              <a:off x="1673225" y="2806700"/>
              <a:ext cx="69850" cy="85725"/>
            </a:xfrm>
            <a:custGeom>
              <a:avLst/>
              <a:gdLst>
                <a:gd name="T0" fmla="*/ 2147483647 w 44"/>
                <a:gd name="T1" fmla="*/ 0 h 54"/>
                <a:gd name="T2" fmla="*/ 0 w 44"/>
                <a:gd name="T3" fmla="*/ 2147483647 h 54"/>
                <a:gd name="T4" fmla="*/ 2147483647 w 44"/>
                <a:gd name="T5" fmla="*/ 2147483647 h 54"/>
                <a:gd name="T6" fmla="*/ 2147483647 w 44"/>
                <a:gd name="T7" fmla="*/ 2147483647 h 54"/>
                <a:gd name="T8" fmla="*/ 2147483647 w 44"/>
                <a:gd name="T9" fmla="*/ 0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9" y="0"/>
                  </a:moveTo>
                  <a:lnTo>
                    <a:pt x="0" y="47"/>
                  </a:lnTo>
                  <a:lnTo>
                    <a:pt x="35" y="54"/>
                  </a:lnTo>
                  <a:lnTo>
                    <a:pt x="44"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2" name="Freeform 337"/>
            <p:cNvSpPr>
              <a:spLocks/>
            </p:cNvSpPr>
            <p:nvPr/>
          </p:nvSpPr>
          <p:spPr bwMode="auto">
            <a:xfrm>
              <a:off x="1673225" y="2806700"/>
              <a:ext cx="69850" cy="85725"/>
            </a:xfrm>
            <a:custGeom>
              <a:avLst/>
              <a:gdLst>
                <a:gd name="T0" fmla="*/ 2147483647 w 44"/>
                <a:gd name="T1" fmla="*/ 0 h 54"/>
                <a:gd name="T2" fmla="*/ 0 w 44"/>
                <a:gd name="T3" fmla="*/ 2147483647 h 54"/>
                <a:gd name="T4" fmla="*/ 2147483647 w 44"/>
                <a:gd name="T5" fmla="*/ 2147483647 h 54"/>
                <a:gd name="T6" fmla="*/ 2147483647 w 44"/>
                <a:gd name="T7" fmla="*/ 2147483647 h 54"/>
                <a:gd name="T8" fmla="*/ 0 60000 65536"/>
                <a:gd name="T9" fmla="*/ 0 60000 65536"/>
                <a:gd name="T10" fmla="*/ 0 60000 65536"/>
                <a:gd name="T11" fmla="*/ 0 60000 65536"/>
                <a:gd name="T12" fmla="*/ 0 w 44"/>
                <a:gd name="T13" fmla="*/ 0 h 54"/>
                <a:gd name="T14" fmla="*/ 44 w 44"/>
                <a:gd name="T15" fmla="*/ 54 h 54"/>
              </a:gdLst>
              <a:ahLst/>
              <a:cxnLst>
                <a:cxn ang="T8">
                  <a:pos x="T0" y="T1"/>
                </a:cxn>
                <a:cxn ang="T9">
                  <a:pos x="T2" y="T3"/>
                </a:cxn>
                <a:cxn ang="T10">
                  <a:pos x="T4" y="T5"/>
                </a:cxn>
                <a:cxn ang="T11">
                  <a:pos x="T6" y="T7"/>
                </a:cxn>
              </a:cxnLst>
              <a:rect l="T12" t="T13" r="T14" b="T15"/>
              <a:pathLst>
                <a:path w="44" h="54">
                  <a:moveTo>
                    <a:pt x="9" y="0"/>
                  </a:moveTo>
                  <a:lnTo>
                    <a:pt x="0" y="47"/>
                  </a:lnTo>
                  <a:lnTo>
                    <a:pt x="35" y="54"/>
                  </a:lnTo>
                  <a:lnTo>
                    <a:pt x="44"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3" name="Freeform 338"/>
            <p:cNvSpPr>
              <a:spLocks noEditPoints="1"/>
            </p:cNvSpPr>
            <p:nvPr/>
          </p:nvSpPr>
          <p:spPr bwMode="auto">
            <a:xfrm>
              <a:off x="1589088" y="2978150"/>
              <a:ext cx="122238" cy="346075"/>
            </a:xfrm>
            <a:custGeom>
              <a:avLst/>
              <a:gdLst>
                <a:gd name="T0" fmla="*/ 2147483647 w 77"/>
                <a:gd name="T1" fmla="*/ 2147483647 h 218"/>
                <a:gd name="T2" fmla="*/ 0 w 77"/>
                <a:gd name="T3" fmla="*/ 2147483647 h 218"/>
                <a:gd name="T4" fmla="*/ 2147483647 w 77"/>
                <a:gd name="T5" fmla="*/ 2147483647 h 218"/>
                <a:gd name="T6" fmla="*/ 2147483647 w 77"/>
                <a:gd name="T7" fmla="*/ 2147483647 h 218"/>
                <a:gd name="T8" fmla="*/ 2147483647 w 77"/>
                <a:gd name="T9" fmla="*/ 2147483647 h 218"/>
                <a:gd name="T10" fmla="*/ 2147483647 w 77"/>
                <a:gd name="T11" fmla="*/ 0 h 218"/>
                <a:gd name="T12" fmla="*/ 2147483647 w 77"/>
                <a:gd name="T13" fmla="*/ 2147483647 h 218"/>
                <a:gd name="T14" fmla="*/ 2147483647 w 77"/>
                <a:gd name="T15" fmla="*/ 2147483647 h 218"/>
                <a:gd name="T16" fmla="*/ 2147483647 w 77"/>
                <a:gd name="T17" fmla="*/ 2147483647 h 218"/>
                <a:gd name="T18" fmla="*/ 2147483647 w 77"/>
                <a:gd name="T19" fmla="*/ 0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218"/>
                <a:gd name="T32" fmla="*/ 77 w 77"/>
                <a:gd name="T33" fmla="*/ 218 h 2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218">
                  <a:moveTo>
                    <a:pt x="15" y="136"/>
                  </a:moveTo>
                  <a:lnTo>
                    <a:pt x="0" y="212"/>
                  </a:lnTo>
                  <a:lnTo>
                    <a:pt x="35" y="218"/>
                  </a:lnTo>
                  <a:lnTo>
                    <a:pt x="50" y="143"/>
                  </a:lnTo>
                  <a:lnTo>
                    <a:pt x="15" y="136"/>
                  </a:lnTo>
                  <a:close/>
                  <a:moveTo>
                    <a:pt x="41" y="0"/>
                  </a:moveTo>
                  <a:lnTo>
                    <a:pt x="26" y="75"/>
                  </a:lnTo>
                  <a:lnTo>
                    <a:pt x="62" y="82"/>
                  </a:lnTo>
                  <a:lnTo>
                    <a:pt x="77" y="6"/>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4" name="Freeform 339"/>
            <p:cNvSpPr>
              <a:spLocks/>
            </p:cNvSpPr>
            <p:nvPr/>
          </p:nvSpPr>
          <p:spPr bwMode="auto">
            <a:xfrm>
              <a:off x="1555750" y="3411537"/>
              <a:ext cx="71438" cy="85725"/>
            </a:xfrm>
            <a:custGeom>
              <a:avLst/>
              <a:gdLst>
                <a:gd name="T0" fmla="*/ 2147483647 w 45"/>
                <a:gd name="T1" fmla="*/ 0 h 54"/>
                <a:gd name="T2" fmla="*/ 0 w 45"/>
                <a:gd name="T3" fmla="*/ 2147483647 h 54"/>
                <a:gd name="T4" fmla="*/ 2147483647 w 45"/>
                <a:gd name="T5" fmla="*/ 2147483647 h 54"/>
                <a:gd name="T6" fmla="*/ 2147483647 w 45"/>
                <a:gd name="T7" fmla="*/ 2147483647 h 54"/>
                <a:gd name="T8" fmla="*/ 2147483647 w 45"/>
                <a:gd name="T9" fmla="*/ 0 h 54"/>
                <a:gd name="T10" fmla="*/ 0 60000 65536"/>
                <a:gd name="T11" fmla="*/ 0 60000 65536"/>
                <a:gd name="T12" fmla="*/ 0 60000 65536"/>
                <a:gd name="T13" fmla="*/ 0 60000 65536"/>
                <a:gd name="T14" fmla="*/ 0 60000 65536"/>
                <a:gd name="T15" fmla="*/ 0 w 45"/>
                <a:gd name="T16" fmla="*/ 0 h 54"/>
                <a:gd name="T17" fmla="*/ 45 w 45"/>
                <a:gd name="T18" fmla="*/ 54 h 54"/>
              </a:gdLst>
              <a:ahLst/>
              <a:cxnLst>
                <a:cxn ang="T10">
                  <a:pos x="T0" y="T1"/>
                </a:cxn>
                <a:cxn ang="T11">
                  <a:pos x="T2" y="T3"/>
                </a:cxn>
                <a:cxn ang="T12">
                  <a:pos x="T4" y="T5"/>
                </a:cxn>
                <a:cxn ang="T13">
                  <a:pos x="T6" y="T7"/>
                </a:cxn>
                <a:cxn ang="T14">
                  <a:pos x="T8" y="T9"/>
                </a:cxn>
              </a:cxnLst>
              <a:rect l="T15" t="T16" r="T17" b="T18"/>
              <a:pathLst>
                <a:path w="45" h="54">
                  <a:moveTo>
                    <a:pt x="9" y="0"/>
                  </a:moveTo>
                  <a:lnTo>
                    <a:pt x="0" y="47"/>
                  </a:lnTo>
                  <a:lnTo>
                    <a:pt x="36" y="54"/>
                  </a:lnTo>
                  <a:lnTo>
                    <a:pt x="45"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5" name="Freeform 340"/>
            <p:cNvSpPr>
              <a:spLocks/>
            </p:cNvSpPr>
            <p:nvPr/>
          </p:nvSpPr>
          <p:spPr bwMode="auto">
            <a:xfrm>
              <a:off x="1555750" y="3411537"/>
              <a:ext cx="71438" cy="85725"/>
            </a:xfrm>
            <a:custGeom>
              <a:avLst/>
              <a:gdLst>
                <a:gd name="T0" fmla="*/ 2147483647 w 45"/>
                <a:gd name="T1" fmla="*/ 0 h 54"/>
                <a:gd name="T2" fmla="*/ 0 w 45"/>
                <a:gd name="T3" fmla="*/ 2147483647 h 54"/>
                <a:gd name="T4" fmla="*/ 2147483647 w 45"/>
                <a:gd name="T5" fmla="*/ 2147483647 h 54"/>
                <a:gd name="T6" fmla="*/ 2147483647 w 45"/>
                <a:gd name="T7" fmla="*/ 2147483647 h 54"/>
                <a:gd name="T8" fmla="*/ 0 60000 65536"/>
                <a:gd name="T9" fmla="*/ 0 60000 65536"/>
                <a:gd name="T10" fmla="*/ 0 60000 65536"/>
                <a:gd name="T11" fmla="*/ 0 60000 65536"/>
                <a:gd name="T12" fmla="*/ 0 w 45"/>
                <a:gd name="T13" fmla="*/ 0 h 54"/>
                <a:gd name="T14" fmla="*/ 45 w 45"/>
                <a:gd name="T15" fmla="*/ 54 h 54"/>
              </a:gdLst>
              <a:ahLst/>
              <a:cxnLst>
                <a:cxn ang="T8">
                  <a:pos x="T0" y="T1"/>
                </a:cxn>
                <a:cxn ang="T9">
                  <a:pos x="T2" y="T3"/>
                </a:cxn>
                <a:cxn ang="T10">
                  <a:pos x="T4" y="T5"/>
                </a:cxn>
                <a:cxn ang="T11">
                  <a:pos x="T6" y="T7"/>
                </a:cxn>
              </a:cxnLst>
              <a:rect l="T12" t="T13" r="T14" b="T15"/>
              <a:pathLst>
                <a:path w="45" h="54">
                  <a:moveTo>
                    <a:pt x="9" y="0"/>
                  </a:moveTo>
                  <a:lnTo>
                    <a:pt x="0" y="47"/>
                  </a:lnTo>
                  <a:lnTo>
                    <a:pt x="36" y="54"/>
                  </a:lnTo>
                  <a:lnTo>
                    <a:pt x="4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6" name="Freeform 341"/>
            <p:cNvSpPr>
              <a:spLocks/>
            </p:cNvSpPr>
            <p:nvPr/>
          </p:nvSpPr>
          <p:spPr bwMode="auto">
            <a:xfrm>
              <a:off x="2006600" y="2814637"/>
              <a:ext cx="66675" cy="82550"/>
            </a:xfrm>
            <a:custGeom>
              <a:avLst/>
              <a:gdLst>
                <a:gd name="T0" fmla="*/ 0 w 42"/>
                <a:gd name="T1" fmla="*/ 2147483647 h 52"/>
                <a:gd name="T2" fmla="*/ 2147483647 w 42"/>
                <a:gd name="T3" fmla="*/ 2147483647 h 52"/>
                <a:gd name="T4" fmla="*/ 2147483647 w 42"/>
                <a:gd name="T5" fmla="*/ 2147483647 h 52"/>
                <a:gd name="T6" fmla="*/ 2147483647 w 42"/>
                <a:gd name="T7" fmla="*/ 0 h 52"/>
                <a:gd name="T8" fmla="*/ 0 w 42"/>
                <a:gd name="T9" fmla="*/ 2147483647 h 52"/>
                <a:gd name="T10" fmla="*/ 0 60000 65536"/>
                <a:gd name="T11" fmla="*/ 0 60000 65536"/>
                <a:gd name="T12" fmla="*/ 0 60000 65536"/>
                <a:gd name="T13" fmla="*/ 0 60000 65536"/>
                <a:gd name="T14" fmla="*/ 0 60000 65536"/>
                <a:gd name="T15" fmla="*/ 0 w 42"/>
                <a:gd name="T16" fmla="*/ 0 h 52"/>
                <a:gd name="T17" fmla="*/ 42 w 42"/>
                <a:gd name="T18" fmla="*/ 52 h 52"/>
              </a:gdLst>
              <a:ahLst/>
              <a:cxnLst>
                <a:cxn ang="T10">
                  <a:pos x="T0" y="T1"/>
                </a:cxn>
                <a:cxn ang="T11">
                  <a:pos x="T2" y="T3"/>
                </a:cxn>
                <a:cxn ang="T12">
                  <a:pos x="T4" y="T5"/>
                </a:cxn>
                <a:cxn ang="T13">
                  <a:pos x="T6" y="T7"/>
                </a:cxn>
                <a:cxn ang="T14">
                  <a:pos x="T8" y="T9"/>
                </a:cxn>
              </a:cxnLst>
              <a:rect l="T15" t="T16" r="T17" b="T18"/>
              <a:pathLst>
                <a:path w="42" h="52">
                  <a:moveTo>
                    <a:pt x="0" y="6"/>
                  </a:moveTo>
                  <a:lnTo>
                    <a:pt x="6" y="52"/>
                  </a:lnTo>
                  <a:lnTo>
                    <a:pt x="42" y="46"/>
                  </a:lnTo>
                  <a:lnTo>
                    <a:pt x="35" y="0"/>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7" name="Freeform 342"/>
            <p:cNvSpPr>
              <a:spLocks/>
            </p:cNvSpPr>
            <p:nvPr/>
          </p:nvSpPr>
          <p:spPr bwMode="auto">
            <a:xfrm>
              <a:off x="2006600" y="2814637"/>
              <a:ext cx="66675" cy="82550"/>
            </a:xfrm>
            <a:custGeom>
              <a:avLst/>
              <a:gdLst>
                <a:gd name="T0" fmla="*/ 0 w 42"/>
                <a:gd name="T1" fmla="*/ 2147483647 h 52"/>
                <a:gd name="T2" fmla="*/ 2147483647 w 42"/>
                <a:gd name="T3" fmla="*/ 2147483647 h 52"/>
                <a:gd name="T4" fmla="*/ 2147483647 w 42"/>
                <a:gd name="T5" fmla="*/ 2147483647 h 52"/>
                <a:gd name="T6" fmla="*/ 2147483647 w 42"/>
                <a:gd name="T7" fmla="*/ 0 h 52"/>
                <a:gd name="T8" fmla="*/ 0 60000 65536"/>
                <a:gd name="T9" fmla="*/ 0 60000 65536"/>
                <a:gd name="T10" fmla="*/ 0 60000 65536"/>
                <a:gd name="T11" fmla="*/ 0 60000 65536"/>
                <a:gd name="T12" fmla="*/ 0 w 42"/>
                <a:gd name="T13" fmla="*/ 0 h 52"/>
                <a:gd name="T14" fmla="*/ 42 w 42"/>
                <a:gd name="T15" fmla="*/ 52 h 52"/>
              </a:gdLst>
              <a:ahLst/>
              <a:cxnLst>
                <a:cxn ang="T8">
                  <a:pos x="T0" y="T1"/>
                </a:cxn>
                <a:cxn ang="T9">
                  <a:pos x="T2" y="T3"/>
                </a:cxn>
                <a:cxn ang="T10">
                  <a:pos x="T4" y="T5"/>
                </a:cxn>
                <a:cxn ang="T11">
                  <a:pos x="T6" y="T7"/>
                </a:cxn>
              </a:cxnLst>
              <a:rect l="T12" t="T13" r="T14" b="T15"/>
              <a:pathLst>
                <a:path w="42" h="52">
                  <a:moveTo>
                    <a:pt x="0" y="6"/>
                  </a:moveTo>
                  <a:lnTo>
                    <a:pt x="6" y="52"/>
                  </a:lnTo>
                  <a:lnTo>
                    <a:pt x="42" y="46"/>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8" name="Freeform 343"/>
            <p:cNvSpPr>
              <a:spLocks noEditPoints="1"/>
            </p:cNvSpPr>
            <p:nvPr/>
          </p:nvSpPr>
          <p:spPr bwMode="auto">
            <a:xfrm>
              <a:off x="2033588" y="2986087"/>
              <a:ext cx="109538" cy="347662"/>
            </a:xfrm>
            <a:custGeom>
              <a:avLst/>
              <a:gdLst>
                <a:gd name="T0" fmla="*/ 2147483647 w 69"/>
                <a:gd name="T1" fmla="*/ 2147483647 h 219"/>
                <a:gd name="T2" fmla="*/ 2147483647 w 69"/>
                <a:gd name="T3" fmla="*/ 2147483647 h 219"/>
                <a:gd name="T4" fmla="*/ 2147483647 w 69"/>
                <a:gd name="T5" fmla="*/ 2147483647 h 219"/>
                <a:gd name="T6" fmla="*/ 2147483647 w 69"/>
                <a:gd name="T7" fmla="*/ 2147483647 h 219"/>
                <a:gd name="T8" fmla="*/ 2147483647 w 69"/>
                <a:gd name="T9" fmla="*/ 2147483647 h 219"/>
                <a:gd name="T10" fmla="*/ 0 w 69"/>
                <a:gd name="T11" fmla="*/ 2147483647 h 219"/>
                <a:gd name="T12" fmla="*/ 2147483647 w 69"/>
                <a:gd name="T13" fmla="*/ 2147483647 h 219"/>
                <a:gd name="T14" fmla="*/ 2147483647 w 69"/>
                <a:gd name="T15" fmla="*/ 2147483647 h 219"/>
                <a:gd name="T16" fmla="*/ 2147483647 w 69"/>
                <a:gd name="T17" fmla="*/ 0 h 219"/>
                <a:gd name="T18" fmla="*/ 0 w 69"/>
                <a:gd name="T19" fmla="*/ 2147483647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219"/>
                <a:gd name="T32" fmla="*/ 69 w 69"/>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219">
                  <a:moveTo>
                    <a:pt x="22" y="144"/>
                  </a:moveTo>
                  <a:lnTo>
                    <a:pt x="34" y="219"/>
                  </a:lnTo>
                  <a:lnTo>
                    <a:pt x="69" y="213"/>
                  </a:lnTo>
                  <a:lnTo>
                    <a:pt x="57" y="137"/>
                  </a:lnTo>
                  <a:lnTo>
                    <a:pt x="22" y="144"/>
                  </a:lnTo>
                  <a:close/>
                  <a:moveTo>
                    <a:pt x="0" y="6"/>
                  </a:moveTo>
                  <a:lnTo>
                    <a:pt x="12" y="82"/>
                  </a:lnTo>
                  <a:lnTo>
                    <a:pt x="48" y="76"/>
                  </a:lnTo>
                  <a:lnTo>
                    <a:pt x="36" y="0"/>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69" name="Freeform 344"/>
            <p:cNvSpPr>
              <a:spLocks/>
            </p:cNvSpPr>
            <p:nvPr/>
          </p:nvSpPr>
          <p:spPr bwMode="auto">
            <a:xfrm>
              <a:off x="2105025" y="3421062"/>
              <a:ext cx="66675" cy="84137"/>
            </a:xfrm>
            <a:custGeom>
              <a:avLst/>
              <a:gdLst>
                <a:gd name="T0" fmla="*/ 0 w 42"/>
                <a:gd name="T1" fmla="*/ 2147483647 h 53"/>
                <a:gd name="T2" fmla="*/ 2147483647 w 42"/>
                <a:gd name="T3" fmla="*/ 2147483647 h 53"/>
                <a:gd name="T4" fmla="*/ 2147483647 w 42"/>
                <a:gd name="T5" fmla="*/ 2147483647 h 53"/>
                <a:gd name="T6" fmla="*/ 2147483647 w 42"/>
                <a:gd name="T7" fmla="*/ 0 h 53"/>
                <a:gd name="T8" fmla="*/ 0 w 42"/>
                <a:gd name="T9" fmla="*/ 2147483647 h 53"/>
                <a:gd name="T10" fmla="*/ 0 60000 65536"/>
                <a:gd name="T11" fmla="*/ 0 60000 65536"/>
                <a:gd name="T12" fmla="*/ 0 60000 65536"/>
                <a:gd name="T13" fmla="*/ 0 60000 65536"/>
                <a:gd name="T14" fmla="*/ 0 60000 65536"/>
                <a:gd name="T15" fmla="*/ 0 w 42"/>
                <a:gd name="T16" fmla="*/ 0 h 53"/>
                <a:gd name="T17" fmla="*/ 42 w 42"/>
                <a:gd name="T18" fmla="*/ 53 h 53"/>
              </a:gdLst>
              <a:ahLst/>
              <a:cxnLst>
                <a:cxn ang="T10">
                  <a:pos x="T0" y="T1"/>
                </a:cxn>
                <a:cxn ang="T11">
                  <a:pos x="T2" y="T3"/>
                </a:cxn>
                <a:cxn ang="T12">
                  <a:pos x="T4" y="T5"/>
                </a:cxn>
                <a:cxn ang="T13">
                  <a:pos x="T6" y="T7"/>
                </a:cxn>
                <a:cxn ang="T14">
                  <a:pos x="T8" y="T9"/>
                </a:cxn>
              </a:cxnLst>
              <a:rect l="T15" t="T16" r="T17" b="T18"/>
              <a:pathLst>
                <a:path w="42" h="53">
                  <a:moveTo>
                    <a:pt x="0" y="6"/>
                  </a:moveTo>
                  <a:lnTo>
                    <a:pt x="6" y="53"/>
                  </a:lnTo>
                  <a:lnTo>
                    <a:pt x="42" y="48"/>
                  </a:lnTo>
                  <a:lnTo>
                    <a:pt x="35" y="0"/>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0" name="Freeform 345"/>
            <p:cNvSpPr>
              <a:spLocks/>
            </p:cNvSpPr>
            <p:nvPr/>
          </p:nvSpPr>
          <p:spPr bwMode="auto">
            <a:xfrm>
              <a:off x="2105025" y="3421062"/>
              <a:ext cx="66675" cy="84137"/>
            </a:xfrm>
            <a:custGeom>
              <a:avLst/>
              <a:gdLst>
                <a:gd name="T0" fmla="*/ 0 w 42"/>
                <a:gd name="T1" fmla="*/ 2147483647 h 53"/>
                <a:gd name="T2" fmla="*/ 2147483647 w 42"/>
                <a:gd name="T3" fmla="*/ 2147483647 h 53"/>
                <a:gd name="T4" fmla="*/ 2147483647 w 42"/>
                <a:gd name="T5" fmla="*/ 2147483647 h 53"/>
                <a:gd name="T6" fmla="*/ 2147483647 w 42"/>
                <a:gd name="T7" fmla="*/ 0 h 53"/>
                <a:gd name="T8" fmla="*/ 0 60000 65536"/>
                <a:gd name="T9" fmla="*/ 0 60000 65536"/>
                <a:gd name="T10" fmla="*/ 0 60000 65536"/>
                <a:gd name="T11" fmla="*/ 0 60000 65536"/>
                <a:gd name="T12" fmla="*/ 0 w 42"/>
                <a:gd name="T13" fmla="*/ 0 h 53"/>
                <a:gd name="T14" fmla="*/ 42 w 42"/>
                <a:gd name="T15" fmla="*/ 53 h 53"/>
              </a:gdLst>
              <a:ahLst/>
              <a:cxnLst>
                <a:cxn ang="T8">
                  <a:pos x="T0" y="T1"/>
                </a:cxn>
                <a:cxn ang="T9">
                  <a:pos x="T2" y="T3"/>
                </a:cxn>
                <a:cxn ang="T10">
                  <a:pos x="T4" y="T5"/>
                </a:cxn>
                <a:cxn ang="T11">
                  <a:pos x="T6" y="T7"/>
                </a:cxn>
              </a:cxnLst>
              <a:rect l="T12" t="T13" r="T14" b="T15"/>
              <a:pathLst>
                <a:path w="42" h="53">
                  <a:moveTo>
                    <a:pt x="0" y="6"/>
                  </a:moveTo>
                  <a:lnTo>
                    <a:pt x="6" y="53"/>
                  </a:lnTo>
                  <a:lnTo>
                    <a:pt x="42" y="48"/>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1" name="Freeform 346"/>
            <p:cNvSpPr>
              <a:spLocks/>
            </p:cNvSpPr>
            <p:nvPr/>
          </p:nvSpPr>
          <p:spPr bwMode="auto">
            <a:xfrm>
              <a:off x="2309813" y="2701925"/>
              <a:ext cx="87313" cy="93662"/>
            </a:xfrm>
            <a:custGeom>
              <a:avLst/>
              <a:gdLst>
                <a:gd name="T0" fmla="*/ 0 w 55"/>
                <a:gd name="T1" fmla="*/ 2147483647 h 59"/>
                <a:gd name="T2" fmla="*/ 2147483647 w 55"/>
                <a:gd name="T3" fmla="*/ 2147483647 h 59"/>
                <a:gd name="T4" fmla="*/ 2147483647 w 55"/>
                <a:gd name="T5" fmla="*/ 2147483647 h 59"/>
                <a:gd name="T6" fmla="*/ 2147483647 w 55"/>
                <a:gd name="T7" fmla="*/ 0 h 59"/>
                <a:gd name="T8" fmla="*/ 0 w 55"/>
                <a:gd name="T9" fmla="*/ 2147483647 h 59"/>
                <a:gd name="T10" fmla="*/ 0 60000 65536"/>
                <a:gd name="T11" fmla="*/ 0 60000 65536"/>
                <a:gd name="T12" fmla="*/ 0 60000 65536"/>
                <a:gd name="T13" fmla="*/ 0 60000 65536"/>
                <a:gd name="T14" fmla="*/ 0 60000 65536"/>
                <a:gd name="T15" fmla="*/ 0 w 55"/>
                <a:gd name="T16" fmla="*/ 0 h 59"/>
                <a:gd name="T17" fmla="*/ 55 w 55"/>
                <a:gd name="T18" fmla="*/ 59 h 59"/>
              </a:gdLst>
              <a:ahLst/>
              <a:cxnLst>
                <a:cxn ang="T10">
                  <a:pos x="T0" y="T1"/>
                </a:cxn>
                <a:cxn ang="T11">
                  <a:pos x="T2" y="T3"/>
                </a:cxn>
                <a:cxn ang="T12">
                  <a:pos x="T4" y="T5"/>
                </a:cxn>
                <a:cxn ang="T13">
                  <a:pos x="T6" y="T7"/>
                </a:cxn>
                <a:cxn ang="T14">
                  <a:pos x="T8" y="T9"/>
                </a:cxn>
              </a:cxnLst>
              <a:rect l="T15" t="T16" r="T17" b="T18"/>
              <a:pathLst>
                <a:path w="55" h="59">
                  <a:moveTo>
                    <a:pt x="0" y="18"/>
                  </a:moveTo>
                  <a:lnTo>
                    <a:pt x="24" y="59"/>
                  </a:lnTo>
                  <a:lnTo>
                    <a:pt x="55" y="42"/>
                  </a:lnTo>
                  <a:lnTo>
                    <a:pt x="32" y="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2" name="Freeform 347"/>
            <p:cNvSpPr>
              <a:spLocks/>
            </p:cNvSpPr>
            <p:nvPr/>
          </p:nvSpPr>
          <p:spPr bwMode="auto">
            <a:xfrm>
              <a:off x="2309813" y="2701925"/>
              <a:ext cx="87313" cy="93662"/>
            </a:xfrm>
            <a:custGeom>
              <a:avLst/>
              <a:gdLst>
                <a:gd name="T0" fmla="*/ 0 w 55"/>
                <a:gd name="T1" fmla="*/ 2147483647 h 59"/>
                <a:gd name="T2" fmla="*/ 2147483647 w 55"/>
                <a:gd name="T3" fmla="*/ 2147483647 h 59"/>
                <a:gd name="T4" fmla="*/ 2147483647 w 55"/>
                <a:gd name="T5" fmla="*/ 2147483647 h 59"/>
                <a:gd name="T6" fmla="*/ 2147483647 w 55"/>
                <a:gd name="T7" fmla="*/ 0 h 59"/>
                <a:gd name="T8" fmla="*/ 0 60000 65536"/>
                <a:gd name="T9" fmla="*/ 0 60000 65536"/>
                <a:gd name="T10" fmla="*/ 0 60000 65536"/>
                <a:gd name="T11" fmla="*/ 0 60000 65536"/>
                <a:gd name="T12" fmla="*/ 0 w 55"/>
                <a:gd name="T13" fmla="*/ 0 h 59"/>
                <a:gd name="T14" fmla="*/ 55 w 55"/>
                <a:gd name="T15" fmla="*/ 59 h 59"/>
              </a:gdLst>
              <a:ahLst/>
              <a:cxnLst>
                <a:cxn ang="T8">
                  <a:pos x="T0" y="T1"/>
                </a:cxn>
                <a:cxn ang="T9">
                  <a:pos x="T2" y="T3"/>
                </a:cxn>
                <a:cxn ang="T10">
                  <a:pos x="T4" y="T5"/>
                </a:cxn>
                <a:cxn ang="T11">
                  <a:pos x="T6" y="T7"/>
                </a:cxn>
              </a:cxnLst>
              <a:rect l="T12" t="T13" r="T14" b="T15"/>
              <a:pathLst>
                <a:path w="55" h="59">
                  <a:moveTo>
                    <a:pt x="0" y="18"/>
                  </a:moveTo>
                  <a:lnTo>
                    <a:pt x="24" y="59"/>
                  </a:lnTo>
                  <a:lnTo>
                    <a:pt x="55" y="42"/>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3" name="Freeform 348"/>
            <p:cNvSpPr>
              <a:spLocks noEditPoints="1"/>
            </p:cNvSpPr>
            <p:nvPr/>
          </p:nvSpPr>
          <p:spPr bwMode="auto">
            <a:xfrm>
              <a:off x="2395538" y="2854325"/>
              <a:ext cx="217488" cy="327025"/>
            </a:xfrm>
            <a:custGeom>
              <a:avLst/>
              <a:gdLst>
                <a:gd name="T0" fmla="*/ 2147483647 w 137"/>
                <a:gd name="T1" fmla="*/ 2147483647 h 206"/>
                <a:gd name="T2" fmla="*/ 2147483647 w 137"/>
                <a:gd name="T3" fmla="*/ 2147483647 h 206"/>
                <a:gd name="T4" fmla="*/ 2147483647 w 137"/>
                <a:gd name="T5" fmla="*/ 2147483647 h 206"/>
                <a:gd name="T6" fmla="*/ 2147483647 w 137"/>
                <a:gd name="T7" fmla="*/ 2147483647 h 206"/>
                <a:gd name="T8" fmla="*/ 2147483647 w 137"/>
                <a:gd name="T9" fmla="*/ 2147483647 h 206"/>
                <a:gd name="T10" fmla="*/ 0 w 137"/>
                <a:gd name="T11" fmla="*/ 2147483647 h 206"/>
                <a:gd name="T12" fmla="*/ 2147483647 w 137"/>
                <a:gd name="T13" fmla="*/ 2147483647 h 206"/>
                <a:gd name="T14" fmla="*/ 2147483647 w 137"/>
                <a:gd name="T15" fmla="*/ 2147483647 h 206"/>
                <a:gd name="T16" fmla="*/ 2147483647 w 137"/>
                <a:gd name="T17" fmla="*/ 0 h 206"/>
                <a:gd name="T18" fmla="*/ 0 w 137"/>
                <a:gd name="T19" fmla="*/ 2147483647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7"/>
                <a:gd name="T31" fmla="*/ 0 h 206"/>
                <a:gd name="T32" fmla="*/ 137 w 137"/>
                <a:gd name="T33" fmla="*/ 206 h 2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7" h="206">
                  <a:moveTo>
                    <a:pt x="68" y="140"/>
                  </a:moveTo>
                  <a:lnTo>
                    <a:pt x="106" y="206"/>
                  </a:lnTo>
                  <a:lnTo>
                    <a:pt x="137" y="188"/>
                  </a:lnTo>
                  <a:lnTo>
                    <a:pt x="100" y="122"/>
                  </a:lnTo>
                  <a:lnTo>
                    <a:pt x="68" y="140"/>
                  </a:lnTo>
                  <a:close/>
                  <a:moveTo>
                    <a:pt x="0" y="18"/>
                  </a:moveTo>
                  <a:lnTo>
                    <a:pt x="38" y="84"/>
                  </a:lnTo>
                  <a:lnTo>
                    <a:pt x="69" y="68"/>
                  </a:lnTo>
                  <a:lnTo>
                    <a:pt x="32" y="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4" name="Freeform 349"/>
            <p:cNvSpPr>
              <a:spLocks/>
            </p:cNvSpPr>
            <p:nvPr/>
          </p:nvSpPr>
          <p:spPr bwMode="auto">
            <a:xfrm>
              <a:off x="2613025" y="3240087"/>
              <a:ext cx="85725" cy="93662"/>
            </a:xfrm>
            <a:custGeom>
              <a:avLst/>
              <a:gdLst>
                <a:gd name="T0" fmla="*/ 0 w 54"/>
                <a:gd name="T1" fmla="*/ 2147483647 h 59"/>
                <a:gd name="T2" fmla="*/ 2147483647 w 54"/>
                <a:gd name="T3" fmla="*/ 2147483647 h 59"/>
                <a:gd name="T4" fmla="*/ 2147483647 w 54"/>
                <a:gd name="T5" fmla="*/ 2147483647 h 59"/>
                <a:gd name="T6" fmla="*/ 2147483647 w 54"/>
                <a:gd name="T7" fmla="*/ 0 h 59"/>
                <a:gd name="T8" fmla="*/ 0 w 54"/>
                <a:gd name="T9" fmla="*/ 2147483647 h 59"/>
                <a:gd name="T10" fmla="*/ 0 60000 65536"/>
                <a:gd name="T11" fmla="*/ 0 60000 65536"/>
                <a:gd name="T12" fmla="*/ 0 60000 65536"/>
                <a:gd name="T13" fmla="*/ 0 60000 65536"/>
                <a:gd name="T14" fmla="*/ 0 60000 65536"/>
                <a:gd name="T15" fmla="*/ 0 w 54"/>
                <a:gd name="T16" fmla="*/ 0 h 59"/>
                <a:gd name="T17" fmla="*/ 54 w 54"/>
                <a:gd name="T18" fmla="*/ 59 h 59"/>
              </a:gdLst>
              <a:ahLst/>
              <a:cxnLst>
                <a:cxn ang="T10">
                  <a:pos x="T0" y="T1"/>
                </a:cxn>
                <a:cxn ang="T11">
                  <a:pos x="T2" y="T3"/>
                </a:cxn>
                <a:cxn ang="T12">
                  <a:pos x="T4" y="T5"/>
                </a:cxn>
                <a:cxn ang="T13">
                  <a:pos x="T6" y="T7"/>
                </a:cxn>
                <a:cxn ang="T14">
                  <a:pos x="T8" y="T9"/>
                </a:cxn>
              </a:cxnLst>
              <a:rect l="T15" t="T16" r="T17" b="T18"/>
              <a:pathLst>
                <a:path w="54" h="59">
                  <a:moveTo>
                    <a:pt x="0" y="17"/>
                  </a:moveTo>
                  <a:lnTo>
                    <a:pt x="22" y="59"/>
                  </a:lnTo>
                  <a:lnTo>
                    <a:pt x="54" y="41"/>
                  </a:lnTo>
                  <a:lnTo>
                    <a:pt x="30" y="0"/>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5" name="Freeform 350"/>
            <p:cNvSpPr>
              <a:spLocks/>
            </p:cNvSpPr>
            <p:nvPr/>
          </p:nvSpPr>
          <p:spPr bwMode="auto">
            <a:xfrm>
              <a:off x="2613025" y="3240087"/>
              <a:ext cx="85725" cy="93662"/>
            </a:xfrm>
            <a:custGeom>
              <a:avLst/>
              <a:gdLst>
                <a:gd name="T0" fmla="*/ 0 w 54"/>
                <a:gd name="T1" fmla="*/ 2147483647 h 59"/>
                <a:gd name="T2" fmla="*/ 2147483647 w 54"/>
                <a:gd name="T3" fmla="*/ 2147483647 h 59"/>
                <a:gd name="T4" fmla="*/ 2147483647 w 54"/>
                <a:gd name="T5" fmla="*/ 2147483647 h 59"/>
                <a:gd name="T6" fmla="*/ 2147483647 w 54"/>
                <a:gd name="T7" fmla="*/ 0 h 59"/>
                <a:gd name="T8" fmla="*/ 0 60000 65536"/>
                <a:gd name="T9" fmla="*/ 0 60000 65536"/>
                <a:gd name="T10" fmla="*/ 0 60000 65536"/>
                <a:gd name="T11" fmla="*/ 0 60000 65536"/>
                <a:gd name="T12" fmla="*/ 0 w 54"/>
                <a:gd name="T13" fmla="*/ 0 h 59"/>
                <a:gd name="T14" fmla="*/ 54 w 54"/>
                <a:gd name="T15" fmla="*/ 59 h 59"/>
              </a:gdLst>
              <a:ahLst/>
              <a:cxnLst>
                <a:cxn ang="T8">
                  <a:pos x="T0" y="T1"/>
                </a:cxn>
                <a:cxn ang="T9">
                  <a:pos x="T2" y="T3"/>
                </a:cxn>
                <a:cxn ang="T10">
                  <a:pos x="T4" y="T5"/>
                </a:cxn>
                <a:cxn ang="T11">
                  <a:pos x="T6" y="T7"/>
                </a:cxn>
              </a:cxnLst>
              <a:rect l="T12" t="T13" r="T14" b="T15"/>
              <a:pathLst>
                <a:path w="54" h="59">
                  <a:moveTo>
                    <a:pt x="0" y="17"/>
                  </a:moveTo>
                  <a:lnTo>
                    <a:pt x="22" y="59"/>
                  </a:lnTo>
                  <a:lnTo>
                    <a:pt x="54" y="41"/>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6" name="Freeform 351"/>
            <p:cNvSpPr>
              <a:spLocks/>
            </p:cNvSpPr>
            <p:nvPr/>
          </p:nvSpPr>
          <p:spPr bwMode="auto">
            <a:xfrm>
              <a:off x="2565400" y="2495550"/>
              <a:ext cx="93663" cy="92075"/>
            </a:xfrm>
            <a:custGeom>
              <a:avLst/>
              <a:gdLst>
                <a:gd name="T0" fmla="*/ 0 w 59"/>
                <a:gd name="T1" fmla="*/ 2147483647 h 58"/>
                <a:gd name="T2" fmla="*/ 2147483647 w 59"/>
                <a:gd name="T3" fmla="*/ 2147483647 h 58"/>
                <a:gd name="T4" fmla="*/ 2147483647 w 59"/>
                <a:gd name="T5" fmla="*/ 2147483647 h 58"/>
                <a:gd name="T6" fmla="*/ 2147483647 w 59"/>
                <a:gd name="T7" fmla="*/ 0 h 58"/>
                <a:gd name="T8" fmla="*/ 0 w 59"/>
                <a:gd name="T9" fmla="*/ 2147483647 h 58"/>
                <a:gd name="T10" fmla="*/ 0 60000 65536"/>
                <a:gd name="T11" fmla="*/ 0 60000 65536"/>
                <a:gd name="T12" fmla="*/ 0 60000 65536"/>
                <a:gd name="T13" fmla="*/ 0 60000 65536"/>
                <a:gd name="T14" fmla="*/ 0 60000 65536"/>
                <a:gd name="T15" fmla="*/ 0 w 59"/>
                <a:gd name="T16" fmla="*/ 0 h 58"/>
                <a:gd name="T17" fmla="*/ 59 w 59"/>
                <a:gd name="T18" fmla="*/ 58 h 58"/>
              </a:gdLst>
              <a:ahLst/>
              <a:cxnLst>
                <a:cxn ang="T10">
                  <a:pos x="T0" y="T1"/>
                </a:cxn>
                <a:cxn ang="T11">
                  <a:pos x="T2" y="T3"/>
                </a:cxn>
                <a:cxn ang="T12">
                  <a:pos x="T4" y="T5"/>
                </a:cxn>
                <a:cxn ang="T13">
                  <a:pos x="T6" y="T7"/>
                </a:cxn>
                <a:cxn ang="T14">
                  <a:pos x="T8" y="T9"/>
                </a:cxn>
              </a:cxnLst>
              <a:rect l="T15" t="T16" r="T17" b="T18"/>
              <a:pathLst>
                <a:path w="59" h="58">
                  <a:moveTo>
                    <a:pt x="0" y="28"/>
                  </a:moveTo>
                  <a:lnTo>
                    <a:pt x="35" y="58"/>
                  </a:lnTo>
                  <a:lnTo>
                    <a:pt x="59" y="31"/>
                  </a:lnTo>
                  <a:lnTo>
                    <a:pt x="24" y="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7" name="Freeform 352"/>
            <p:cNvSpPr>
              <a:spLocks/>
            </p:cNvSpPr>
            <p:nvPr/>
          </p:nvSpPr>
          <p:spPr bwMode="auto">
            <a:xfrm>
              <a:off x="2565400" y="2495550"/>
              <a:ext cx="93663" cy="92075"/>
            </a:xfrm>
            <a:custGeom>
              <a:avLst/>
              <a:gdLst>
                <a:gd name="T0" fmla="*/ 0 w 59"/>
                <a:gd name="T1" fmla="*/ 2147483647 h 58"/>
                <a:gd name="T2" fmla="*/ 2147483647 w 59"/>
                <a:gd name="T3" fmla="*/ 2147483647 h 58"/>
                <a:gd name="T4" fmla="*/ 2147483647 w 59"/>
                <a:gd name="T5" fmla="*/ 2147483647 h 58"/>
                <a:gd name="T6" fmla="*/ 2147483647 w 59"/>
                <a:gd name="T7" fmla="*/ 0 h 58"/>
                <a:gd name="T8" fmla="*/ 0 60000 65536"/>
                <a:gd name="T9" fmla="*/ 0 60000 65536"/>
                <a:gd name="T10" fmla="*/ 0 60000 65536"/>
                <a:gd name="T11" fmla="*/ 0 60000 65536"/>
                <a:gd name="T12" fmla="*/ 0 w 59"/>
                <a:gd name="T13" fmla="*/ 0 h 58"/>
                <a:gd name="T14" fmla="*/ 59 w 59"/>
                <a:gd name="T15" fmla="*/ 58 h 58"/>
              </a:gdLst>
              <a:ahLst/>
              <a:cxnLst>
                <a:cxn ang="T8">
                  <a:pos x="T0" y="T1"/>
                </a:cxn>
                <a:cxn ang="T9">
                  <a:pos x="T2" y="T3"/>
                </a:cxn>
                <a:cxn ang="T10">
                  <a:pos x="T4" y="T5"/>
                </a:cxn>
                <a:cxn ang="T11">
                  <a:pos x="T6" y="T7"/>
                </a:cxn>
              </a:cxnLst>
              <a:rect l="T12" t="T13" r="T14" b="T15"/>
              <a:pathLst>
                <a:path w="59" h="58">
                  <a:moveTo>
                    <a:pt x="0" y="28"/>
                  </a:moveTo>
                  <a:lnTo>
                    <a:pt x="35" y="58"/>
                  </a:lnTo>
                  <a:lnTo>
                    <a:pt x="59" y="31"/>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8" name="Freeform 353"/>
            <p:cNvSpPr>
              <a:spLocks noEditPoints="1"/>
            </p:cNvSpPr>
            <p:nvPr/>
          </p:nvSpPr>
          <p:spPr bwMode="auto">
            <a:xfrm>
              <a:off x="2697163" y="2609850"/>
              <a:ext cx="298450" cy="268287"/>
            </a:xfrm>
            <a:custGeom>
              <a:avLst/>
              <a:gdLst>
                <a:gd name="T0" fmla="*/ 2147483647 w 188"/>
                <a:gd name="T1" fmla="*/ 2147483647 h 169"/>
                <a:gd name="T2" fmla="*/ 2147483647 w 188"/>
                <a:gd name="T3" fmla="*/ 2147483647 h 169"/>
                <a:gd name="T4" fmla="*/ 2147483647 w 188"/>
                <a:gd name="T5" fmla="*/ 2147483647 h 169"/>
                <a:gd name="T6" fmla="*/ 2147483647 w 188"/>
                <a:gd name="T7" fmla="*/ 2147483647 h 169"/>
                <a:gd name="T8" fmla="*/ 2147483647 w 188"/>
                <a:gd name="T9" fmla="*/ 2147483647 h 169"/>
                <a:gd name="T10" fmla="*/ 0 w 188"/>
                <a:gd name="T11" fmla="*/ 2147483647 h 169"/>
                <a:gd name="T12" fmla="*/ 2147483647 w 188"/>
                <a:gd name="T13" fmla="*/ 2147483647 h 169"/>
                <a:gd name="T14" fmla="*/ 2147483647 w 188"/>
                <a:gd name="T15" fmla="*/ 2147483647 h 169"/>
                <a:gd name="T16" fmla="*/ 2147483647 w 188"/>
                <a:gd name="T17" fmla="*/ 0 h 169"/>
                <a:gd name="T18" fmla="*/ 0 w 188"/>
                <a:gd name="T19" fmla="*/ 2147483647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69"/>
                <a:gd name="T32" fmla="*/ 188 w 188"/>
                <a:gd name="T33" fmla="*/ 169 h 1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69">
                  <a:moveTo>
                    <a:pt x="106" y="118"/>
                  </a:moveTo>
                  <a:lnTo>
                    <a:pt x="164" y="169"/>
                  </a:lnTo>
                  <a:lnTo>
                    <a:pt x="188" y="142"/>
                  </a:lnTo>
                  <a:lnTo>
                    <a:pt x="129" y="91"/>
                  </a:lnTo>
                  <a:lnTo>
                    <a:pt x="106" y="118"/>
                  </a:lnTo>
                  <a:close/>
                  <a:moveTo>
                    <a:pt x="0" y="28"/>
                  </a:moveTo>
                  <a:lnTo>
                    <a:pt x="58" y="77"/>
                  </a:lnTo>
                  <a:lnTo>
                    <a:pt x="82" y="50"/>
                  </a:lnTo>
                  <a:lnTo>
                    <a:pt x="23" y="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79" name="Freeform 354"/>
            <p:cNvSpPr>
              <a:spLocks/>
            </p:cNvSpPr>
            <p:nvPr/>
          </p:nvSpPr>
          <p:spPr bwMode="auto">
            <a:xfrm>
              <a:off x="3033713" y="2898775"/>
              <a:ext cx="93663" cy="92075"/>
            </a:xfrm>
            <a:custGeom>
              <a:avLst/>
              <a:gdLst>
                <a:gd name="T0" fmla="*/ 0 w 59"/>
                <a:gd name="T1" fmla="*/ 2147483647 h 58"/>
                <a:gd name="T2" fmla="*/ 2147483647 w 59"/>
                <a:gd name="T3" fmla="*/ 2147483647 h 58"/>
                <a:gd name="T4" fmla="*/ 2147483647 w 59"/>
                <a:gd name="T5" fmla="*/ 2147483647 h 58"/>
                <a:gd name="T6" fmla="*/ 2147483647 w 59"/>
                <a:gd name="T7" fmla="*/ 0 h 58"/>
                <a:gd name="T8" fmla="*/ 0 w 59"/>
                <a:gd name="T9" fmla="*/ 2147483647 h 58"/>
                <a:gd name="T10" fmla="*/ 0 60000 65536"/>
                <a:gd name="T11" fmla="*/ 0 60000 65536"/>
                <a:gd name="T12" fmla="*/ 0 60000 65536"/>
                <a:gd name="T13" fmla="*/ 0 60000 65536"/>
                <a:gd name="T14" fmla="*/ 0 60000 65536"/>
                <a:gd name="T15" fmla="*/ 0 w 59"/>
                <a:gd name="T16" fmla="*/ 0 h 58"/>
                <a:gd name="T17" fmla="*/ 59 w 59"/>
                <a:gd name="T18" fmla="*/ 58 h 58"/>
              </a:gdLst>
              <a:ahLst/>
              <a:cxnLst>
                <a:cxn ang="T10">
                  <a:pos x="T0" y="T1"/>
                </a:cxn>
                <a:cxn ang="T11">
                  <a:pos x="T2" y="T3"/>
                </a:cxn>
                <a:cxn ang="T12">
                  <a:pos x="T4" y="T5"/>
                </a:cxn>
                <a:cxn ang="T13">
                  <a:pos x="T6" y="T7"/>
                </a:cxn>
                <a:cxn ang="T14">
                  <a:pos x="T8" y="T9"/>
                </a:cxn>
              </a:cxnLst>
              <a:rect l="T15" t="T16" r="T17" b="T18"/>
              <a:pathLst>
                <a:path w="59" h="58">
                  <a:moveTo>
                    <a:pt x="0" y="27"/>
                  </a:moveTo>
                  <a:lnTo>
                    <a:pt x="36" y="58"/>
                  </a:lnTo>
                  <a:lnTo>
                    <a:pt x="59" y="31"/>
                  </a:lnTo>
                  <a:lnTo>
                    <a:pt x="23"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0" name="Freeform 355"/>
            <p:cNvSpPr>
              <a:spLocks/>
            </p:cNvSpPr>
            <p:nvPr/>
          </p:nvSpPr>
          <p:spPr bwMode="auto">
            <a:xfrm>
              <a:off x="3033713" y="2898775"/>
              <a:ext cx="93663" cy="92075"/>
            </a:xfrm>
            <a:custGeom>
              <a:avLst/>
              <a:gdLst>
                <a:gd name="T0" fmla="*/ 0 w 59"/>
                <a:gd name="T1" fmla="*/ 2147483647 h 58"/>
                <a:gd name="T2" fmla="*/ 2147483647 w 59"/>
                <a:gd name="T3" fmla="*/ 2147483647 h 58"/>
                <a:gd name="T4" fmla="*/ 2147483647 w 59"/>
                <a:gd name="T5" fmla="*/ 2147483647 h 58"/>
                <a:gd name="T6" fmla="*/ 2147483647 w 59"/>
                <a:gd name="T7" fmla="*/ 0 h 58"/>
                <a:gd name="T8" fmla="*/ 0 60000 65536"/>
                <a:gd name="T9" fmla="*/ 0 60000 65536"/>
                <a:gd name="T10" fmla="*/ 0 60000 65536"/>
                <a:gd name="T11" fmla="*/ 0 60000 65536"/>
                <a:gd name="T12" fmla="*/ 0 w 59"/>
                <a:gd name="T13" fmla="*/ 0 h 58"/>
                <a:gd name="T14" fmla="*/ 59 w 59"/>
                <a:gd name="T15" fmla="*/ 58 h 58"/>
              </a:gdLst>
              <a:ahLst/>
              <a:cxnLst>
                <a:cxn ang="T8">
                  <a:pos x="T0" y="T1"/>
                </a:cxn>
                <a:cxn ang="T9">
                  <a:pos x="T2" y="T3"/>
                </a:cxn>
                <a:cxn ang="T10">
                  <a:pos x="T4" y="T5"/>
                </a:cxn>
                <a:cxn ang="T11">
                  <a:pos x="T6" y="T7"/>
                </a:cxn>
              </a:cxnLst>
              <a:rect l="T12" t="T13" r="T14" b="T15"/>
              <a:pathLst>
                <a:path w="59" h="58">
                  <a:moveTo>
                    <a:pt x="0" y="27"/>
                  </a:moveTo>
                  <a:lnTo>
                    <a:pt x="36" y="58"/>
                  </a:lnTo>
                  <a:lnTo>
                    <a:pt x="59" y="31"/>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1" name="Freeform 356"/>
            <p:cNvSpPr>
              <a:spLocks/>
            </p:cNvSpPr>
            <p:nvPr/>
          </p:nvSpPr>
          <p:spPr bwMode="auto">
            <a:xfrm>
              <a:off x="2740025" y="2219325"/>
              <a:ext cx="88900" cy="79375"/>
            </a:xfrm>
            <a:custGeom>
              <a:avLst/>
              <a:gdLst>
                <a:gd name="T0" fmla="*/ 0 w 56"/>
                <a:gd name="T1" fmla="*/ 2147483647 h 50"/>
                <a:gd name="T2" fmla="*/ 2147483647 w 56"/>
                <a:gd name="T3" fmla="*/ 2147483647 h 50"/>
                <a:gd name="T4" fmla="*/ 2147483647 w 56"/>
                <a:gd name="T5" fmla="*/ 2147483647 h 50"/>
                <a:gd name="T6" fmla="*/ 2147483647 w 56"/>
                <a:gd name="T7" fmla="*/ 0 h 50"/>
                <a:gd name="T8" fmla="*/ 0 w 56"/>
                <a:gd name="T9" fmla="*/ 2147483647 h 50"/>
                <a:gd name="T10" fmla="*/ 0 60000 65536"/>
                <a:gd name="T11" fmla="*/ 0 60000 65536"/>
                <a:gd name="T12" fmla="*/ 0 60000 65536"/>
                <a:gd name="T13" fmla="*/ 0 60000 65536"/>
                <a:gd name="T14" fmla="*/ 0 60000 65536"/>
                <a:gd name="T15" fmla="*/ 0 w 56"/>
                <a:gd name="T16" fmla="*/ 0 h 50"/>
                <a:gd name="T17" fmla="*/ 56 w 56"/>
                <a:gd name="T18" fmla="*/ 50 h 50"/>
              </a:gdLst>
              <a:ahLst/>
              <a:cxnLst>
                <a:cxn ang="T10">
                  <a:pos x="T0" y="T1"/>
                </a:cxn>
                <a:cxn ang="T11">
                  <a:pos x="T2" y="T3"/>
                </a:cxn>
                <a:cxn ang="T12">
                  <a:pos x="T4" y="T5"/>
                </a:cxn>
                <a:cxn ang="T13">
                  <a:pos x="T6" y="T7"/>
                </a:cxn>
                <a:cxn ang="T14">
                  <a:pos x="T8" y="T9"/>
                </a:cxn>
              </a:cxnLst>
              <a:rect l="T15" t="T16" r="T17" b="T18"/>
              <a:pathLst>
                <a:path w="56" h="50">
                  <a:moveTo>
                    <a:pt x="0" y="34"/>
                  </a:moveTo>
                  <a:lnTo>
                    <a:pt x="44" y="50"/>
                  </a:lnTo>
                  <a:lnTo>
                    <a:pt x="56" y="17"/>
                  </a:lnTo>
                  <a:lnTo>
                    <a:pt x="12"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2" name="Freeform 357"/>
            <p:cNvSpPr>
              <a:spLocks/>
            </p:cNvSpPr>
            <p:nvPr/>
          </p:nvSpPr>
          <p:spPr bwMode="auto">
            <a:xfrm>
              <a:off x="2740025" y="2219325"/>
              <a:ext cx="88900" cy="79375"/>
            </a:xfrm>
            <a:custGeom>
              <a:avLst/>
              <a:gdLst>
                <a:gd name="T0" fmla="*/ 0 w 56"/>
                <a:gd name="T1" fmla="*/ 2147483647 h 50"/>
                <a:gd name="T2" fmla="*/ 2147483647 w 56"/>
                <a:gd name="T3" fmla="*/ 2147483647 h 50"/>
                <a:gd name="T4" fmla="*/ 2147483647 w 56"/>
                <a:gd name="T5" fmla="*/ 2147483647 h 50"/>
                <a:gd name="T6" fmla="*/ 2147483647 w 56"/>
                <a:gd name="T7" fmla="*/ 0 h 50"/>
                <a:gd name="T8" fmla="*/ 0 60000 65536"/>
                <a:gd name="T9" fmla="*/ 0 60000 65536"/>
                <a:gd name="T10" fmla="*/ 0 60000 65536"/>
                <a:gd name="T11" fmla="*/ 0 60000 65536"/>
                <a:gd name="T12" fmla="*/ 0 w 56"/>
                <a:gd name="T13" fmla="*/ 0 h 50"/>
                <a:gd name="T14" fmla="*/ 56 w 56"/>
                <a:gd name="T15" fmla="*/ 50 h 50"/>
              </a:gdLst>
              <a:ahLst/>
              <a:cxnLst>
                <a:cxn ang="T8">
                  <a:pos x="T0" y="T1"/>
                </a:cxn>
                <a:cxn ang="T9">
                  <a:pos x="T2" y="T3"/>
                </a:cxn>
                <a:cxn ang="T10">
                  <a:pos x="T4" y="T5"/>
                </a:cxn>
                <a:cxn ang="T11">
                  <a:pos x="T6" y="T7"/>
                </a:cxn>
              </a:cxnLst>
              <a:rect l="T12" t="T13" r="T14" b="T15"/>
              <a:pathLst>
                <a:path w="56" h="50">
                  <a:moveTo>
                    <a:pt x="0" y="34"/>
                  </a:moveTo>
                  <a:lnTo>
                    <a:pt x="44" y="50"/>
                  </a:lnTo>
                  <a:lnTo>
                    <a:pt x="56" y="17"/>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3" name="Freeform 358"/>
            <p:cNvSpPr>
              <a:spLocks noEditPoints="1"/>
            </p:cNvSpPr>
            <p:nvPr/>
          </p:nvSpPr>
          <p:spPr bwMode="auto">
            <a:xfrm>
              <a:off x="2901950" y="2281237"/>
              <a:ext cx="342900" cy="176212"/>
            </a:xfrm>
            <a:custGeom>
              <a:avLst/>
              <a:gdLst>
                <a:gd name="T0" fmla="*/ 2147483647 w 216"/>
                <a:gd name="T1" fmla="*/ 2147483647 h 111"/>
                <a:gd name="T2" fmla="*/ 2147483647 w 216"/>
                <a:gd name="T3" fmla="*/ 2147483647 h 111"/>
                <a:gd name="T4" fmla="*/ 2147483647 w 216"/>
                <a:gd name="T5" fmla="*/ 2147483647 h 111"/>
                <a:gd name="T6" fmla="*/ 2147483647 w 216"/>
                <a:gd name="T7" fmla="*/ 2147483647 h 111"/>
                <a:gd name="T8" fmla="*/ 2147483647 w 216"/>
                <a:gd name="T9" fmla="*/ 2147483647 h 111"/>
                <a:gd name="T10" fmla="*/ 0 w 216"/>
                <a:gd name="T11" fmla="*/ 2147483647 h 111"/>
                <a:gd name="T12" fmla="*/ 2147483647 w 216"/>
                <a:gd name="T13" fmla="*/ 2147483647 h 111"/>
                <a:gd name="T14" fmla="*/ 2147483647 w 216"/>
                <a:gd name="T15" fmla="*/ 2147483647 h 111"/>
                <a:gd name="T16" fmla="*/ 2147483647 w 216"/>
                <a:gd name="T17" fmla="*/ 0 h 111"/>
                <a:gd name="T18" fmla="*/ 0 w 216"/>
                <a:gd name="T19" fmla="*/ 2147483647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
                <a:gd name="T31" fmla="*/ 0 h 111"/>
                <a:gd name="T32" fmla="*/ 216 w 216"/>
                <a:gd name="T33" fmla="*/ 111 h 1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 h="111">
                  <a:moveTo>
                    <a:pt x="131" y="84"/>
                  </a:moveTo>
                  <a:lnTo>
                    <a:pt x="203" y="111"/>
                  </a:lnTo>
                  <a:lnTo>
                    <a:pt x="216" y="77"/>
                  </a:lnTo>
                  <a:lnTo>
                    <a:pt x="143" y="50"/>
                  </a:lnTo>
                  <a:lnTo>
                    <a:pt x="131" y="84"/>
                  </a:lnTo>
                  <a:close/>
                  <a:moveTo>
                    <a:pt x="0" y="34"/>
                  </a:moveTo>
                  <a:lnTo>
                    <a:pt x="72" y="61"/>
                  </a:lnTo>
                  <a:lnTo>
                    <a:pt x="85" y="27"/>
                  </a:lnTo>
                  <a:lnTo>
                    <a:pt x="13"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4" name="Freeform 359"/>
            <p:cNvSpPr>
              <a:spLocks/>
            </p:cNvSpPr>
            <p:nvPr/>
          </p:nvSpPr>
          <p:spPr bwMode="auto">
            <a:xfrm>
              <a:off x="3317875" y="2438400"/>
              <a:ext cx="90488" cy="80962"/>
            </a:xfrm>
            <a:custGeom>
              <a:avLst/>
              <a:gdLst>
                <a:gd name="T0" fmla="*/ 0 w 57"/>
                <a:gd name="T1" fmla="*/ 2147483647 h 51"/>
                <a:gd name="T2" fmla="*/ 2147483647 w 57"/>
                <a:gd name="T3" fmla="*/ 2147483647 h 51"/>
                <a:gd name="T4" fmla="*/ 2147483647 w 57"/>
                <a:gd name="T5" fmla="*/ 2147483647 h 51"/>
                <a:gd name="T6" fmla="*/ 2147483647 w 57"/>
                <a:gd name="T7" fmla="*/ 0 h 51"/>
                <a:gd name="T8" fmla="*/ 0 w 57"/>
                <a:gd name="T9" fmla="*/ 2147483647 h 51"/>
                <a:gd name="T10" fmla="*/ 0 60000 65536"/>
                <a:gd name="T11" fmla="*/ 0 60000 65536"/>
                <a:gd name="T12" fmla="*/ 0 60000 65536"/>
                <a:gd name="T13" fmla="*/ 0 60000 65536"/>
                <a:gd name="T14" fmla="*/ 0 60000 65536"/>
                <a:gd name="T15" fmla="*/ 0 w 57"/>
                <a:gd name="T16" fmla="*/ 0 h 51"/>
                <a:gd name="T17" fmla="*/ 57 w 57"/>
                <a:gd name="T18" fmla="*/ 51 h 51"/>
              </a:gdLst>
              <a:ahLst/>
              <a:cxnLst>
                <a:cxn ang="T10">
                  <a:pos x="T0" y="T1"/>
                </a:cxn>
                <a:cxn ang="T11">
                  <a:pos x="T2" y="T3"/>
                </a:cxn>
                <a:cxn ang="T12">
                  <a:pos x="T4" y="T5"/>
                </a:cxn>
                <a:cxn ang="T13">
                  <a:pos x="T6" y="T7"/>
                </a:cxn>
                <a:cxn ang="T14">
                  <a:pos x="T8" y="T9"/>
                </a:cxn>
              </a:cxnLst>
              <a:rect l="T15" t="T16" r="T17" b="T18"/>
              <a:pathLst>
                <a:path w="57" h="51">
                  <a:moveTo>
                    <a:pt x="0" y="34"/>
                  </a:moveTo>
                  <a:lnTo>
                    <a:pt x="44" y="51"/>
                  </a:lnTo>
                  <a:lnTo>
                    <a:pt x="57" y="17"/>
                  </a:lnTo>
                  <a:lnTo>
                    <a:pt x="12"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5" name="Freeform 360"/>
            <p:cNvSpPr>
              <a:spLocks/>
            </p:cNvSpPr>
            <p:nvPr/>
          </p:nvSpPr>
          <p:spPr bwMode="auto">
            <a:xfrm>
              <a:off x="3317875" y="2438400"/>
              <a:ext cx="90488" cy="80962"/>
            </a:xfrm>
            <a:custGeom>
              <a:avLst/>
              <a:gdLst>
                <a:gd name="T0" fmla="*/ 0 w 57"/>
                <a:gd name="T1" fmla="*/ 2147483647 h 51"/>
                <a:gd name="T2" fmla="*/ 2147483647 w 57"/>
                <a:gd name="T3" fmla="*/ 2147483647 h 51"/>
                <a:gd name="T4" fmla="*/ 2147483647 w 57"/>
                <a:gd name="T5" fmla="*/ 2147483647 h 51"/>
                <a:gd name="T6" fmla="*/ 2147483647 w 57"/>
                <a:gd name="T7" fmla="*/ 0 h 51"/>
                <a:gd name="T8" fmla="*/ 0 60000 65536"/>
                <a:gd name="T9" fmla="*/ 0 60000 65536"/>
                <a:gd name="T10" fmla="*/ 0 60000 65536"/>
                <a:gd name="T11" fmla="*/ 0 60000 65536"/>
                <a:gd name="T12" fmla="*/ 0 w 57"/>
                <a:gd name="T13" fmla="*/ 0 h 51"/>
                <a:gd name="T14" fmla="*/ 57 w 57"/>
                <a:gd name="T15" fmla="*/ 51 h 51"/>
              </a:gdLst>
              <a:ahLst/>
              <a:cxnLst>
                <a:cxn ang="T8">
                  <a:pos x="T0" y="T1"/>
                </a:cxn>
                <a:cxn ang="T9">
                  <a:pos x="T2" y="T3"/>
                </a:cxn>
                <a:cxn ang="T10">
                  <a:pos x="T4" y="T5"/>
                </a:cxn>
                <a:cxn ang="T11">
                  <a:pos x="T6" y="T7"/>
                </a:cxn>
              </a:cxnLst>
              <a:rect l="T12" t="T13" r="T14" b="T15"/>
              <a:pathLst>
                <a:path w="57" h="51">
                  <a:moveTo>
                    <a:pt x="0" y="34"/>
                  </a:moveTo>
                  <a:lnTo>
                    <a:pt x="44" y="51"/>
                  </a:lnTo>
                  <a:lnTo>
                    <a:pt x="57" y="17"/>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6" name="Freeform 361"/>
            <p:cNvSpPr>
              <a:spLocks/>
            </p:cNvSpPr>
            <p:nvPr/>
          </p:nvSpPr>
          <p:spPr bwMode="auto">
            <a:xfrm>
              <a:off x="2752725" y="1570037"/>
              <a:ext cx="90488" cy="77787"/>
            </a:xfrm>
            <a:custGeom>
              <a:avLst/>
              <a:gdLst>
                <a:gd name="T0" fmla="*/ 2147483647 w 57"/>
                <a:gd name="T1" fmla="*/ 2147483647 h 49"/>
                <a:gd name="T2" fmla="*/ 2147483647 w 57"/>
                <a:gd name="T3" fmla="*/ 2147483647 h 49"/>
                <a:gd name="T4" fmla="*/ 2147483647 w 57"/>
                <a:gd name="T5" fmla="*/ 0 h 49"/>
                <a:gd name="T6" fmla="*/ 0 w 57"/>
                <a:gd name="T7" fmla="*/ 2147483647 h 49"/>
                <a:gd name="T8" fmla="*/ 2147483647 w 57"/>
                <a:gd name="T9" fmla="*/ 2147483647 h 49"/>
                <a:gd name="T10" fmla="*/ 0 60000 65536"/>
                <a:gd name="T11" fmla="*/ 0 60000 65536"/>
                <a:gd name="T12" fmla="*/ 0 60000 65536"/>
                <a:gd name="T13" fmla="*/ 0 60000 65536"/>
                <a:gd name="T14" fmla="*/ 0 60000 65536"/>
                <a:gd name="T15" fmla="*/ 0 w 57"/>
                <a:gd name="T16" fmla="*/ 0 h 49"/>
                <a:gd name="T17" fmla="*/ 57 w 57"/>
                <a:gd name="T18" fmla="*/ 49 h 49"/>
              </a:gdLst>
              <a:ahLst/>
              <a:cxnLst>
                <a:cxn ang="T10">
                  <a:pos x="T0" y="T1"/>
                </a:cxn>
                <a:cxn ang="T11">
                  <a:pos x="T2" y="T3"/>
                </a:cxn>
                <a:cxn ang="T12">
                  <a:pos x="T4" y="T5"/>
                </a:cxn>
                <a:cxn ang="T13">
                  <a:pos x="T6" y="T7"/>
                </a:cxn>
                <a:cxn ang="T14">
                  <a:pos x="T8" y="T9"/>
                </a:cxn>
              </a:cxnLst>
              <a:rect l="T15" t="T16" r="T17" b="T18"/>
              <a:pathLst>
                <a:path w="57" h="49">
                  <a:moveTo>
                    <a:pt x="12" y="49"/>
                  </a:moveTo>
                  <a:lnTo>
                    <a:pt x="57" y="33"/>
                  </a:lnTo>
                  <a:lnTo>
                    <a:pt x="45" y="0"/>
                  </a:lnTo>
                  <a:lnTo>
                    <a:pt x="0" y="15"/>
                  </a:lnTo>
                  <a:lnTo>
                    <a:pt x="12"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7" name="Freeform 362"/>
            <p:cNvSpPr>
              <a:spLocks/>
            </p:cNvSpPr>
            <p:nvPr/>
          </p:nvSpPr>
          <p:spPr bwMode="auto">
            <a:xfrm>
              <a:off x="2752725" y="1570037"/>
              <a:ext cx="90488" cy="77787"/>
            </a:xfrm>
            <a:custGeom>
              <a:avLst/>
              <a:gdLst>
                <a:gd name="T0" fmla="*/ 2147483647 w 57"/>
                <a:gd name="T1" fmla="*/ 2147483647 h 49"/>
                <a:gd name="T2" fmla="*/ 2147483647 w 57"/>
                <a:gd name="T3" fmla="*/ 2147483647 h 49"/>
                <a:gd name="T4" fmla="*/ 2147483647 w 57"/>
                <a:gd name="T5" fmla="*/ 0 h 49"/>
                <a:gd name="T6" fmla="*/ 0 w 57"/>
                <a:gd name="T7" fmla="*/ 2147483647 h 49"/>
                <a:gd name="T8" fmla="*/ 0 60000 65536"/>
                <a:gd name="T9" fmla="*/ 0 60000 65536"/>
                <a:gd name="T10" fmla="*/ 0 60000 65536"/>
                <a:gd name="T11" fmla="*/ 0 60000 65536"/>
                <a:gd name="T12" fmla="*/ 0 w 57"/>
                <a:gd name="T13" fmla="*/ 0 h 49"/>
                <a:gd name="T14" fmla="*/ 57 w 57"/>
                <a:gd name="T15" fmla="*/ 49 h 49"/>
              </a:gdLst>
              <a:ahLst/>
              <a:cxnLst>
                <a:cxn ang="T8">
                  <a:pos x="T0" y="T1"/>
                </a:cxn>
                <a:cxn ang="T9">
                  <a:pos x="T2" y="T3"/>
                </a:cxn>
                <a:cxn ang="T10">
                  <a:pos x="T4" y="T5"/>
                </a:cxn>
                <a:cxn ang="T11">
                  <a:pos x="T6" y="T7"/>
                </a:cxn>
              </a:cxnLst>
              <a:rect l="T12" t="T13" r="T14" b="T15"/>
              <a:pathLst>
                <a:path w="57" h="49">
                  <a:moveTo>
                    <a:pt x="12" y="49"/>
                  </a:moveTo>
                  <a:lnTo>
                    <a:pt x="57" y="33"/>
                  </a:lnTo>
                  <a:lnTo>
                    <a:pt x="45"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8" name="Freeform 363"/>
            <p:cNvSpPr>
              <a:spLocks noEditPoints="1"/>
            </p:cNvSpPr>
            <p:nvPr/>
          </p:nvSpPr>
          <p:spPr bwMode="auto">
            <a:xfrm>
              <a:off x="2917825" y="1423987"/>
              <a:ext cx="344488" cy="166687"/>
            </a:xfrm>
            <a:custGeom>
              <a:avLst/>
              <a:gdLst>
                <a:gd name="T0" fmla="*/ 2147483647 w 217"/>
                <a:gd name="T1" fmla="*/ 2147483647 h 105"/>
                <a:gd name="T2" fmla="*/ 2147483647 w 217"/>
                <a:gd name="T3" fmla="*/ 2147483647 h 105"/>
                <a:gd name="T4" fmla="*/ 2147483647 w 217"/>
                <a:gd name="T5" fmla="*/ 0 h 105"/>
                <a:gd name="T6" fmla="*/ 2147483647 w 217"/>
                <a:gd name="T7" fmla="*/ 2147483647 h 105"/>
                <a:gd name="T8" fmla="*/ 2147483647 w 217"/>
                <a:gd name="T9" fmla="*/ 2147483647 h 105"/>
                <a:gd name="T10" fmla="*/ 2147483647 w 217"/>
                <a:gd name="T11" fmla="*/ 2147483647 h 105"/>
                <a:gd name="T12" fmla="*/ 2147483647 w 217"/>
                <a:gd name="T13" fmla="*/ 2147483647 h 105"/>
                <a:gd name="T14" fmla="*/ 2147483647 w 217"/>
                <a:gd name="T15" fmla="*/ 2147483647 h 105"/>
                <a:gd name="T16" fmla="*/ 0 w 217"/>
                <a:gd name="T17" fmla="*/ 2147483647 h 105"/>
                <a:gd name="T18" fmla="*/ 2147483647 w 217"/>
                <a:gd name="T19" fmla="*/ 2147483647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7"/>
                <a:gd name="T31" fmla="*/ 0 h 105"/>
                <a:gd name="T32" fmla="*/ 217 w 217"/>
                <a:gd name="T33" fmla="*/ 105 h 1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7" h="105">
                  <a:moveTo>
                    <a:pt x="144" y="60"/>
                  </a:moveTo>
                  <a:lnTo>
                    <a:pt x="217" y="34"/>
                  </a:lnTo>
                  <a:lnTo>
                    <a:pt x="206" y="0"/>
                  </a:lnTo>
                  <a:lnTo>
                    <a:pt x="132" y="25"/>
                  </a:lnTo>
                  <a:lnTo>
                    <a:pt x="144" y="60"/>
                  </a:lnTo>
                  <a:close/>
                  <a:moveTo>
                    <a:pt x="12" y="105"/>
                  </a:moveTo>
                  <a:lnTo>
                    <a:pt x="85" y="80"/>
                  </a:lnTo>
                  <a:lnTo>
                    <a:pt x="73" y="45"/>
                  </a:lnTo>
                  <a:lnTo>
                    <a:pt x="0" y="71"/>
                  </a:lnTo>
                  <a:lnTo>
                    <a:pt x="12"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89" name="Freeform 364"/>
            <p:cNvSpPr>
              <a:spLocks/>
            </p:cNvSpPr>
            <p:nvPr/>
          </p:nvSpPr>
          <p:spPr bwMode="auto">
            <a:xfrm>
              <a:off x="3336925" y="1366837"/>
              <a:ext cx="90488" cy="79375"/>
            </a:xfrm>
            <a:custGeom>
              <a:avLst/>
              <a:gdLst>
                <a:gd name="T0" fmla="*/ 2147483647 w 57"/>
                <a:gd name="T1" fmla="*/ 2147483647 h 50"/>
                <a:gd name="T2" fmla="*/ 2147483647 w 57"/>
                <a:gd name="T3" fmla="*/ 2147483647 h 50"/>
                <a:gd name="T4" fmla="*/ 2147483647 w 57"/>
                <a:gd name="T5" fmla="*/ 0 h 50"/>
                <a:gd name="T6" fmla="*/ 0 w 57"/>
                <a:gd name="T7" fmla="*/ 2147483647 h 50"/>
                <a:gd name="T8" fmla="*/ 2147483647 w 57"/>
                <a:gd name="T9" fmla="*/ 2147483647 h 50"/>
                <a:gd name="T10" fmla="*/ 0 60000 65536"/>
                <a:gd name="T11" fmla="*/ 0 60000 65536"/>
                <a:gd name="T12" fmla="*/ 0 60000 65536"/>
                <a:gd name="T13" fmla="*/ 0 60000 65536"/>
                <a:gd name="T14" fmla="*/ 0 60000 65536"/>
                <a:gd name="T15" fmla="*/ 0 w 57"/>
                <a:gd name="T16" fmla="*/ 0 h 50"/>
                <a:gd name="T17" fmla="*/ 57 w 57"/>
                <a:gd name="T18" fmla="*/ 50 h 50"/>
              </a:gdLst>
              <a:ahLst/>
              <a:cxnLst>
                <a:cxn ang="T10">
                  <a:pos x="T0" y="T1"/>
                </a:cxn>
                <a:cxn ang="T11">
                  <a:pos x="T2" y="T3"/>
                </a:cxn>
                <a:cxn ang="T12">
                  <a:pos x="T4" y="T5"/>
                </a:cxn>
                <a:cxn ang="T13">
                  <a:pos x="T6" y="T7"/>
                </a:cxn>
                <a:cxn ang="T14">
                  <a:pos x="T8" y="T9"/>
                </a:cxn>
              </a:cxnLst>
              <a:rect l="T15" t="T16" r="T17" b="T18"/>
              <a:pathLst>
                <a:path w="57" h="50">
                  <a:moveTo>
                    <a:pt x="13" y="50"/>
                  </a:moveTo>
                  <a:lnTo>
                    <a:pt x="57" y="34"/>
                  </a:lnTo>
                  <a:lnTo>
                    <a:pt x="45" y="0"/>
                  </a:lnTo>
                  <a:lnTo>
                    <a:pt x="0" y="16"/>
                  </a:lnTo>
                  <a:lnTo>
                    <a:pt x="13"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0" name="Freeform 365"/>
            <p:cNvSpPr>
              <a:spLocks/>
            </p:cNvSpPr>
            <p:nvPr/>
          </p:nvSpPr>
          <p:spPr bwMode="auto">
            <a:xfrm>
              <a:off x="3336925" y="1366837"/>
              <a:ext cx="90488" cy="79375"/>
            </a:xfrm>
            <a:custGeom>
              <a:avLst/>
              <a:gdLst>
                <a:gd name="T0" fmla="*/ 2147483647 w 57"/>
                <a:gd name="T1" fmla="*/ 2147483647 h 50"/>
                <a:gd name="T2" fmla="*/ 2147483647 w 57"/>
                <a:gd name="T3" fmla="*/ 2147483647 h 50"/>
                <a:gd name="T4" fmla="*/ 2147483647 w 57"/>
                <a:gd name="T5" fmla="*/ 0 h 50"/>
                <a:gd name="T6" fmla="*/ 0 w 57"/>
                <a:gd name="T7" fmla="*/ 2147483647 h 50"/>
                <a:gd name="T8" fmla="*/ 0 60000 65536"/>
                <a:gd name="T9" fmla="*/ 0 60000 65536"/>
                <a:gd name="T10" fmla="*/ 0 60000 65536"/>
                <a:gd name="T11" fmla="*/ 0 60000 65536"/>
                <a:gd name="T12" fmla="*/ 0 w 57"/>
                <a:gd name="T13" fmla="*/ 0 h 50"/>
                <a:gd name="T14" fmla="*/ 57 w 57"/>
                <a:gd name="T15" fmla="*/ 50 h 50"/>
              </a:gdLst>
              <a:ahLst/>
              <a:cxnLst>
                <a:cxn ang="T8">
                  <a:pos x="T0" y="T1"/>
                </a:cxn>
                <a:cxn ang="T9">
                  <a:pos x="T2" y="T3"/>
                </a:cxn>
                <a:cxn ang="T10">
                  <a:pos x="T4" y="T5"/>
                </a:cxn>
                <a:cxn ang="T11">
                  <a:pos x="T6" y="T7"/>
                </a:cxn>
              </a:cxnLst>
              <a:rect l="T12" t="T13" r="T14" b="T15"/>
              <a:pathLst>
                <a:path w="57" h="50">
                  <a:moveTo>
                    <a:pt x="13" y="50"/>
                  </a:moveTo>
                  <a:lnTo>
                    <a:pt x="57" y="34"/>
                  </a:lnTo>
                  <a:lnTo>
                    <a:pt x="45"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1" name="Freeform 366"/>
            <p:cNvSpPr>
              <a:spLocks/>
            </p:cNvSpPr>
            <p:nvPr/>
          </p:nvSpPr>
          <p:spPr bwMode="auto">
            <a:xfrm>
              <a:off x="2590800" y="1274762"/>
              <a:ext cx="95250" cy="90487"/>
            </a:xfrm>
            <a:custGeom>
              <a:avLst/>
              <a:gdLst>
                <a:gd name="T0" fmla="*/ 2147483647 w 60"/>
                <a:gd name="T1" fmla="*/ 2147483647 h 57"/>
                <a:gd name="T2" fmla="*/ 2147483647 w 60"/>
                <a:gd name="T3" fmla="*/ 2147483647 h 57"/>
                <a:gd name="T4" fmla="*/ 2147483647 w 60"/>
                <a:gd name="T5" fmla="*/ 0 h 57"/>
                <a:gd name="T6" fmla="*/ 0 w 60"/>
                <a:gd name="T7" fmla="*/ 2147483647 h 57"/>
                <a:gd name="T8" fmla="*/ 2147483647 w 60"/>
                <a:gd name="T9" fmla="*/ 2147483647 h 57"/>
                <a:gd name="T10" fmla="*/ 0 60000 65536"/>
                <a:gd name="T11" fmla="*/ 0 60000 65536"/>
                <a:gd name="T12" fmla="*/ 0 60000 65536"/>
                <a:gd name="T13" fmla="*/ 0 60000 65536"/>
                <a:gd name="T14" fmla="*/ 0 60000 65536"/>
                <a:gd name="T15" fmla="*/ 0 w 60"/>
                <a:gd name="T16" fmla="*/ 0 h 57"/>
                <a:gd name="T17" fmla="*/ 60 w 60"/>
                <a:gd name="T18" fmla="*/ 57 h 57"/>
              </a:gdLst>
              <a:ahLst/>
              <a:cxnLst>
                <a:cxn ang="T10">
                  <a:pos x="T0" y="T1"/>
                </a:cxn>
                <a:cxn ang="T11">
                  <a:pos x="T2" y="T3"/>
                </a:cxn>
                <a:cxn ang="T12">
                  <a:pos x="T4" y="T5"/>
                </a:cxn>
                <a:cxn ang="T13">
                  <a:pos x="T6" y="T7"/>
                </a:cxn>
                <a:cxn ang="T14">
                  <a:pos x="T8" y="T9"/>
                </a:cxn>
              </a:cxnLst>
              <a:rect l="T15" t="T16" r="T17" b="T18"/>
              <a:pathLst>
                <a:path w="60" h="57">
                  <a:moveTo>
                    <a:pt x="23" y="57"/>
                  </a:moveTo>
                  <a:lnTo>
                    <a:pt x="60" y="27"/>
                  </a:lnTo>
                  <a:lnTo>
                    <a:pt x="36" y="0"/>
                  </a:lnTo>
                  <a:lnTo>
                    <a:pt x="0" y="29"/>
                  </a:lnTo>
                  <a:lnTo>
                    <a:pt x="23"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2" name="Freeform 367"/>
            <p:cNvSpPr>
              <a:spLocks/>
            </p:cNvSpPr>
            <p:nvPr/>
          </p:nvSpPr>
          <p:spPr bwMode="auto">
            <a:xfrm>
              <a:off x="2590800" y="1274762"/>
              <a:ext cx="95250" cy="90487"/>
            </a:xfrm>
            <a:custGeom>
              <a:avLst/>
              <a:gdLst>
                <a:gd name="T0" fmla="*/ 2147483647 w 60"/>
                <a:gd name="T1" fmla="*/ 2147483647 h 57"/>
                <a:gd name="T2" fmla="*/ 2147483647 w 60"/>
                <a:gd name="T3" fmla="*/ 2147483647 h 57"/>
                <a:gd name="T4" fmla="*/ 2147483647 w 60"/>
                <a:gd name="T5" fmla="*/ 0 h 57"/>
                <a:gd name="T6" fmla="*/ 0 w 60"/>
                <a:gd name="T7" fmla="*/ 2147483647 h 57"/>
                <a:gd name="T8" fmla="*/ 0 60000 65536"/>
                <a:gd name="T9" fmla="*/ 0 60000 65536"/>
                <a:gd name="T10" fmla="*/ 0 60000 65536"/>
                <a:gd name="T11" fmla="*/ 0 60000 65536"/>
                <a:gd name="T12" fmla="*/ 0 w 60"/>
                <a:gd name="T13" fmla="*/ 0 h 57"/>
                <a:gd name="T14" fmla="*/ 60 w 60"/>
                <a:gd name="T15" fmla="*/ 57 h 57"/>
              </a:gdLst>
              <a:ahLst/>
              <a:cxnLst>
                <a:cxn ang="T8">
                  <a:pos x="T0" y="T1"/>
                </a:cxn>
                <a:cxn ang="T9">
                  <a:pos x="T2" y="T3"/>
                </a:cxn>
                <a:cxn ang="T10">
                  <a:pos x="T4" y="T5"/>
                </a:cxn>
                <a:cxn ang="T11">
                  <a:pos x="T6" y="T7"/>
                </a:cxn>
              </a:cxnLst>
              <a:rect l="T12" t="T13" r="T14" b="T15"/>
              <a:pathLst>
                <a:path w="60" h="57">
                  <a:moveTo>
                    <a:pt x="23" y="57"/>
                  </a:moveTo>
                  <a:lnTo>
                    <a:pt x="60" y="27"/>
                  </a:lnTo>
                  <a:lnTo>
                    <a:pt x="36" y="0"/>
                  </a:lnTo>
                  <a:lnTo>
                    <a:pt x="0"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3" name="Freeform 368"/>
            <p:cNvSpPr>
              <a:spLocks noEditPoints="1"/>
            </p:cNvSpPr>
            <p:nvPr/>
          </p:nvSpPr>
          <p:spPr bwMode="auto">
            <a:xfrm>
              <a:off x="2725738" y="995362"/>
              <a:ext cx="303213" cy="260350"/>
            </a:xfrm>
            <a:custGeom>
              <a:avLst/>
              <a:gdLst>
                <a:gd name="T0" fmla="*/ 2147483647 w 191"/>
                <a:gd name="T1" fmla="*/ 2147483647 h 164"/>
                <a:gd name="T2" fmla="*/ 2147483647 w 191"/>
                <a:gd name="T3" fmla="*/ 2147483647 h 164"/>
                <a:gd name="T4" fmla="*/ 2147483647 w 191"/>
                <a:gd name="T5" fmla="*/ 0 h 164"/>
                <a:gd name="T6" fmla="*/ 2147483647 w 191"/>
                <a:gd name="T7" fmla="*/ 2147483647 h 164"/>
                <a:gd name="T8" fmla="*/ 2147483647 w 191"/>
                <a:gd name="T9" fmla="*/ 2147483647 h 164"/>
                <a:gd name="T10" fmla="*/ 2147483647 w 191"/>
                <a:gd name="T11" fmla="*/ 2147483647 h 164"/>
                <a:gd name="T12" fmla="*/ 2147483647 w 191"/>
                <a:gd name="T13" fmla="*/ 2147483647 h 164"/>
                <a:gd name="T14" fmla="*/ 2147483647 w 191"/>
                <a:gd name="T15" fmla="*/ 2147483647 h 164"/>
                <a:gd name="T16" fmla="*/ 0 w 191"/>
                <a:gd name="T17" fmla="*/ 2147483647 h 164"/>
                <a:gd name="T18" fmla="*/ 2147483647 w 191"/>
                <a:gd name="T19" fmla="*/ 2147483647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1"/>
                <a:gd name="T31" fmla="*/ 0 h 164"/>
                <a:gd name="T32" fmla="*/ 191 w 191"/>
                <a:gd name="T33" fmla="*/ 164 h 1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1" h="164">
                  <a:moveTo>
                    <a:pt x="132" y="76"/>
                  </a:moveTo>
                  <a:lnTo>
                    <a:pt x="191" y="28"/>
                  </a:lnTo>
                  <a:lnTo>
                    <a:pt x="169" y="0"/>
                  </a:lnTo>
                  <a:lnTo>
                    <a:pt x="109" y="48"/>
                  </a:lnTo>
                  <a:lnTo>
                    <a:pt x="132" y="76"/>
                  </a:lnTo>
                  <a:close/>
                  <a:moveTo>
                    <a:pt x="23" y="164"/>
                  </a:moveTo>
                  <a:lnTo>
                    <a:pt x="83" y="115"/>
                  </a:lnTo>
                  <a:lnTo>
                    <a:pt x="61" y="88"/>
                  </a:lnTo>
                  <a:lnTo>
                    <a:pt x="0" y="136"/>
                  </a:lnTo>
                  <a:lnTo>
                    <a:pt x="23" y="1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4" name="Freeform 369"/>
            <p:cNvSpPr>
              <a:spLocks/>
            </p:cNvSpPr>
            <p:nvPr/>
          </p:nvSpPr>
          <p:spPr bwMode="auto">
            <a:xfrm>
              <a:off x="3070225" y="884237"/>
              <a:ext cx="95250" cy="92075"/>
            </a:xfrm>
            <a:custGeom>
              <a:avLst/>
              <a:gdLst>
                <a:gd name="T0" fmla="*/ 2147483647 w 60"/>
                <a:gd name="T1" fmla="*/ 2147483647 h 58"/>
                <a:gd name="T2" fmla="*/ 2147483647 w 60"/>
                <a:gd name="T3" fmla="*/ 2147483647 h 58"/>
                <a:gd name="T4" fmla="*/ 2147483647 w 60"/>
                <a:gd name="T5" fmla="*/ 0 h 58"/>
                <a:gd name="T6" fmla="*/ 0 w 60"/>
                <a:gd name="T7" fmla="*/ 2147483647 h 58"/>
                <a:gd name="T8" fmla="*/ 2147483647 w 60"/>
                <a:gd name="T9" fmla="*/ 2147483647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23" y="58"/>
                  </a:moveTo>
                  <a:lnTo>
                    <a:pt x="60" y="28"/>
                  </a:lnTo>
                  <a:lnTo>
                    <a:pt x="37" y="0"/>
                  </a:lnTo>
                  <a:lnTo>
                    <a:pt x="0" y="30"/>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5" name="Freeform 370"/>
            <p:cNvSpPr>
              <a:spLocks/>
            </p:cNvSpPr>
            <p:nvPr/>
          </p:nvSpPr>
          <p:spPr bwMode="auto">
            <a:xfrm>
              <a:off x="3070225" y="884237"/>
              <a:ext cx="95250" cy="92075"/>
            </a:xfrm>
            <a:custGeom>
              <a:avLst/>
              <a:gdLst>
                <a:gd name="T0" fmla="*/ 2147483647 w 60"/>
                <a:gd name="T1" fmla="*/ 2147483647 h 58"/>
                <a:gd name="T2" fmla="*/ 2147483647 w 60"/>
                <a:gd name="T3" fmla="*/ 2147483647 h 58"/>
                <a:gd name="T4" fmla="*/ 2147483647 w 60"/>
                <a:gd name="T5" fmla="*/ 0 h 58"/>
                <a:gd name="T6" fmla="*/ 0 w 60"/>
                <a:gd name="T7" fmla="*/ 2147483647 h 58"/>
                <a:gd name="T8" fmla="*/ 0 60000 65536"/>
                <a:gd name="T9" fmla="*/ 0 60000 65536"/>
                <a:gd name="T10" fmla="*/ 0 60000 65536"/>
                <a:gd name="T11" fmla="*/ 0 60000 65536"/>
                <a:gd name="T12" fmla="*/ 0 w 60"/>
                <a:gd name="T13" fmla="*/ 0 h 58"/>
                <a:gd name="T14" fmla="*/ 60 w 60"/>
                <a:gd name="T15" fmla="*/ 58 h 58"/>
              </a:gdLst>
              <a:ahLst/>
              <a:cxnLst>
                <a:cxn ang="T8">
                  <a:pos x="T0" y="T1"/>
                </a:cxn>
                <a:cxn ang="T9">
                  <a:pos x="T2" y="T3"/>
                </a:cxn>
                <a:cxn ang="T10">
                  <a:pos x="T4" y="T5"/>
                </a:cxn>
                <a:cxn ang="T11">
                  <a:pos x="T6" y="T7"/>
                </a:cxn>
              </a:cxnLst>
              <a:rect l="T12" t="T13" r="T14" b="T15"/>
              <a:pathLst>
                <a:path w="60" h="58">
                  <a:moveTo>
                    <a:pt x="23" y="58"/>
                  </a:moveTo>
                  <a:lnTo>
                    <a:pt x="60" y="28"/>
                  </a:lnTo>
                  <a:lnTo>
                    <a:pt x="37" y="0"/>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6" name="Freeform 371"/>
            <p:cNvSpPr>
              <a:spLocks/>
            </p:cNvSpPr>
            <p:nvPr/>
          </p:nvSpPr>
          <p:spPr bwMode="auto">
            <a:xfrm>
              <a:off x="2344738" y="1054100"/>
              <a:ext cx="87313" cy="95250"/>
            </a:xfrm>
            <a:custGeom>
              <a:avLst/>
              <a:gdLst>
                <a:gd name="T0" fmla="*/ 2147483647 w 55"/>
                <a:gd name="T1" fmla="*/ 2147483647 h 60"/>
                <a:gd name="T2" fmla="*/ 2147483647 w 55"/>
                <a:gd name="T3" fmla="*/ 2147483647 h 60"/>
                <a:gd name="T4" fmla="*/ 2147483647 w 55"/>
                <a:gd name="T5" fmla="*/ 0 h 60"/>
                <a:gd name="T6" fmla="*/ 0 w 55"/>
                <a:gd name="T7" fmla="*/ 2147483647 h 60"/>
                <a:gd name="T8" fmla="*/ 2147483647 w 55"/>
                <a:gd name="T9" fmla="*/ 2147483647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30" y="60"/>
                  </a:moveTo>
                  <a:lnTo>
                    <a:pt x="55" y="19"/>
                  </a:lnTo>
                  <a:lnTo>
                    <a:pt x="24" y="0"/>
                  </a:lnTo>
                  <a:lnTo>
                    <a:pt x="0" y="40"/>
                  </a:lnTo>
                  <a:lnTo>
                    <a:pt x="3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7" name="Freeform 372"/>
            <p:cNvSpPr>
              <a:spLocks/>
            </p:cNvSpPr>
            <p:nvPr/>
          </p:nvSpPr>
          <p:spPr bwMode="auto">
            <a:xfrm>
              <a:off x="2344738" y="1054100"/>
              <a:ext cx="87313" cy="95250"/>
            </a:xfrm>
            <a:custGeom>
              <a:avLst/>
              <a:gdLst>
                <a:gd name="T0" fmla="*/ 2147483647 w 55"/>
                <a:gd name="T1" fmla="*/ 2147483647 h 60"/>
                <a:gd name="T2" fmla="*/ 2147483647 w 55"/>
                <a:gd name="T3" fmla="*/ 2147483647 h 60"/>
                <a:gd name="T4" fmla="*/ 2147483647 w 55"/>
                <a:gd name="T5" fmla="*/ 0 h 60"/>
                <a:gd name="T6" fmla="*/ 0 w 55"/>
                <a:gd name="T7" fmla="*/ 2147483647 h 60"/>
                <a:gd name="T8" fmla="*/ 0 60000 65536"/>
                <a:gd name="T9" fmla="*/ 0 60000 65536"/>
                <a:gd name="T10" fmla="*/ 0 60000 65536"/>
                <a:gd name="T11" fmla="*/ 0 60000 65536"/>
                <a:gd name="T12" fmla="*/ 0 w 55"/>
                <a:gd name="T13" fmla="*/ 0 h 60"/>
                <a:gd name="T14" fmla="*/ 55 w 55"/>
                <a:gd name="T15" fmla="*/ 60 h 60"/>
              </a:gdLst>
              <a:ahLst/>
              <a:cxnLst>
                <a:cxn ang="T8">
                  <a:pos x="T0" y="T1"/>
                </a:cxn>
                <a:cxn ang="T9">
                  <a:pos x="T2" y="T3"/>
                </a:cxn>
                <a:cxn ang="T10">
                  <a:pos x="T4" y="T5"/>
                </a:cxn>
                <a:cxn ang="T11">
                  <a:pos x="T6" y="T7"/>
                </a:cxn>
              </a:cxnLst>
              <a:rect l="T12" t="T13" r="T14" b="T15"/>
              <a:pathLst>
                <a:path w="55" h="60">
                  <a:moveTo>
                    <a:pt x="30" y="60"/>
                  </a:moveTo>
                  <a:lnTo>
                    <a:pt x="55" y="19"/>
                  </a:lnTo>
                  <a:lnTo>
                    <a:pt x="24" y="0"/>
                  </a:lnTo>
                  <a:lnTo>
                    <a:pt x="0"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8" name="Freeform 373"/>
            <p:cNvSpPr>
              <a:spLocks noEditPoints="1"/>
            </p:cNvSpPr>
            <p:nvPr/>
          </p:nvSpPr>
          <p:spPr bwMode="auto">
            <a:xfrm>
              <a:off x="2433638" y="674687"/>
              <a:ext cx="225425" cy="323850"/>
            </a:xfrm>
            <a:custGeom>
              <a:avLst/>
              <a:gdLst>
                <a:gd name="T0" fmla="*/ 2147483647 w 142"/>
                <a:gd name="T1" fmla="*/ 2147483647 h 204"/>
                <a:gd name="T2" fmla="*/ 2147483647 w 142"/>
                <a:gd name="T3" fmla="*/ 2147483647 h 204"/>
                <a:gd name="T4" fmla="*/ 2147483647 w 142"/>
                <a:gd name="T5" fmla="*/ 0 h 204"/>
                <a:gd name="T6" fmla="*/ 2147483647 w 142"/>
                <a:gd name="T7" fmla="*/ 2147483647 h 204"/>
                <a:gd name="T8" fmla="*/ 2147483647 w 142"/>
                <a:gd name="T9" fmla="*/ 2147483647 h 204"/>
                <a:gd name="T10" fmla="*/ 2147483647 w 142"/>
                <a:gd name="T11" fmla="*/ 2147483647 h 204"/>
                <a:gd name="T12" fmla="*/ 2147483647 w 142"/>
                <a:gd name="T13" fmla="*/ 2147483647 h 204"/>
                <a:gd name="T14" fmla="*/ 2147483647 w 142"/>
                <a:gd name="T15" fmla="*/ 2147483647 h 204"/>
                <a:gd name="T16" fmla="*/ 0 w 142"/>
                <a:gd name="T17" fmla="*/ 2147483647 h 204"/>
                <a:gd name="T18" fmla="*/ 2147483647 w 142"/>
                <a:gd name="T19" fmla="*/ 2147483647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204"/>
                <a:gd name="T32" fmla="*/ 142 w 142"/>
                <a:gd name="T33" fmla="*/ 204 h 2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204">
                  <a:moveTo>
                    <a:pt x="103" y="84"/>
                  </a:moveTo>
                  <a:lnTo>
                    <a:pt x="142" y="19"/>
                  </a:lnTo>
                  <a:lnTo>
                    <a:pt x="112" y="0"/>
                  </a:lnTo>
                  <a:lnTo>
                    <a:pt x="72" y="66"/>
                  </a:lnTo>
                  <a:lnTo>
                    <a:pt x="103" y="84"/>
                  </a:lnTo>
                  <a:close/>
                  <a:moveTo>
                    <a:pt x="30" y="204"/>
                  </a:moveTo>
                  <a:lnTo>
                    <a:pt x="71" y="139"/>
                  </a:lnTo>
                  <a:lnTo>
                    <a:pt x="39" y="119"/>
                  </a:lnTo>
                  <a:lnTo>
                    <a:pt x="0" y="186"/>
                  </a:lnTo>
                  <a:lnTo>
                    <a:pt x="30"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99" name="Freeform 374"/>
            <p:cNvSpPr>
              <a:spLocks/>
            </p:cNvSpPr>
            <p:nvPr/>
          </p:nvSpPr>
          <p:spPr bwMode="auto">
            <a:xfrm>
              <a:off x="2660650" y="525462"/>
              <a:ext cx="87313" cy="93662"/>
            </a:xfrm>
            <a:custGeom>
              <a:avLst/>
              <a:gdLst>
                <a:gd name="T0" fmla="*/ 2147483647 w 55"/>
                <a:gd name="T1" fmla="*/ 2147483647 h 59"/>
                <a:gd name="T2" fmla="*/ 2147483647 w 55"/>
                <a:gd name="T3" fmla="*/ 2147483647 h 59"/>
                <a:gd name="T4" fmla="*/ 2147483647 w 55"/>
                <a:gd name="T5" fmla="*/ 0 h 59"/>
                <a:gd name="T6" fmla="*/ 0 w 55"/>
                <a:gd name="T7" fmla="*/ 2147483647 h 59"/>
                <a:gd name="T8" fmla="*/ 2147483647 w 55"/>
                <a:gd name="T9" fmla="*/ 2147483647 h 59"/>
                <a:gd name="T10" fmla="*/ 0 60000 65536"/>
                <a:gd name="T11" fmla="*/ 0 60000 65536"/>
                <a:gd name="T12" fmla="*/ 0 60000 65536"/>
                <a:gd name="T13" fmla="*/ 0 60000 65536"/>
                <a:gd name="T14" fmla="*/ 0 60000 65536"/>
                <a:gd name="T15" fmla="*/ 0 w 55"/>
                <a:gd name="T16" fmla="*/ 0 h 59"/>
                <a:gd name="T17" fmla="*/ 55 w 55"/>
                <a:gd name="T18" fmla="*/ 59 h 59"/>
              </a:gdLst>
              <a:ahLst/>
              <a:cxnLst>
                <a:cxn ang="T10">
                  <a:pos x="T0" y="T1"/>
                </a:cxn>
                <a:cxn ang="T11">
                  <a:pos x="T2" y="T3"/>
                </a:cxn>
                <a:cxn ang="T12">
                  <a:pos x="T4" y="T5"/>
                </a:cxn>
                <a:cxn ang="T13">
                  <a:pos x="T6" y="T7"/>
                </a:cxn>
                <a:cxn ang="T14">
                  <a:pos x="T8" y="T9"/>
                </a:cxn>
              </a:cxnLst>
              <a:rect l="T15" t="T16" r="T17" b="T18"/>
              <a:pathLst>
                <a:path w="55" h="59">
                  <a:moveTo>
                    <a:pt x="32" y="59"/>
                  </a:moveTo>
                  <a:lnTo>
                    <a:pt x="55" y="18"/>
                  </a:lnTo>
                  <a:lnTo>
                    <a:pt x="25" y="0"/>
                  </a:lnTo>
                  <a:lnTo>
                    <a:pt x="0" y="4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00" name="Freeform 375"/>
            <p:cNvSpPr>
              <a:spLocks/>
            </p:cNvSpPr>
            <p:nvPr/>
          </p:nvSpPr>
          <p:spPr bwMode="auto">
            <a:xfrm>
              <a:off x="2660650" y="525462"/>
              <a:ext cx="87313" cy="93662"/>
            </a:xfrm>
            <a:custGeom>
              <a:avLst/>
              <a:gdLst>
                <a:gd name="T0" fmla="*/ 2147483647 w 55"/>
                <a:gd name="T1" fmla="*/ 2147483647 h 59"/>
                <a:gd name="T2" fmla="*/ 2147483647 w 55"/>
                <a:gd name="T3" fmla="*/ 2147483647 h 59"/>
                <a:gd name="T4" fmla="*/ 2147483647 w 55"/>
                <a:gd name="T5" fmla="*/ 0 h 59"/>
                <a:gd name="T6" fmla="*/ 0 w 55"/>
                <a:gd name="T7" fmla="*/ 2147483647 h 59"/>
                <a:gd name="T8" fmla="*/ 0 60000 65536"/>
                <a:gd name="T9" fmla="*/ 0 60000 65536"/>
                <a:gd name="T10" fmla="*/ 0 60000 65536"/>
                <a:gd name="T11" fmla="*/ 0 60000 65536"/>
                <a:gd name="T12" fmla="*/ 0 w 55"/>
                <a:gd name="T13" fmla="*/ 0 h 59"/>
                <a:gd name="T14" fmla="*/ 55 w 55"/>
                <a:gd name="T15" fmla="*/ 59 h 59"/>
              </a:gdLst>
              <a:ahLst/>
              <a:cxnLst>
                <a:cxn ang="T8">
                  <a:pos x="T0" y="T1"/>
                </a:cxn>
                <a:cxn ang="T9">
                  <a:pos x="T2" y="T3"/>
                </a:cxn>
                <a:cxn ang="T10">
                  <a:pos x="T4" y="T5"/>
                </a:cxn>
                <a:cxn ang="T11">
                  <a:pos x="T6" y="T7"/>
                </a:cxn>
              </a:cxnLst>
              <a:rect l="T12" t="T13" r="T14" b="T15"/>
              <a:pathLst>
                <a:path w="55" h="59">
                  <a:moveTo>
                    <a:pt x="32" y="59"/>
                  </a:moveTo>
                  <a:lnTo>
                    <a:pt x="55" y="18"/>
                  </a:lnTo>
                  <a:lnTo>
                    <a:pt x="25" y="0"/>
                  </a:lnTo>
                  <a:lnTo>
                    <a:pt x="0"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01" name="Rectangle 376"/>
            <p:cNvSpPr>
              <a:spLocks noChangeArrowheads="1"/>
            </p:cNvSpPr>
            <p:nvPr/>
          </p:nvSpPr>
          <p:spPr bwMode="auto">
            <a:xfrm>
              <a:off x="2816225" y="1968500"/>
              <a:ext cx="71438"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02" name="Freeform 377"/>
            <p:cNvSpPr>
              <a:spLocks/>
            </p:cNvSpPr>
            <p:nvPr/>
          </p:nvSpPr>
          <p:spPr bwMode="auto">
            <a:xfrm>
              <a:off x="2816225" y="1968500"/>
              <a:ext cx="71438" cy="57150"/>
            </a:xfrm>
            <a:custGeom>
              <a:avLst/>
              <a:gdLst>
                <a:gd name="T0" fmla="*/ 0 w 45"/>
                <a:gd name="T1" fmla="*/ 2147483647 h 36"/>
                <a:gd name="T2" fmla="*/ 2147483647 w 45"/>
                <a:gd name="T3" fmla="*/ 2147483647 h 36"/>
                <a:gd name="T4" fmla="*/ 2147483647 w 45"/>
                <a:gd name="T5" fmla="*/ 0 h 36"/>
                <a:gd name="T6" fmla="*/ 0 w 45"/>
                <a:gd name="T7" fmla="*/ 0 h 36"/>
                <a:gd name="T8" fmla="*/ 0 60000 65536"/>
                <a:gd name="T9" fmla="*/ 0 60000 65536"/>
                <a:gd name="T10" fmla="*/ 0 60000 65536"/>
                <a:gd name="T11" fmla="*/ 0 60000 65536"/>
                <a:gd name="T12" fmla="*/ 0 w 45"/>
                <a:gd name="T13" fmla="*/ 0 h 36"/>
                <a:gd name="T14" fmla="*/ 45 w 45"/>
                <a:gd name="T15" fmla="*/ 36 h 36"/>
              </a:gdLst>
              <a:ahLst/>
              <a:cxnLst>
                <a:cxn ang="T8">
                  <a:pos x="T0" y="T1"/>
                </a:cxn>
                <a:cxn ang="T9">
                  <a:pos x="T2" y="T3"/>
                </a:cxn>
                <a:cxn ang="T10">
                  <a:pos x="T4" y="T5"/>
                </a:cxn>
                <a:cxn ang="T11">
                  <a:pos x="T6" y="T7"/>
                </a:cxn>
              </a:cxnLst>
              <a:rect l="T12" t="T13" r="T14" b="T15"/>
              <a:pathLst>
                <a:path w="45" h="36">
                  <a:moveTo>
                    <a:pt x="0" y="36"/>
                  </a:moveTo>
                  <a:lnTo>
                    <a:pt x="45" y="36"/>
                  </a:lnTo>
                  <a:lnTo>
                    <a:pt x="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03" name="Freeform 378"/>
            <p:cNvSpPr>
              <a:spLocks noEditPoints="1"/>
            </p:cNvSpPr>
            <p:nvPr/>
          </p:nvSpPr>
          <p:spPr bwMode="auto">
            <a:xfrm>
              <a:off x="2995613" y="1968500"/>
              <a:ext cx="379413" cy="57150"/>
            </a:xfrm>
            <a:custGeom>
              <a:avLst/>
              <a:gdLst>
                <a:gd name="T0" fmla="*/ 2147483647 w 239"/>
                <a:gd name="T1" fmla="*/ 2147483647 h 36"/>
                <a:gd name="T2" fmla="*/ 2147483647 w 239"/>
                <a:gd name="T3" fmla="*/ 2147483647 h 36"/>
                <a:gd name="T4" fmla="*/ 2147483647 w 239"/>
                <a:gd name="T5" fmla="*/ 0 h 36"/>
                <a:gd name="T6" fmla="*/ 2147483647 w 239"/>
                <a:gd name="T7" fmla="*/ 0 h 36"/>
                <a:gd name="T8" fmla="*/ 2147483647 w 239"/>
                <a:gd name="T9" fmla="*/ 2147483647 h 36"/>
                <a:gd name="T10" fmla="*/ 0 w 239"/>
                <a:gd name="T11" fmla="*/ 2147483647 h 36"/>
                <a:gd name="T12" fmla="*/ 2147483647 w 239"/>
                <a:gd name="T13" fmla="*/ 2147483647 h 36"/>
                <a:gd name="T14" fmla="*/ 2147483647 w 239"/>
                <a:gd name="T15" fmla="*/ 0 h 36"/>
                <a:gd name="T16" fmla="*/ 0 w 239"/>
                <a:gd name="T17" fmla="*/ 0 h 36"/>
                <a:gd name="T18" fmla="*/ 0 w 239"/>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
                <a:gd name="T31" fmla="*/ 0 h 36"/>
                <a:gd name="T32" fmla="*/ 239 w 239"/>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 h="36">
                  <a:moveTo>
                    <a:pt x="153" y="36"/>
                  </a:moveTo>
                  <a:lnTo>
                    <a:pt x="239" y="36"/>
                  </a:lnTo>
                  <a:lnTo>
                    <a:pt x="239" y="0"/>
                  </a:lnTo>
                  <a:lnTo>
                    <a:pt x="153" y="0"/>
                  </a:lnTo>
                  <a:lnTo>
                    <a:pt x="153" y="36"/>
                  </a:lnTo>
                  <a:close/>
                  <a:moveTo>
                    <a:pt x="0" y="36"/>
                  </a:moveTo>
                  <a:lnTo>
                    <a:pt x="86" y="36"/>
                  </a:lnTo>
                  <a:lnTo>
                    <a:pt x="86" y="0"/>
                  </a:lnTo>
                  <a:lnTo>
                    <a:pt x="0" y="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04" name="Rectangle 379"/>
            <p:cNvSpPr>
              <a:spLocks noChangeArrowheads="1"/>
            </p:cNvSpPr>
            <p:nvPr/>
          </p:nvSpPr>
          <p:spPr bwMode="auto">
            <a:xfrm>
              <a:off x="3475038" y="1968500"/>
              <a:ext cx="79375"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05" name="Freeform 380"/>
            <p:cNvSpPr>
              <a:spLocks/>
            </p:cNvSpPr>
            <p:nvPr/>
          </p:nvSpPr>
          <p:spPr bwMode="auto">
            <a:xfrm>
              <a:off x="3475038" y="1968500"/>
              <a:ext cx="79375" cy="57150"/>
            </a:xfrm>
            <a:custGeom>
              <a:avLst/>
              <a:gdLst>
                <a:gd name="T0" fmla="*/ 0 w 50"/>
                <a:gd name="T1" fmla="*/ 2147483647 h 36"/>
                <a:gd name="T2" fmla="*/ 2147483647 w 50"/>
                <a:gd name="T3" fmla="*/ 2147483647 h 36"/>
                <a:gd name="T4" fmla="*/ 2147483647 w 50"/>
                <a:gd name="T5" fmla="*/ 0 h 36"/>
                <a:gd name="T6" fmla="*/ 0 w 50"/>
                <a:gd name="T7" fmla="*/ 0 h 36"/>
                <a:gd name="T8" fmla="*/ 0 60000 65536"/>
                <a:gd name="T9" fmla="*/ 0 60000 65536"/>
                <a:gd name="T10" fmla="*/ 0 60000 65536"/>
                <a:gd name="T11" fmla="*/ 0 60000 65536"/>
                <a:gd name="T12" fmla="*/ 0 w 50"/>
                <a:gd name="T13" fmla="*/ 0 h 36"/>
                <a:gd name="T14" fmla="*/ 50 w 50"/>
                <a:gd name="T15" fmla="*/ 36 h 36"/>
              </a:gdLst>
              <a:ahLst/>
              <a:cxnLst>
                <a:cxn ang="T8">
                  <a:pos x="T0" y="T1"/>
                </a:cxn>
                <a:cxn ang="T9">
                  <a:pos x="T2" y="T3"/>
                </a:cxn>
                <a:cxn ang="T10">
                  <a:pos x="T4" y="T5"/>
                </a:cxn>
                <a:cxn ang="T11">
                  <a:pos x="T6" y="T7"/>
                </a:cxn>
              </a:cxnLst>
              <a:rect l="T12" t="T13" r="T14" b="T15"/>
              <a:pathLst>
                <a:path w="50" h="36">
                  <a:moveTo>
                    <a:pt x="0" y="36"/>
                  </a:moveTo>
                  <a:lnTo>
                    <a:pt x="50" y="36"/>
                  </a:lnTo>
                  <a:lnTo>
                    <a:pt x="5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06" name="Rectangle 381"/>
            <p:cNvSpPr>
              <a:spLocks noChangeArrowheads="1"/>
            </p:cNvSpPr>
            <p:nvPr/>
          </p:nvSpPr>
          <p:spPr bwMode="auto">
            <a:xfrm>
              <a:off x="261938" y="1968500"/>
              <a:ext cx="71438"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07" name="Freeform 382"/>
            <p:cNvSpPr>
              <a:spLocks/>
            </p:cNvSpPr>
            <p:nvPr/>
          </p:nvSpPr>
          <p:spPr bwMode="auto">
            <a:xfrm>
              <a:off x="261938" y="1968500"/>
              <a:ext cx="71438" cy="57150"/>
            </a:xfrm>
            <a:custGeom>
              <a:avLst/>
              <a:gdLst>
                <a:gd name="T0" fmla="*/ 0 w 45"/>
                <a:gd name="T1" fmla="*/ 2147483647 h 36"/>
                <a:gd name="T2" fmla="*/ 2147483647 w 45"/>
                <a:gd name="T3" fmla="*/ 2147483647 h 36"/>
                <a:gd name="T4" fmla="*/ 2147483647 w 45"/>
                <a:gd name="T5" fmla="*/ 0 h 36"/>
                <a:gd name="T6" fmla="*/ 0 w 45"/>
                <a:gd name="T7" fmla="*/ 0 h 36"/>
                <a:gd name="T8" fmla="*/ 0 60000 65536"/>
                <a:gd name="T9" fmla="*/ 0 60000 65536"/>
                <a:gd name="T10" fmla="*/ 0 60000 65536"/>
                <a:gd name="T11" fmla="*/ 0 60000 65536"/>
                <a:gd name="T12" fmla="*/ 0 w 45"/>
                <a:gd name="T13" fmla="*/ 0 h 36"/>
                <a:gd name="T14" fmla="*/ 45 w 45"/>
                <a:gd name="T15" fmla="*/ 36 h 36"/>
              </a:gdLst>
              <a:ahLst/>
              <a:cxnLst>
                <a:cxn ang="T8">
                  <a:pos x="T0" y="T1"/>
                </a:cxn>
                <a:cxn ang="T9">
                  <a:pos x="T2" y="T3"/>
                </a:cxn>
                <a:cxn ang="T10">
                  <a:pos x="T4" y="T5"/>
                </a:cxn>
                <a:cxn ang="T11">
                  <a:pos x="T6" y="T7"/>
                </a:cxn>
              </a:cxnLst>
              <a:rect l="T12" t="T13" r="T14" b="T15"/>
              <a:pathLst>
                <a:path w="45" h="36">
                  <a:moveTo>
                    <a:pt x="0" y="36"/>
                  </a:moveTo>
                  <a:lnTo>
                    <a:pt x="45" y="36"/>
                  </a:lnTo>
                  <a:lnTo>
                    <a:pt x="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08" name="Freeform 383"/>
            <p:cNvSpPr>
              <a:spLocks noEditPoints="1"/>
            </p:cNvSpPr>
            <p:nvPr/>
          </p:nvSpPr>
          <p:spPr bwMode="auto">
            <a:xfrm>
              <a:off x="439738" y="1968500"/>
              <a:ext cx="358775" cy="57150"/>
            </a:xfrm>
            <a:custGeom>
              <a:avLst/>
              <a:gdLst>
                <a:gd name="T0" fmla="*/ 2147483647 w 226"/>
                <a:gd name="T1" fmla="*/ 2147483647 h 36"/>
                <a:gd name="T2" fmla="*/ 2147483647 w 226"/>
                <a:gd name="T3" fmla="*/ 2147483647 h 36"/>
                <a:gd name="T4" fmla="*/ 2147483647 w 226"/>
                <a:gd name="T5" fmla="*/ 0 h 36"/>
                <a:gd name="T6" fmla="*/ 2147483647 w 226"/>
                <a:gd name="T7" fmla="*/ 0 h 36"/>
                <a:gd name="T8" fmla="*/ 2147483647 w 226"/>
                <a:gd name="T9" fmla="*/ 2147483647 h 36"/>
                <a:gd name="T10" fmla="*/ 0 w 226"/>
                <a:gd name="T11" fmla="*/ 2147483647 h 36"/>
                <a:gd name="T12" fmla="*/ 2147483647 w 226"/>
                <a:gd name="T13" fmla="*/ 2147483647 h 36"/>
                <a:gd name="T14" fmla="*/ 2147483647 w 226"/>
                <a:gd name="T15" fmla="*/ 0 h 36"/>
                <a:gd name="T16" fmla="*/ 0 w 226"/>
                <a:gd name="T17" fmla="*/ 0 h 36"/>
                <a:gd name="T18" fmla="*/ 0 w 226"/>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36"/>
                <a:gd name="T32" fmla="*/ 226 w 226"/>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36">
                  <a:moveTo>
                    <a:pt x="145" y="36"/>
                  </a:moveTo>
                  <a:lnTo>
                    <a:pt x="226" y="36"/>
                  </a:lnTo>
                  <a:lnTo>
                    <a:pt x="226" y="0"/>
                  </a:lnTo>
                  <a:lnTo>
                    <a:pt x="145" y="0"/>
                  </a:lnTo>
                  <a:lnTo>
                    <a:pt x="145" y="36"/>
                  </a:lnTo>
                  <a:close/>
                  <a:moveTo>
                    <a:pt x="0" y="36"/>
                  </a:moveTo>
                  <a:lnTo>
                    <a:pt x="82" y="36"/>
                  </a:lnTo>
                  <a:lnTo>
                    <a:pt x="82" y="0"/>
                  </a:lnTo>
                  <a:lnTo>
                    <a:pt x="0" y="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809" name="Rectangle 384"/>
            <p:cNvSpPr>
              <a:spLocks noChangeArrowheads="1"/>
            </p:cNvSpPr>
            <p:nvPr/>
          </p:nvSpPr>
          <p:spPr bwMode="auto">
            <a:xfrm>
              <a:off x="898525" y="1968500"/>
              <a:ext cx="79375"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26810" name="Freeform 385"/>
            <p:cNvSpPr>
              <a:spLocks/>
            </p:cNvSpPr>
            <p:nvPr/>
          </p:nvSpPr>
          <p:spPr bwMode="auto">
            <a:xfrm>
              <a:off x="898525" y="1968500"/>
              <a:ext cx="79375" cy="57150"/>
            </a:xfrm>
            <a:custGeom>
              <a:avLst/>
              <a:gdLst>
                <a:gd name="T0" fmla="*/ 0 w 50"/>
                <a:gd name="T1" fmla="*/ 2147483647 h 36"/>
                <a:gd name="T2" fmla="*/ 2147483647 w 50"/>
                <a:gd name="T3" fmla="*/ 2147483647 h 36"/>
                <a:gd name="T4" fmla="*/ 2147483647 w 50"/>
                <a:gd name="T5" fmla="*/ 0 h 36"/>
                <a:gd name="T6" fmla="*/ 0 w 50"/>
                <a:gd name="T7" fmla="*/ 0 h 36"/>
                <a:gd name="T8" fmla="*/ 0 60000 65536"/>
                <a:gd name="T9" fmla="*/ 0 60000 65536"/>
                <a:gd name="T10" fmla="*/ 0 60000 65536"/>
                <a:gd name="T11" fmla="*/ 0 60000 65536"/>
                <a:gd name="T12" fmla="*/ 0 w 50"/>
                <a:gd name="T13" fmla="*/ 0 h 36"/>
                <a:gd name="T14" fmla="*/ 50 w 50"/>
                <a:gd name="T15" fmla="*/ 36 h 36"/>
              </a:gdLst>
              <a:ahLst/>
              <a:cxnLst>
                <a:cxn ang="T8">
                  <a:pos x="T0" y="T1"/>
                </a:cxn>
                <a:cxn ang="T9">
                  <a:pos x="T2" y="T3"/>
                </a:cxn>
                <a:cxn ang="T10">
                  <a:pos x="T4" y="T5"/>
                </a:cxn>
                <a:cxn ang="T11">
                  <a:pos x="T6" y="T7"/>
                </a:cxn>
              </a:cxnLst>
              <a:rect l="T12" t="T13" r="T14" b="T15"/>
              <a:pathLst>
                <a:path w="50" h="36">
                  <a:moveTo>
                    <a:pt x="0" y="36"/>
                  </a:moveTo>
                  <a:lnTo>
                    <a:pt x="50" y="36"/>
                  </a:lnTo>
                  <a:lnTo>
                    <a:pt x="5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80" name="文本框 767"/>
          <p:cNvSpPr txBox="1">
            <a:spLocks noChangeArrowheads="1"/>
          </p:cNvSpPr>
          <p:nvPr/>
        </p:nvSpPr>
        <p:spPr bwMode="auto">
          <a:xfrm>
            <a:off x="3214688" y="1341438"/>
            <a:ext cx="7056437"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eaLnBrk="1" hangingPunct="1">
              <a:buFont typeface="Arial" charset="0"/>
              <a:buNone/>
            </a:pPr>
            <a:r>
              <a:rPr kumimoji="0" lang="zh-CN" altLang="en-US" sz="6600">
                <a:solidFill>
                  <a:srgbClr val="FFFFFF"/>
                </a:solidFill>
                <a:latin typeface="微软雅黑" charset="0"/>
                <a:ea typeface="微软雅黑" charset="0"/>
                <a:cs typeface="微软雅黑" charset="0"/>
              </a:rPr>
              <a:t>     </a:t>
            </a:r>
            <a:endParaRPr kumimoji="0" lang="zh-CN" altLang="en-US" sz="6600">
              <a:latin typeface="微软雅黑" charset="0"/>
              <a:ea typeface="微软雅黑" charset="0"/>
              <a:cs typeface="微软雅黑" charset="0"/>
            </a:endParaRPr>
          </a:p>
          <a:p>
            <a:pPr eaLnBrk="1" hangingPunct="1">
              <a:buFont typeface="Arial" charset="0"/>
              <a:buNone/>
            </a:pPr>
            <a:r>
              <a:rPr kumimoji="0" lang="zh-CN" altLang="en-US" sz="6600">
                <a:latin typeface="微软雅黑" charset="0"/>
                <a:ea typeface="微软雅黑" charset="0"/>
                <a:cs typeface="微软雅黑" charset="0"/>
              </a:rPr>
              <a:t>       20</a:t>
            </a:r>
            <a:r>
              <a:rPr kumimoji="0" lang="en-US" altLang="zh-CN" sz="6600">
                <a:latin typeface="微软雅黑" charset="0"/>
                <a:ea typeface="微软雅黑" charset="0"/>
                <a:cs typeface="微软雅黑" charset="0"/>
              </a:rPr>
              <a:t>17</a:t>
            </a:r>
            <a:endParaRPr kumimoji="0" lang="zh-CN" altLang="en-US" sz="6600">
              <a:latin typeface="微软雅黑" charset="0"/>
              <a:ea typeface="微软雅黑" charset="0"/>
              <a:cs typeface="微软雅黑" charset="0"/>
            </a:endParaRPr>
          </a:p>
        </p:txBody>
      </p:sp>
      <p:sp>
        <p:nvSpPr>
          <p:cNvPr id="4481" name="文本框 768"/>
          <p:cNvSpPr txBox="1">
            <a:spLocks noChangeArrowheads="1"/>
          </p:cNvSpPr>
          <p:nvPr/>
        </p:nvSpPr>
        <p:spPr bwMode="auto">
          <a:xfrm>
            <a:off x="2930525" y="5083175"/>
            <a:ext cx="65087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algn="ctr" eaLnBrk="1" hangingPunct="1">
              <a:lnSpc>
                <a:spcPct val="150000"/>
              </a:lnSpc>
              <a:buFont typeface="Arial" charset="0"/>
              <a:buNone/>
            </a:pPr>
            <a:r>
              <a:rPr kumimoji="0" lang="en-US" altLang="zh-CN" sz="1400">
                <a:solidFill>
                  <a:srgbClr val="FFFFFF"/>
                </a:solidFill>
                <a:latin typeface="微软雅黑" charset="0"/>
                <a:ea typeface="微软雅黑" charset="0"/>
                <a:cs typeface="微软雅黑" charset="0"/>
              </a:rPr>
              <a:t>--</a:t>
            </a:r>
            <a:r>
              <a:rPr kumimoji="0" lang="zh-CN" altLang="en-US" sz="1400">
                <a:solidFill>
                  <a:srgbClr val="FFFFFF"/>
                </a:solidFill>
                <a:latin typeface="微软雅黑" charset="0"/>
                <a:ea typeface="微软雅黑" charset="0"/>
                <a:cs typeface="微软雅黑" charset="0"/>
              </a:rPr>
              <a:t>产业前沿第四组第五周报告</a:t>
            </a:r>
          </a:p>
          <a:p>
            <a:pPr algn="ctr" eaLnBrk="1" hangingPunct="1">
              <a:lnSpc>
                <a:spcPct val="150000"/>
              </a:lnSpc>
              <a:buFont typeface="Arial" charset="0"/>
              <a:buNone/>
            </a:pPr>
            <a:r>
              <a:rPr kumimoji="0" lang="zh-CN" altLang="en-US" sz="1400">
                <a:solidFill>
                  <a:srgbClr val="FFFFFF"/>
                </a:solidFill>
                <a:latin typeface="微软雅黑" charset="0"/>
                <a:ea typeface="微软雅黑" charset="0"/>
                <a:cs typeface="微软雅黑" charset="0"/>
              </a:rPr>
              <a:t>组员（彭骏 马菡璐 冉瑶 项梁）</a:t>
            </a:r>
          </a:p>
        </p:txBody>
      </p:sp>
      <p:sp>
        <p:nvSpPr>
          <p:cNvPr id="4482" name="文本框 767"/>
          <p:cNvSpPr txBox="1">
            <a:spLocks noChangeArrowheads="1"/>
          </p:cNvSpPr>
          <p:nvPr/>
        </p:nvSpPr>
        <p:spPr bwMode="auto">
          <a:xfrm>
            <a:off x="3440113" y="1282700"/>
            <a:ext cx="5689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eaLnBrk="1" hangingPunct="1">
              <a:buFont typeface="Arial" charset="0"/>
              <a:buNone/>
            </a:pPr>
            <a:r>
              <a:rPr kumimoji="0" lang="zh-CN" altLang="en-US" sz="6600">
                <a:solidFill>
                  <a:srgbClr val="FFFFFF"/>
                </a:solidFill>
                <a:latin typeface="微软雅黑" charset="0"/>
                <a:ea typeface="微软雅黑" charset="0"/>
                <a:cs typeface="微软雅黑" charset="0"/>
              </a:rPr>
              <a:t>      </a:t>
            </a:r>
          </a:p>
          <a:p>
            <a:pPr eaLnBrk="1" hangingPunct="1">
              <a:buFont typeface="Arial" charset="0"/>
              <a:buNone/>
            </a:pPr>
            <a:r>
              <a:rPr kumimoji="0" lang="zh-CN" altLang="en-US" sz="6600">
                <a:solidFill>
                  <a:srgbClr val="FFFFFF"/>
                </a:solidFill>
                <a:latin typeface="微软雅黑" charset="0"/>
                <a:ea typeface="微软雅黑" charset="0"/>
                <a:cs typeface="微软雅黑" charset="0"/>
              </a:rPr>
              <a:t>  </a:t>
            </a:r>
            <a:r>
              <a:rPr kumimoji="0" lang="en-US" altLang="zh-CN" sz="6600">
                <a:solidFill>
                  <a:srgbClr val="FFFF00"/>
                </a:solidFill>
                <a:latin typeface="微软雅黑" charset="0"/>
                <a:ea typeface="微软雅黑" charset="0"/>
                <a:cs typeface="微软雅黑" charset="0"/>
              </a:rPr>
              <a:t>Neural-art</a:t>
            </a:r>
            <a:endParaRPr kumimoji="0" lang="zh-CN" altLang="en-US" sz="1800">
              <a:solidFill>
                <a:srgbClr val="FFFF0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480"/>
                                        </p:tgtEl>
                                        <p:attrNameLst>
                                          <p:attrName>style.visibility</p:attrName>
                                        </p:attrNameLst>
                                      </p:cBhvr>
                                      <p:to>
                                        <p:strVal val="visible"/>
                                      </p:to>
                                    </p:set>
                                    <p:animEffect transition="in" filter="barn(inVertical)">
                                      <p:cBhvr>
                                        <p:cTn id="7" dur="500"/>
                                        <p:tgtEl>
                                          <p:spTgt spid="4480"/>
                                        </p:tgtEl>
                                      </p:cBhvr>
                                    </p:animEffect>
                                  </p:childTnLst>
                                </p:cTn>
                              </p:par>
                            </p:childTnLst>
                          </p:cTn>
                        </p:par>
                        <p:par>
                          <p:cTn id="8" fill="hold" nodeType="afterGroup">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nodeType="afterGroup">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4481"/>
                                        </p:tgtEl>
                                        <p:attrNameLst>
                                          <p:attrName>style.visibility</p:attrName>
                                        </p:attrNameLst>
                                      </p:cBhvr>
                                      <p:to>
                                        <p:strVal val="visible"/>
                                      </p:to>
                                    </p:set>
                                    <p:anim calcmode="lin" valueType="num">
                                      <p:cBhvr additive="base">
                                        <p:cTn id="15" dur="500" fill="hold"/>
                                        <p:tgtEl>
                                          <p:spTgt spid="4481"/>
                                        </p:tgtEl>
                                        <p:attrNameLst>
                                          <p:attrName>ppt_x</p:attrName>
                                        </p:attrNameLst>
                                      </p:cBhvr>
                                      <p:tavLst>
                                        <p:tav tm="0">
                                          <p:val>
                                            <p:strVal val="#ppt_x"/>
                                          </p:val>
                                        </p:tav>
                                        <p:tav tm="100000">
                                          <p:val>
                                            <p:strVal val="#ppt_x"/>
                                          </p:val>
                                        </p:tav>
                                      </p:tavLst>
                                    </p:anim>
                                    <p:anim calcmode="lin" valueType="num">
                                      <p:cBhvr additive="base">
                                        <p:cTn id="16" dur="500" fill="hold"/>
                                        <p:tgtEl>
                                          <p:spTgt spid="4481"/>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4482"/>
                                        </p:tgtEl>
                                        <p:attrNameLst>
                                          <p:attrName>style.visibility</p:attrName>
                                        </p:attrNameLst>
                                      </p:cBhvr>
                                      <p:to>
                                        <p:strVal val="visible"/>
                                      </p:to>
                                    </p:set>
                                    <p:animEffect transition="in" filter="barn(inVertical)">
                                      <p:cBhvr>
                                        <p:cTn id="20" dur="500"/>
                                        <p:tgtEl>
                                          <p:spTgt spid="4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0" grpId="0" autoUpdateAnimBg="0"/>
      <p:bldP spid="4481" grpId="0" autoUpdateAnimBg="0"/>
      <p:bldP spid="448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03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chemeClr val="bg1"/>
                </a:solidFill>
              </a:rPr>
              <a:t>案例</a:t>
            </a:r>
            <a:r>
              <a:rPr lang="en-US" altLang="zh-CN" dirty="0" smtClean="0">
                <a:solidFill>
                  <a:schemeClr val="bg1"/>
                </a:solidFill>
              </a:rPr>
              <a:t>(1)</a:t>
            </a:r>
            <a:endParaRPr lang="zh-CN" altLang="en-US" dirty="0">
              <a:solidFill>
                <a:schemeClr val="bg1"/>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en-US" altLang="zh-CN" sz="3200" b="1" dirty="0" smtClean="0">
              <a:solidFill>
                <a:schemeClr val="bg1"/>
              </a:solidFill>
              <a:latin typeface="造字工房言宋（非商用）常规体" charset="0"/>
              <a:ea typeface="造字工房言宋（非商用）常规体" charset="0"/>
              <a:cs typeface="造字工房言宋（非商用）常规体" charset="0"/>
            </a:endParaRPr>
          </a:p>
        </p:txBody>
      </p:sp>
      <p:sp>
        <p:nvSpPr>
          <p:cNvPr id="10" name="矩形 2"/>
          <p:cNvSpPr>
            <a:spLocks noChangeArrowheads="1"/>
          </p:cNvSpPr>
          <p:nvPr/>
        </p:nvSpPr>
        <p:spPr bwMode="auto">
          <a:xfrm>
            <a:off x="1639888" y="1637184"/>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zh-CN" altLang="zh-CN" sz="5000" b="1" dirty="0" smtClean="0">
                <a:solidFill>
                  <a:schemeClr val="bg1"/>
                </a:solidFill>
                <a:latin typeface="造字工房言宋（非商用）常规体" charset="0"/>
                <a:ea typeface="造字工房言宋（非商用）常规体" charset="0"/>
                <a:cs typeface="造字工房言宋（非商用）常规体" charset="0"/>
              </a:rPr>
              <a:t>&lt;</a:t>
            </a:r>
            <a:r>
              <a:rPr lang="en-US" altLang="zh-CN" sz="5000" b="1" dirty="0" smtClean="0">
                <a:solidFill>
                  <a:schemeClr val="bg1"/>
                </a:solidFill>
                <a:latin typeface="造字工房言宋（非商用）常规体" charset="0"/>
                <a:ea typeface="造字工房言宋（非商用）常规体" charset="0"/>
                <a:cs typeface="造字工房言宋（非商用）常规体" charset="0"/>
              </a:rPr>
              <a:t>Google&gt;</a:t>
            </a:r>
          </a:p>
          <a:p>
            <a:pPr>
              <a:buFont typeface="Arial" charset="0"/>
              <a:buNone/>
            </a:pPr>
            <a:endParaRPr lang="x-none" altLang="zh-CN" sz="32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endParaRPr lang="zh-CN" altLang="en-US" sz="5000" b="1" dirty="0" smtClean="0">
              <a:solidFill>
                <a:schemeClr val="bg1"/>
              </a:solidFill>
              <a:latin typeface="造字工房言宋（非商用）常规体" charset="0"/>
              <a:ea typeface="造字工房言宋（非商用）常规体" charset="0"/>
              <a:cs typeface="造字工房言宋（非商用）常规体" charset="0"/>
            </a:endParaRPr>
          </a:p>
          <a:p>
            <a:r>
              <a:rPr lang="en-US" altLang="zh-TW" sz="3200" b="1" dirty="0" smtClean="0">
                <a:solidFill>
                  <a:schemeClr val="bg1"/>
                </a:solidFill>
                <a:latin typeface="造字工房言宋（非商用）常规体" charset="0"/>
                <a:ea typeface="造字工房言宋（非商用）常规体" charset="0"/>
                <a:cs typeface="造字工房言宋（非商用）常规体" charset="0"/>
              </a:rPr>
              <a:t>AI</a:t>
            </a:r>
            <a:r>
              <a:rPr lang="zh-TW" altLang="en-US" sz="3200" b="1" dirty="0" smtClean="0">
                <a:solidFill>
                  <a:schemeClr val="bg1"/>
                </a:solidFill>
                <a:latin typeface="造字工房言宋（非商用）常规体" charset="0"/>
                <a:ea typeface="造字工房言宋（非商用）常规体" charset="0"/>
                <a:cs typeface="造字工房言宋（非商用）常规体" charset="0"/>
              </a:rPr>
              <a:t>绘画系统</a:t>
            </a:r>
            <a:r>
              <a:rPr lang="en-US" altLang="zh-TW" sz="3200" b="1" dirty="0" err="1" smtClean="0">
                <a:solidFill>
                  <a:schemeClr val="bg1"/>
                </a:solidFill>
                <a:latin typeface="造字工房言宋（非商用）常规体" charset="0"/>
                <a:ea typeface="造字工房言宋（非商用）常规体" charset="0"/>
                <a:cs typeface="造字工房言宋（非商用）常规体" charset="0"/>
              </a:rPr>
              <a:t>SketchRNN</a:t>
            </a:r>
            <a:endParaRPr lang="en-US" altLang="zh-TW" sz="3200" b="1" dirty="0" smtClean="0">
              <a:solidFill>
                <a:schemeClr val="bg1"/>
              </a:solidFill>
              <a:latin typeface="造字工房言宋（非商用）常规体" charset="0"/>
              <a:ea typeface="造字工房言宋（非商用）常规体" charset="0"/>
              <a:cs typeface="造字工房言宋（非商用）常规体" charset="0"/>
            </a:endParaRPr>
          </a:p>
          <a:p>
            <a:r>
              <a:rPr lang="zh-CN" altLang="zh-TW" sz="3200" b="1" dirty="0" smtClean="0">
                <a:solidFill>
                  <a:schemeClr val="bg1"/>
                </a:solidFill>
                <a:latin typeface="造字工房言宋（非商用）常规体" charset="0"/>
                <a:ea typeface="造字工房言宋（非商用）常规体" charset="0"/>
                <a:cs typeface="造字工房言宋（非商用）常规体" charset="0"/>
              </a:rPr>
              <a:t>“</a:t>
            </a: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机器学习</a:t>
            </a:r>
            <a:r>
              <a:rPr lang="en-US" altLang="zh-CN" sz="3200" b="1" dirty="0" smtClean="0">
                <a:solidFill>
                  <a:schemeClr val="bg1"/>
                </a:solidFill>
                <a:latin typeface="造字工房言宋（非商用）常规体" charset="0"/>
                <a:ea typeface="造字工房言宋（非商用）常规体" charset="0"/>
                <a:cs typeface="造字工房言宋（非商用）常规体" charset="0"/>
              </a:rPr>
              <a:t>”</a:t>
            </a:r>
          </a:p>
          <a:p>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标签权重</a:t>
            </a:r>
            <a:endParaRPr lang="x-none" altLang="zh-CN" sz="32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pic>
        <p:nvPicPr>
          <p:cNvPr id="4" name="图片 3" descr="54031b12e6f24beaa91485c6746377ad2017060907411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76" y="1196752"/>
            <a:ext cx="4752528" cy="4916706"/>
          </a:xfrm>
          <a:prstGeom prst="rect">
            <a:avLst/>
          </a:prstGeom>
        </p:spPr>
      </p:pic>
    </p:spTree>
    <p:extLst>
      <p:ext uri="{BB962C8B-B14F-4D97-AF65-F5344CB8AC3E}">
        <p14:creationId xmlns:p14="http://schemas.microsoft.com/office/powerpoint/2010/main" val="870064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03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chemeClr val="bg1"/>
                </a:solidFill>
              </a:rPr>
              <a:t>案例</a:t>
            </a:r>
            <a:r>
              <a:rPr lang="en-US" altLang="zh-CN" dirty="0" smtClean="0">
                <a:solidFill>
                  <a:schemeClr val="bg1"/>
                </a:solidFill>
              </a:rPr>
              <a:t>(1)</a:t>
            </a:r>
            <a:endParaRPr lang="zh-CN" altLang="en-US" dirty="0">
              <a:solidFill>
                <a:schemeClr val="bg1"/>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机器人伦勃朗</a:t>
            </a: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pic>
        <p:nvPicPr>
          <p:cNvPr id="3" name="图片 2" descr="3165fa58b3d44fe1b4491dbaf0bd08bf_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840" y="1556792"/>
            <a:ext cx="6224447" cy="4707238"/>
          </a:xfrm>
          <a:prstGeom prst="rect">
            <a:avLst/>
          </a:prstGeom>
        </p:spPr>
      </p:pic>
    </p:spTree>
    <p:extLst>
      <p:ext uri="{BB962C8B-B14F-4D97-AF65-F5344CB8AC3E}">
        <p14:creationId xmlns:p14="http://schemas.microsoft.com/office/powerpoint/2010/main" val="620042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03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chemeClr val="bg1"/>
                </a:solidFill>
              </a:rPr>
              <a:t>案例</a:t>
            </a:r>
            <a:r>
              <a:rPr lang="en-US" altLang="zh-CN" dirty="0" smtClean="0">
                <a:solidFill>
                  <a:schemeClr val="bg1"/>
                </a:solidFill>
              </a:rPr>
              <a:t>(1)</a:t>
            </a:r>
            <a:endParaRPr lang="zh-CN" altLang="en-US" dirty="0">
              <a:solidFill>
                <a:schemeClr val="bg1"/>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en-US" altLang="zh-CN" sz="3200" b="1" dirty="0" err="1" smtClean="0">
                <a:solidFill>
                  <a:schemeClr val="bg1"/>
                </a:solidFill>
                <a:latin typeface="造字工房言宋（非商用）常规体" charset="0"/>
                <a:ea typeface="造字工房言宋（非商用）常规体" charset="0"/>
                <a:cs typeface="造字工房言宋（非商用）常规体" charset="0"/>
              </a:rPr>
              <a:t>Prisma</a:t>
            </a:r>
            <a:endParaRPr lang="en-US" altLang="zh-CN" sz="32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风格迁移</a:t>
            </a: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pic>
        <p:nvPicPr>
          <p:cNvPr id="3" name="图片 2" descr="tim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768" y="1412776"/>
            <a:ext cx="6934870" cy="4658719"/>
          </a:xfrm>
          <a:prstGeom prst="rect">
            <a:avLst/>
          </a:prstGeom>
        </p:spPr>
      </p:pic>
    </p:spTree>
    <p:extLst>
      <p:ext uri="{BB962C8B-B14F-4D97-AF65-F5344CB8AC3E}">
        <p14:creationId xmlns:p14="http://schemas.microsoft.com/office/powerpoint/2010/main" val="620042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03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chemeClr val="bg1"/>
                </a:solidFill>
              </a:rPr>
              <a:t>案例</a:t>
            </a:r>
            <a:r>
              <a:rPr lang="en-US" altLang="zh-CN" dirty="0" smtClean="0">
                <a:solidFill>
                  <a:schemeClr val="bg1"/>
                </a:solidFill>
              </a:rPr>
              <a:t>(1)</a:t>
            </a:r>
            <a:endParaRPr lang="zh-CN" altLang="en-US" dirty="0">
              <a:solidFill>
                <a:schemeClr val="bg1"/>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en-US" altLang="zh-CN" sz="3200" b="1" dirty="0" smtClean="0">
              <a:solidFill>
                <a:schemeClr val="bg1"/>
              </a:solidFill>
              <a:latin typeface="造字工房言宋（非商用）常规体" charset="0"/>
              <a:ea typeface="造字工房言宋（非商用）常规体" charset="0"/>
              <a:cs typeface="造字工房言宋（非商用）常规体" charset="0"/>
            </a:endParaRPr>
          </a:p>
        </p:txBody>
      </p:sp>
      <p:pic>
        <p:nvPicPr>
          <p:cNvPr id="2" name="图片 1" descr="feaaf98ba25d9a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984" y="2132856"/>
            <a:ext cx="5544616" cy="3098800"/>
          </a:xfrm>
          <a:prstGeom prst="rect">
            <a:avLst/>
          </a:prstGeom>
        </p:spPr>
      </p:pic>
      <p:sp>
        <p:nvSpPr>
          <p:cNvPr id="11" name="文本框 13"/>
          <p:cNvSpPr txBox="1">
            <a:spLocks noChangeArrowheads="1"/>
          </p:cNvSpPr>
          <p:nvPr/>
        </p:nvSpPr>
        <p:spPr bwMode="auto">
          <a:xfrm>
            <a:off x="1559496" y="1340768"/>
            <a:ext cx="4104456"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endParaRPr kumimoji="0" lang="zh-CN" altLang="en-US" sz="2000" dirty="0">
              <a:solidFill>
                <a:srgbClr val="FFFFFF"/>
              </a:solidFill>
              <a:latin typeface="微软雅黑" charset="0"/>
              <a:ea typeface="微软雅黑" charset="0"/>
              <a:cs typeface="微软雅黑" charset="0"/>
            </a:endParaRPr>
          </a:p>
          <a:p>
            <a:pPr>
              <a:buFont typeface="Wingdings" charset="0"/>
              <a:buChar char="Ø"/>
            </a:pPr>
            <a:r>
              <a:rPr kumimoji="0" lang="en-US" altLang="zh-CN" sz="2000" dirty="0" err="1" smtClean="0">
                <a:solidFill>
                  <a:srgbClr val="FFFFFF"/>
                </a:solidFill>
                <a:latin typeface="微软雅黑" charset="0"/>
                <a:ea typeface="微软雅黑" charset="0"/>
                <a:cs typeface="微软雅黑" charset="0"/>
              </a:rPr>
              <a:t>SketchRNN</a:t>
            </a:r>
            <a:r>
              <a:rPr kumimoji="0" lang="zh-CN" altLang="en-US" sz="2000" dirty="0" smtClean="0">
                <a:solidFill>
                  <a:srgbClr val="FFFFFF"/>
                </a:solidFill>
                <a:latin typeface="微软雅黑" charset="0"/>
                <a:ea typeface="微软雅黑" charset="0"/>
                <a:cs typeface="微软雅黑" charset="0"/>
              </a:rPr>
              <a:t>的意义不仅仅在于学习如何画画，而在于“用类似于人类的方式概括归纳抽象的概念。”</a:t>
            </a:r>
          </a:p>
          <a:p>
            <a:pPr>
              <a:buFont typeface="Wingdings" charset="0"/>
              <a:buChar char="Ø"/>
            </a:pPr>
            <a:r>
              <a:rPr kumimoji="0" lang="zh-CN" altLang="en-US" sz="2000" dirty="0" smtClean="0">
                <a:solidFill>
                  <a:srgbClr val="FFFFFF"/>
                </a:solidFill>
                <a:latin typeface="微软雅黑" charset="0"/>
                <a:ea typeface="微软雅黑" charset="0"/>
                <a:cs typeface="微软雅黑" charset="0"/>
              </a:rPr>
              <a:t>他们并不想要打造一台能够画猪的机器。他们想要打造一台能够识别和输出“猪的特征”的机器，即便机器得到的是诸如卡车的提示性语言，它也能够不受影响，作出准确的判断。</a:t>
            </a:r>
          </a:p>
        </p:txBody>
      </p:sp>
    </p:spTree>
    <p:extLst>
      <p:ext uri="{BB962C8B-B14F-4D97-AF65-F5344CB8AC3E}">
        <p14:creationId xmlns:p14="http://schemas.microsoft.com/office/powerpoint/2010/main" val="4437109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03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chemeClr val="bg1"/>
                </a:solidFill>
              </a:rPr>
              <a:t>案例</a:t>
            </a:r>
            <a:r>
              <a:rPr lang="en-US" altLang="zh-CN" dirty="0" smtClean="0">
                <a:solidFill>
                  <a:schemeClr val="bg1"/>
                </a:solidFill>
              </a:rPr>
              <a:t>(1)</a:t>
            </a:r>
            <a:endParaRPr lang="zh-CN" altLang="en-US" dirty="0">
              <a:solidFill>
                <a:schemeClr val="bg1"/>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en-US" altLang="zh-CN" sz="3200" b="1" dirty="0" smtClean="0">
              <a:solidFill>
                <a:schemeClr val="bg1"/>
              </a:solidFill>
              <a:latin typeface="造字工房言宋（非商用）常规体" charset="0"/>
              <a:ea typeface="造字工房言宋（非商用）常规体" charset="0"/>
              <a:cs typeface="造字工房言宋（非商用）常规体" charset="0"/>
            </a:endParaRPr>
          </a:p>
        </p:txBody>
      </p:sp>
      <p:sp>
        <p:nvSpPr>
          <p:cNvPr id="4" name="矩形 3"/>
          <p:cNvSpPr/>
          <p:nvPr/>
        </p:nvSpPr>
        <p:spPr>
          <a:xfrm>
            <a:off x="1775520" y="1844824"/>
            <a:ext cx="6096000" cy="2554545"/>
          </a:xfrm>
          <a:prstGeom prst="rect">
            <a:avLst/>
          </a:prstGeom>
        </p:spPr>
        <p:txBody>
          <a:bodyPr>
            <a:spAutoFit/>
          </a:bodyPr>
          <a:lstStyle/>
          <a:p>
            <a:pPr>
              <a:buFont typeface="Wingdings" charset="0"/>
              <a:buChar char="Ø"/>
            </a:pPr>
            <a:endParaRPr kumimoji="0" lang="zh-CN" altLang="en-US" sz="2000" dirty="0" smtClean="0">
              <a:solidFill>
                <a:srgbClr val="FFFFFF"/>
              </a:solidFill>
              <a:latin typeface="微软雅黑" charset="0"/>
              <a:ea typeface="微软雅黑" charset="0"/>
              <a:cs typeface="微软雅黑" charset="0"/>
            </a:endParaRPr>
          </a:p>
          <a:p>
            <a:pPr>
              <a:buFont typeface="Wingdings" charset="0"/>
              <a:buChar char="Ø"/>
            </a:pPr>
            <a:r>
              <a:rPr kumimoji="0" lang="zh-CN" altLang="en-US" sz="2000" dirty="0" smtClean="0">
                <a:solidFill>
                  <a:srgbClr val="FFFFFF"/>
                </a:solidFill>
                <a:latin typeface="微软雅黑" charset="0"/>
                <a:ea typeface="微软雅黑" charset="0"/>
                <a:cs typeface="微软雅黑" charset="0"/>
              </a:rPr>
              <a:t>当人的画画的时候，他们会对这个世界做抽象的概念。他们会去画“猪”的广义概念，而不是画特定的动物。也就是说，我们的大脑如何存储“猪的特征”信息和我们如何画猪之间存在关联性。</a:t>
            </a:r>
          </a:p>
          <a:p>
            <a:pPr>
              <a:buFont typeface="Wingdings" charset="0"/>
              <a:buChar char="Ø"/>
            </a:pPr>
            <a:endParaRPr kumimoji="0" lang="zh-CN" altLang="en-US" sz="2000" dirty="0" smtClean="0">
              <a:solidFill>
                <a:srgbClr val="FFFFFF"/>
              </a:solidFill>
              <a:latin typeface="微软雅黑" charset="0"/>
              <a:ea typeface="微软雅黑" charset="0"/>
              <a:cs typeface="微软雅黑" charset="0"/>
            </a:endParaRPr>
          </a:p>
          <a:p>
            <a:pPr>
              <a:buFont typeface="Wingdings" charset="0"/>
              <a:buChar char="Ø"/>
            </a:pPr>
            <a:r>
              <a:rPr kumimoji="0" lang="zh-CN" altLang="en-US" sz="2000" dirty="0" smtClean="0">
                <a:solidFill>
                  <a:srgbClr val="FFFFFF"/>
                </a:solidFill>
                <a:latin typeface="微软雅黑" charset="0"/>
                <a:ea typeface="微软雅黑" charset="0"/>
                <a:cs typeface="微软雅黑" charset="0"/>
              </a:rPr>
              <a:t>学习如何画猪，你可能就能学到人脑合成猪的特征的能力</a:t>
            </a:r>
            <a:r>
              <a:rPr kumimoji="0" lang="zh-CN" altLang="en-US" dirty="0" smtClean="0">
                <a:solidFill>
                  <a:srgbClr val="FFFFFF"/>
                </a:solidFill>
                <a:latin typeface="微软雅黑" charset="0"/>
                <a:ea typeface="微软雅黑" charset="0"/>
                <a:cs typeface="微软雅黑" charset="0"/>
              </a:rPr>
              <a:t>。</a:t>
            </a:r>
          </a:p>
        </p:txBody>
      </p:sp>
    </p:spTree>
    <p:extLst>
      <p:ext uri="{BB962C8B-B14F-4D97-AF65-F5344CB8AC3E}">
        <p14:creationId xmlns:p14="http://schemas.microsoft.com/office/powerpoint/2010/main" val="9820753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03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a:solidFill>
                  <a:schemeClr val="bg1"/>
                </a:solidFill>
              </a:rPr>
              <a:t>案例</a:t>
            </a:r>
            <a:r>
              <a:rPr lang="en-US" altLang="zh-CN">
                <a:solidFill>
                  <a:schemeClr val="bg1"/>
                </a:solidFill>
              </a:rPr>
              <a:t>(1)</a:t>
            </a:r>
            <a:endParaRPr lang="zh-CN" altLang="en-US">
              <a:solidFill>
                <a:schemeClr val="bg1"/>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34822" name="矩形 2"/>
          <p:cNvSpPr>
            <a:spLocks noChangeArrowheads="1"/>
          </p:cNvSpPr>
          <p:nvPr/>
        </p:nvSpPr>
        <p:spPr bwMode="auto">
          <a:xfrm>
            <a:off x="2711450" y="3068638"/>
            <a:ext cx="28082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a:solidFill>
                <a:schemeClr val="bg1"/>
              </a:solidFill>
              <a:latin typeface="造字工房言宋（非商用）常规体" charset="0"/>
              <a:ea typeface="造字工房言宋（非商用）常规体" charset="0"/>
              <a:cs typeface="造字工房言宋（非商用）常规体" charset="0"/>
            </a:endParaRPr>
          </a:p>
        </p:txBody>
      </p:sp>
      <p:sp>
        <p:nvSpPr>
          <p:cNvPr id="34823" name="矩形 2"/>
          <p:cNvSpPr>
            <a:spLocks noChangeArrowheads="1"/>
          </p:cNvSpPr>
          <p:nvPr/>
        </p:nvSpPr>
        <p:spPr bwMode="auto">
          <a:xfrm>
            <a:off x="1487488" y="1484313"/>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zh-CN" sz="5000" b="1" dirty="0">
                <a:solidFill>
                  <a:schemeClr val="bg1"/>
                </a:solidFill>
                <a:latin typeface="造字工房言宋（非商用）常规体" charset="0"/>
                <a:ea typeface="造字工房言宋（非商用）常规体" charset="0"/>
                <a:cs typeface="造字工房言宋（非商用）常规体" charset="0"/>
              </a:rPr>
              <a:t>&lt;</a:t>
            </a:r>
            <a:r>
              <a:rPr lang="zh-CN" altLang="en-US" sz="5000" b="1" dirty="0">
                <a:solidFill>
                  <a:schemeClr val="bg1"/>
                </a:solidFill>
                <a:latin typeface="造字工房言宋（非商用）常规体" charset="0"/>
                <a:ea typeface="造字工房言宋（非商用）常规体" charset="0"/>
                <a:cs typeface="造字工房言宋（非商用）常规体" charset="0"/>
              </a:rPr>
              <a:t>微软</a:t>
            </a:r>
            <a:r>
              <a:rPr lang="en-US" altLang="zh-CN" sz="5000" b="1" dirty="0">
                <a:solidFill>
                  <a:schemeClr val="bg1"/>
                </a:solidFill>
                <a:latin typeface="造字工房言宋（非商用）常规体" charset="0"/>
                <a:ea typeface="造字工房言宋（非商用）常规体" charset="0"/>
                <a:cs typeface="造字工房言宋（非商用）常规体" charset="0"/>
              </a:rPr>
              <a:t>&gt;</a:t>
            </a:r>
          </a:p>
          <a:p>
            <a:pPr>
              <a:buFont typeface="Arial" charset="0"/>
              <a:buNone/>
            </a:pPr>
            <a:endParaRPr lang="en-US" altLang="zh-CN" sz="32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endParaRPr lang="en-US" altLang="zh-CN" sz="3200" b="1" dirty="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图文排版</a:t>
            </a:r>
            <a:endParaRPr lang="en-US" altLang="zh-CN" sz="32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的自动</a:t>
            </a:r>
            <a:r>
              <a:rPr lang="zh-CN" altLang="en-US" sz="3200" b="1" dirty="0">
                <a:solidFill>
                  <a:schemeClr val="bg1"/>
                </a:solidFill>
                <a:latin typeface="造字工房言宋（非商用）常规体" charset="0"/>
                <a:ea typeface="造字工房言宋（非商用）常规体" charset="0"/>
                <a:cs typeface="造字工房言宋（非商用）常规体" charset="0"/>
              </a:rPr>
              <a:t>生成算法</a:t>
            </a:r>
            <a:endParaRPr lang="en-US" altLang="zh-CN" sz="3200" b="1" dirty="0">
              <a:solidFill>
                <a:schemeClr val="bg1"/>
              </a:solidFill>
              <a:latin typeface="造字工房言宋（非商用）常规体" charset="0"/>
              <a:ea typeface="造字工房言宋（非商用）常规体" charset="0"/>
              <a:cs typeface="造字工房言宋（非商用）常规体" charset="0"/>
            </a:endParaRPr>
          </a:p>
        </p:txBody>
      </p:sp>
      <p:pic>
        <p:nvPicPr>
          <p:cNvPr id="34824" name="图片 2" descr="屏幕快照 2017-10-26 下午8.25.3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1313" y="1916113"/>
            <a:ext cx="725011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303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pic>
        <p:nvPicPr>
          <p:cNvPr id="2" name="图片 1" descr="acm-tomm-2017-best-paper-2017081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1412776"/>
            <a:ext cx="5291519" cy="4896544"/>
          </a:xfrm>
          <a:prstGeom prst="rect">
            <a:avLst/>
          </a:prstGeom>
        </p:spPr>
      </p:pic>
      <p:sp>
        <p:nvSpPr>
          <p:cNvPr id="8" name="文本框 7"/>
          <p:cNvSpPr txBox="1">
            <a:spLocks noChangeArrowheads="1"/>
          </p:cNvSpPr>
          <p:nvPr/>
        </p:nvSpPr>
        <p:spPr bwMode="auto">
          <a:xfrm>
            <a:off x="7464152" y="1340768"/>
            <a:ext cx="302433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lang="en-US" altLang="zh-CN" dirty="0" smtClean="0">
                <a:solidFill>
                  <a:srgbClr val="FFFFFF"/>
                </a:solidFill>
                <a:latin typeface="黑体"/>
                <a:ea typeface="黑体"/>
                <a:cs typeface="黑体"/>
              </a:rPr>
              <a:t>2013</a:t>
            </a:r>
            <a:r>
              <a:rPr lang="zh-CN" altLang="en-US" dirty="0" smtClean="0">
                <a:solidFill>
                  <a:srgbClr val="FFFFFF"/>
                </a:solidFill>
                <a:latin typeface="黑体"/>
                <a:ea typeface="黑体"/>
                <a:cs typeface="黑体"/>
              </a:rPr>
              <a:t>年底始，</a:t>
            </a:r>
          </a:p>
          <a:p>
            <a:r>
              <a:rPr lang="zh-CN" altLang="en-US" dirty="0" smtClean="0">
                <a:solidFill>
                  <a:srgbClr val="FFFFFF"/>
                </a:solidFill>
                <a:latin typeface="黑体"/>
                <a:ea typeface="黑体"/>
                <a:cs typeface="黑体"/>
              </a:rPr>
              <a:t>来自微软亚洲研究院的研究员与来自清华大学美术学院教授徐迎庆发表论文。 </a:t>
            </a:r>
            <a:endParaRPr lang="en-US" altLang="zh-CN" dirty="0" smtClean="0">
              <a:solidFill>
                <a:srgbClr val="FFFFFF"/>
              </a:solidFill>
              <a:latin typeface="黑体"/>
              <a:ea typeface="黑体"/>
              <a:cs typeface="黑体"/>
            </a:endParaRPr>
          </a:p>
        </p:txBody>
      </p:sp>
    </p:spTree>
    <p:extLst>
      <p:ext uri="{BB962C8B-B14F-4D97-AF65-F5344CB8AC3E}">
        <p14:creationId xmlns:p14="http://schemas.microsoft.com/office/powerpoint/2010/main" val="3292578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6" name="文本框 13"/>
          <p:cNvSpPr txBox="1">
            <a:spLocks noChangeArrowheads="1"/>
          </p:cNvSpPr>
          <p:nvPr/>
        </p:nvSpPr>
        <p:spPr bwMode="auto">
          <a:xfrm>
            <a:off x="1415480" y="3068960"/>
            <a:ext cx="9804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a:buFont typeface="Wingdings" charset="0"/>
              <a:buChar char="Ø"/>
            </a:pPr>
            <a:r>
              <a:rPr kumimoji="0" lang="zh-CN" altLang="en-US" sz="2000" dirty="0" smtClean="0">
                <a:solidFill>
                  <a:srgbClr val="FFFFFF"/>
                </a:solidFill>
                <a:latin typeface="微软雅黑" charset="0"/>
                <a:ea typeface="微软雅黑" charset="0"/>
                <a:cs typeface="微软雅黑" charset="0"/>
              </a:rPr>
              <a:t>该原型通过对一系列关键问题的优化</a:t>
            </a:r>
          </a:p>
          <a:p>
            <a:pPr>
              <a:buFont typeface="Wingdings" charset="0"/>
              <a:buChar char="Ø"/>
            </a:pPr>
            <a:r>
              <a:rPr kumimoji="0" lang="zh-CN" altLang="en-US" sz="2000" dirty="0" smtClean="0">
                <a:solidFill>
                  <a:srgbClr val="FFFFFF"/>
                </a:solidFill>
                <a:latin typeface="微软雅黑" charset="0"/>
                <a:ea typeface="微软雅黑" charset="0"/>
                <a:cs typeface="微软雅黑" charset="0"/>
              </a:rPr>
              <a:t>（</a:t>
            </a:r>
            <a:r>
              <a:rPr kumimoji="0" lang="zh-CN" altLang="en-US" sz="2000" dirty="0">
                <a:solidFill>
                  <a:srgbClr val="FFFFFF"/>
                </a:solidFill>
                <a:latin typeface="微软雅黑" charset="0"/>
                <a:ea typeface="微软雅黑" charset="0"/>
                <a:cs typeface="微软雅黑" charset="0"/>
              </a:rPr>
              <a:t>例如，嵌入在照片中的文字的视觉权重、视觉空间的配重、心理学中的色彩和谐因子、信息在视觉认知和语义理解上的重要性等</a:t>
            </a:r>
            <a:r>
              <a:rPr kumimoji="0" lang="en-US" altLang="zh-CN" sz="2000" dirty="0">
                <a:solidFill>
                  <a:srgbClr val="FFFFFF"/>
                </a:solidFill>
                <a:latin typeface="微软雅黑" charset="0"/>
                <a:ea typeface="微软雅黑" charset="0"/>
                <a:cs typeface="微软雅黑" charset="0"/>
              </a:rPr>
              <a:t>)</a:t>
            </a:r>
            <a:r>
              <a:rPr kumimoji="0" lang="zh-CN" altLang="en-US" sz="2000" dirty="0" smtClean="0">
                <a:solidFill>
                  <a:srgbClr val="FFFFFF"/>
                </a:solidFill>
                <a:latin typeface="微软雅黑" charset="0"/>
                <a:ea typeface="微软雅黑" charset="0"/>
                <a:cs typeface="微软雅黑" charset="0"/>
              </a:rPr>
              <a:t>，</a:t>
            </a:r>
          </a:p>
          <a:p>
            <a:pPr>
              <a:buFont typeface="Wingdings" charset="0"/>
              <a:buChar char="Ø"/>
            </a:pPr>
            <a:r>
              <a:rPr kumimoji="0" lang="zh-CN" altLang="en-US" sz="2000" dirty="0" smtClean="0">
                <a:solidFill>
                  <a:srgbClr val="FFFFFF"/>
                </a:solidFill>
                <a:latin typeface="微软雅黑" charset="0"/>
                <a:ea typeface="微软雅黑" charset="0"/>
                <a:cs typeface="微软雅黑" charset="0"/>
              </a:rPr>
              <a:t>把视觉呈现</a:t>
            </a:r>
            <a:r>
              <a:rPr kumimoji="0" lang="zh-CN" altLang="en-US" sz="2000" dirty="0">
                <a:solidFill>
                  <a:srgbClr val="FFFFFF"/>
                </a:solidFill>
                <a:latin typeface="微软雅黑" charset="0"/>
                <a:ea typeface="微软雅黑" charset="0"/>
                <a:cs typeface="微软雅黑" charset="0"/>
              </a:rPr>
              <a:t>、文字语义、设计原则、认知理解等领域专家的先验知识自然地集成到同一个多媒体计算框架之内，并且开创了“视觉文本版面自动设计”这一新的研究方向。</a:t>
            </a:r>
          </a:p>
        </p:txBody>
      </p:sp>
      <p:sp>
        <p:nvSpPr>
          <p:cNvPr id="7" name="矩形 2"/>
          <p:cNvSpPr>
            <a:spLocks noChangeArrowheads="1"/>
          </p:cNvSpPr>
          <p:nvPr/>
        </p:nvSpPr>
        <p:spPr bwMode="auto">
          <a:xfrm>
            <a:off x="1487488" y="1340768"/>
            <a:ext cx="504056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zh-CN" altLang="en-US" sz="3500" b="1" dirty="0" smtClean="0">
                <a:solidFill>
                  <a:schemeClr val="bg1"/>
                </a:solidFill>
                <a:latin typeface="造字工房言宋（非商用）常规体" charset="0"/>
                <a:ea typeface="造字工房言宋（非商用）常规体" charset="0"/>
                <a:cs typeface="造字工房言宋（非商用）常规体" charset="0"/>
              </a:rPr>
              <a:t>可计算的</a:t>
            </a:r>
          </a:p>
          <a:p>
            <a:pPr>
              <a:buFont typeface="Arial" charset="0"/>
              <a:buNone/>
            </a:pPr>
            <a:r>
              <a:rPr lang="zh-CN" altLang="en-US" sz="3500" b="1" dirty="0" smtClean="0">
                <a:solidFill>
                  <a:schemeClr val="bg1"/>
                </a:solidFill>
                <a:latin typeface="造字工房言宋（非商用）常规体" charset="0"/>
                <a:ea typeface="造字工房言宋（非商用）常规体" charset="0"/>
                <a:cs typeface="造字工房言宋（非商用）常规体" charset="0"/>
              </a:rPr>
              <a:t>自动排版框架原型</a:t>
            </a:r>
            <a:endParaRPr lang="zh-CN" altLang="en-US" sz="3500" b="1" dirty="0">
              <a:solidFill>
                <a:schemeClr val="bg1"/>
              </a:solidFill>
              <a:latin typeface="造字工房言宋（非商用）常规体" charset="0"/>
              <a:ea typeface="造字工房言宋（非商用）常规体" charset="0"/>
              <a:cs typeface="造字工房言宋（非商用）常规体" charset="0"/>
            </a:endParaRPr>
          </a:p>
        </p:txBody>
      </p:sp>
      <p:sp>
        <p:nvSpPr>
          <p:cNvPr id="8" name="文本框 1"/>
          <p:cNvSpPr txBox="1">
            <a:spLocks noChangeArrowheads="1"/>
          </p:cNvSpPr>
          <p:nvPr/>
        </p:nvSpPr>
        <p:spPr bwMode="auto">
          <a:xfrm>
            <a:off x="1847850" y="5927725"/>
            <a:ext cx="646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en-US" altLang="zh-CN" sz="1800" dirty="0">
                <a:solidFill>
                  <a:schemeClr val="bg1"/>
                </a:solidFill>
              </a:rPr>
              <a:t>https://</a:t>
            </a:r>
            <a:r>
              <a:rPr kumimoji="0" lang="en-US" altLang="zh-CN" sz="1800" dirty="0" err="1">
                <a:solidFill>
                  <a:schemeClr val="bg1"/>
                </a:solidFill>
              </a:rPr>
              <a:t>www.leiphone.com</a:t>
            </a:r>
            <a:r>
              <a:rPr kumimoji="0" lang="en-US" altLang="zh-CN" sz="1800" dirty="0">
                <a:solidFill>
                  <a:schemeClr val="bg1"/>
                </a:solidFill>
              </a:rPr>
              <a:t>/news/201708/</a:t>
            </a:r>
            <a:r>
              <a:rPr kumimoji="0" lang="en-US" altLang="zh-CN" sz="1800" dirty="0" err="1">
                <a:solidFill>
                  <a:schemeClr val="bg1"/>
                </a:solidFill>
              </a:rPr>
              <a:t>npFKzTJQuxKyCaNJ.html</a:t>
            </a:r>
            <a:endParaRPr kumimoji="0" lang="zh-CN" altLang="en-US" sz="1800" dirty="0">
              <a:solidFill>
                <a:schemeClr val="bg1"/>
              </a:solidFill>
            </a:endParaRPr>
          </a:p>
        </p:txBody>
      </p:sp>
    </p:spTree>
    <p:extLst>
      <p:ext uri="{BB962C8B-B14F-4D97-AF65-F5344CB8AC3E}">
        <p14:creationId xmlns:p14="http://schemas.microsoft.com/office/powerpoint/2010/main" val="3685125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pic>
        <p:nvPicPr>
          <p:cNvPr id="4" name="图片 3" descr="acm-tomm-2017-best-paper-2017081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8" y="2132856"/>
            <a:ext cx="7165502" cy="3887667"/>
          </a:xfrm>
          <a:prstGeom prst="rect">
            <a:avLst/>
          </a:prstGeom>
        </p:spPr>
      </p:pic>
      <p:sp>
        <p:nvSpPr>
          <p:cNvPr id="9" name="文本框 1"/>
          <p:cNvSpPr txBox="1">
            <a:spLocks noChangeArrowheads="1"/>
          </p:cNvSpPr>
          <p:nvPr/>
        </p:nvSpPr>
        <p:spPr bwMode="auto">
          <a:xfrm>
            <a:off x="1631504" y="908720"/>
            <a:ext cx="86403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a:buFont typeface="Wingdings" charset="0"/>
              <a:buChar char="Ø"/>
            </a:pPr>
            <a:r>
              <a:rPr lang="zh-TW" altLang="en-US" sz="2000" dirty="0" smtClean="0">
                <a:solidFill>
                  <a:srgbClr val="FFFFFF"/>
                </a:solidFill>
                <a:latin typeface="黑体"/>
                <a:ea typeface="黑体"/>
                <a:cs typeface="黑体"/>
              </a:rPr>
              <a:t>国计算机学会会刊</a:t>
            </a:r>
            <a:r>
              <a:rPr lang="en-US" altLang="zh-TW" sz="2000" dirty="0" smtClean="0">
                <a:solidFill>
                  <a:srgbClr val="FFFFFF"/>
                </a:solidFill>
                <a:latin typeface="黑体"/>
                <a:ea typeface="黑体"/>
                <a:cs typeface="黑体"/>
              </a:rPr>
              <a:t>ACM </a:t>
            </a:r>
            <a:r>
              <a:rPr lang="zh-TW" altLang="en-US" sz="2000" dirty="0" smtClean="0">
                <a:solidFill>
                  <a:srgbClr val="FFFFFF"/>
                </a:solidFill>
                <a:latin typeface="黑体"/>
                <a:ea typeface="黑体"/>
                <a:cs typeface="黑体"/>
              </a:rPr>
              <a:t>授予</a:t>
            </a:r>
            <a:r>
              <a:rPr lang="en-US" altLang="zh-TW" sz="2000" dirty="0" smtClean="0">
                <a:solidFill>
                  <a:srgbClr val="FFFFFF"/>
                </a:solidFill>
                <a:latin typeface="黑体"/>
                <a:ea typeface="黑体"/>
                <a:cs typeface="黑体"/>
              </a:rPr>
              <a:t>2017 Nicolas D. </a:t>
            </a:r>
            <a:r>
              <a:rPr lang="en-US" altLang="zh-TW" sz="2000" dirty="0" err="1" smtClean="0">
                <a:solidFill>
                  <a:srgbClr val="FFFFFF"/>
                </a:solidFill>
                <a:latin typeface="黑体"/>
                <a:ea typeface="黑体"/>
                <a:cs typeface="黑体"/>
              </a:rPr>
              <a:t>Georganas</a:t>
            </a:r>
            <a:r>
              <a:rPr lang="en-US" altLang="zh-TW" sz="2000" dirty="0" smtClean="0">
                <a:solidFill>
                  <a:srgbClr val="FFFFFF"/>
                </a:solidFill>
                <a:latin typeface="黑体"/>
                <a:ea typeface="黑体"/>
                <a:cs typeface="黑体"/>
              </a:rPr>
              <a:t> </a:t>
            </a:r>
            <a:r>
              <a:rPr lang="zh-TW" altLang="en-US" sz="2000" dirty="0" smtClean="0">
                <a:solidFill>
                  <a:srgbClr val="FFFFFF"/>
                </a:solidFill>
                <a:latin typeface="黑体"/>
                <a:ea typeface="黑体"/>
                <a:cs typeface="黑体"/>
              </a:rPr>
              <a:t>最佳论文奖</a:t>
            </a:r>
          </a:p>
          <a:p>
            <a:pPr>
              <a:buFont typeface="Wingdings" charset="0"/>
              <a:buChar char="Ø"/>
            </a:pPr>
            <a:r>
              <a:rPr kumimoji="0" lang="zh-CN" altLang="en-US" sz="2000" dirty="0" smtClean="0">
                <a:solidFill>
                  <a:srgbClr val="FFFFFF"/>
                </a:solidFill>
                <a:latin typeface="黑体"/>
                <a:ea typeface="黑体"/>
                <a:cs typeface="黑体"/>
              </a:rPr>
              <a:t>应用于</a:t>
            </a:r>
            <a:r>
              <a:rPr kumimoji="0" lang="en-US" altLang="zh-CN" sz="2000" dirty="0" smtClean="0">
                <a:solidFill>
                  <a:srgbClr val="FFFFFF"/>
                </a:solidFill>
                <a:latin typeface="黑体"/>
                <a:ea typeface="黑体"/>
                <a:cs typeface="黑体"/>
              </a:rPr>
              <a:t>Microsoft</a:t>
            </a:r>
            <a:r>
              <a:rPr kumimoji="0" lang="zh-CN" altLang="en-US" sz="2000" dirty="0" smtClean="0">
                <a:solidFill>
                  <a:srgbClr val="FFFFFF"/>
                </a:solidFill>
                <a:latin typeface="黑体"/>
                <a:ea typeface="黑体"/>
                <a:cs typeface="黑体"/>
              </a:rPr>
              <a:t> </a:t>
            </a:r>
            <a:r>
              <a:rPr kumimoji="0" lang="en-US" altLang="zh-CN" sz="2000" dirty="0" smtClean="0">
                <a:solidFill>
                  <a:srgbClr val="FFFFFF"/>
                </a:solidFill>
                <a:latin typeface="黑体"/>
                <a:ea typeface="黑体"/>
                <a:cs typeface="黑体"/>
              </a:rPr>
              <a:t>office</a:t>
            </a:r>
            <a:r>
              <a:rPr kumimoji="0" lang="zh-CN" altLang="en-US" sz="2000" dirty="0" smtClean="0">
                <a:solidFill>
                  <a:srgbClr val="FFFFFF"/>
                </a:solidFill>
                <a:latin typeface="黑体"/>
                <a:ea typeface="黑体"/>
                <a:cs typeface="黑体"/>
              </a:rPr>
              <a:t> </a:t>
            </a:r>
            <a:r>
              <a:rPr kumimoji="0" lang="en-US" altLang="zh-CN" sz="2000" dirty="0" smtClean="0">
                <a:solidFill>
                  <a:srgbClr val="FFFFFF"/>
                </a:solidFill>
                <a:latin typeface="黑体"/>
                <a:ea typeface="黑体"/>
                <a:cs typeface="黑体"/>
              </a:rPr>
              <a:t>sway</a:t>
            </a:r>
            <a:endParaRPr kumimoji="0" lang="zh-CN" altLang="en-US" sz="2000" dirty="0">
              <a:solidFill>
                <a:srgbClr val="FFFFFF"/>
              </a:solidFill>
              <a:latin typeface="黑体"/>
              <a:ea typeface="黑体"/>
              <a:cs typeface="黑体"/>
            </a:endParaRPr>
          </a:p>
        </p:txBody>
      </p:sp>
    </p:spTree>
    <p:extLst>
      <p:ext uri="{BB962C8B-B14F-4D97-AF65-F5344CB8AC3E}">
        <p14:creationId xmlns:p14="http://schemas.microsoft.com/office/powerpoint/2010/main" val="1561528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03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chemeClr val="bg1"/>
                </a:solidFill>
              </a:rPr>
              <a:t>案例</a:t>
            </a:r>
            <a:r>
              <a:rPr lang="en-US" altLang="zh-CN" dirty="0" smtClean="0">
                <a:solidFill>
                  <a:schemeClr val="bg1"/>
                </a:solidFill>
              </a:rPr>
              <a:t>(1)</a:t>
            </a:r>
            <a:endParaRPr lang="zh-CN" altLang="en-US" dirty="0">
              <a:solidFill>
                <a:schemeClr val="bg1"/>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zh-CN" altLang="zh-CN" sz="5000" b="1" dirty="0">
                <a:solidFill>
                  <a:schemeClr val="bg1"/>
                </a:solidFill>
                <a:latin typeface="造字工房言宋（非商用）常规体" charset="0"/>
                <a:ea typeface="造字工房言宋（非商用）常规体" charset="0"/>
                <a:cs typeface="造字工房言宋（非商用）常规体" charset="0"/>
              </a:rPr>
              <a:t>&lt;</a:t>
            </a:r>
            <a:r>
              <a:rPr lang="zh-CN" altLang="en-US" sz="5000" b="1" dirty="0" smtClean="0">
                <a:solidFill>
                  <a:schemeClr val="bg1"/>
                </a:solidFill>
                <a:latin typeface="造字工房言宋（非商用）常规体" charset="0"/>
                <a:ea typeface="造字工房言宋（非商用）常规体" charset="0"/>
                <a:cs typeface="造字工房言宋（非商用）常规体" charset="0"/>
              </a:rPr>
              <a:t>阿里</a:t>
            </a:r>
            <a:r>
              <a:rPr lang="en-US" altLang="zh-CN" sz="5000" b="1" dirty="0" smtClean="0">
                <a:solidFill>
                  <a:schemeClr val="bg1"/>
                </a:solidFill>
                <a:latin typeface="造字工房言宋（非商用）常规体" charset="0"/>
                <a:ea typeface="造字工房言宋（非商用）常规体" charset="0"/>
                <a:cs typeface="造字工房言宋（非商用）常规体" charset="0"/>
              </a:rPr>
              <a:t>&gt;</a:t>
            </a:r>
          </a:p>
          <a:p>
            <a:pPr>
              <a:buFont typeface="Arial" charset="0"/>
              <a:buNone/>
            </a:pPr>
            <a:endParaRPr lang="zh-CN" altLang="en-US" sz="50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r>
              <a:rPr lang="zh-CN" altLang="zh-CN" sz="3200" b="1" dirty="0" smtClean="0">
                <a:solidFill>
                  <a:schemeClr val="bg1"/>
                </a:solidFill>
                <a:latin typeface="造字工房言宋（非商用）常规体" charset="0"/>
                <a:ea typeface="造字工房言宋（非商用）常规体" charset="0"/>
                <a:cs typeface="造字工房言宋（非商用）常规体" charset="0"/>
              </a:rPr>
              <a:t>“</a:t>
            </a: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鲁班</a:t>
            </a:r>
            <a:r>
              <a:rPr lang="en-US" altLang="zh-CN" sz="3200" b="1" dirty="0" smtClean="0">
                <a:solidFill>
                  <a:schemeClr val="bg1"/>
                </a:solidFill>
                <a:latin typeface="造字工房言宋（非商用）常规体" charset="0"/>
                <a:ea typeface="造字工房言宋（非商用）常规体" charset="0"/>
                <a:cs typeface="造字工房言宋（非商用）常规体" charset="0"/>
              </a:rPr>
              <a:t>”</a:t>
            </a:r>
          </a:p>
          <a:p>
            <a:pPr>
              <a:buFont typeface="Arial" charset="0"/>
              <a:buNone/>
            </a:pP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人工智能</a:t>
            </a:r>
          </a:p>
          <a:p>
            <a:pPr>
              <a:buFont typeface="Arial" charset="0"/>
              <a:buNone/>
            </a:pP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设计实验室</a:t>
            </a: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pic>
        <p:nvPicPr>
          <p:cNvPr id="2" name="图片 1" descr="uisdc-ali-2017042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936" y="1412776"/>
            <a:ext cx="4176464" cy="4176464"/>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293" name="六边形 16"/>
          <p:cNvSpPr>
            <a:spLocks noChangeArrowheads="1"/>
          </p:cNvSpPr>
          <p:nvPr/>
        </p:nvSpPr>
        <p:spPr bwMode="auto">
          <a:xfrm>
            <a:off x="1714500" y="1773238"/>
            <a:ext cx="1050925" cy="823912"/>
          </a:xfrm>
          <a:prstGeom prst="hexagon">
            <a:avLst>
              <a:gd name="adj" fmla="val 25032"/>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27651" name="矩形 2"/>
          <p:cNvSpPr>
            <a:spLocks noChangeArrowheads="1"/>
          </p:cNvSpPr>
          <p:nvPr/>
        </p:nvSpPr>
        <p:spPr bwMode="auto">
          <a:xfrm>
            <a:off x="3000375" y="1912938"/>
            <a:ext cx="5194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en-US" altLang="zh-CN" sz="3200">
                <a:solidFill>
                  <a:schemeClr val="bg1"/>
                </a:solidFill>
                <a:latin typeface="黑体" charset="0"/>
                <a:ea typeface="黑体" charset="0"/>
                <a:cs typeface="黑体" charset="0"/>
              </a:rPr>
              <a:t>Neural</a:t>
            </a:r>
            <a:r>
              <a:rPr lang="zh-CN" altLang="en-US" sz="3200">
                <a:solidFill>
                  <a:schemeClr val="bg1"/>
                </a:solidFill>
                <a:latin typeface="黑体" charset="0"/>
                <a:ea typeface="黑体" charset="0"/>
                <a:cs typeface="黑体" charset="0"/>
              </a:rPr>
              <a:t> </a:t>
            </a:r>
            <a:r>
              <a:rPr lang="en-US" altLang="zh-CN" sz="3200">
                <a:solidFill>
                  <a:schemeClr val="bg1"/>
                </a:solidFill>
                <a:latin typeface="黑体" charset="0"/>
                <a:ea typeface="黑体" charset="0"/>
                <a:cs typeface="黑体" charset="0"/>
              </a:rPr>
              <a:t>art</a:t>
            </a:r>
            <a:r>
              <a:rPr lang="zh-CN" altLang="en-US" sz="3200">
                <a:solidFill>
                  <a:schemeClr val="bg1"/>
                </a:solidFill>
                <a:latin typeface="黑体" charset="0"/>
                <a:ea typeface="黑体" charset="0"/>
                <a:cs typeface="黑体" charset="0"/>
              </a:rPr>
              <a:t> 的历史</a:t>
            </a:r>
          </a:p>
        </p:txBody>
      </p:sp>
      <p:sp>
        <p:nvSpPr>
          <p:cNvPr id="2" name="文本框 1"/>
          <p:cNvSpPr txBox="1"/>
          <p:nvPr/>
        </p:nvSpPr>
        <p:spPr>
          <a:xfrm>
            <a:off x="2019300" y="1831975"/>
            <a:ext cx="441325" cy="706438"/>
          </a:xfrm>
          <a:prstGeom prst="rect">
            <a:avLst/>
          </a:prstGeom>
          <a:noFill/>
        </p:spPr>
        <p:txBody>
          <a:bodyPr>
            <a:spAutoFit/>
          </a:bodyPr>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defRPr/>
            </a:pPr>
            <a:r>
              <a:rPr lang="en-US" altLang="zh-CN" sz="4000" smtClean="0">
                <a:solidFill>
                  <a:srgbClr val="FFFF00"/>
                </a:solidFill>
                <a:effectLst>
                  <a:outerShdw blurRad="38100" dist="38100" dir="2700000" algn="tl">
                    <a:srgbClr val="DDDDDD"/>
                  </a:outerShdw>
                </a:effectLst>
              </a:rPr>
              <a:t>1</a:t>
            </a:r>
            <a:endParaRPr lang="zh-CN" altLang="en-US" sz="4000" smtClean="0">
              <a:solidFill>
                <a:srgbClr val="FFFF00"/>
              </a:solidFill>
              <a:effectLst>
                <a:outerShdw blurRad="38100" dist="38100" dir="2700000" algn="tl">
                  <a:srgbClr val="DDDDDD"/>
                </a:outerShdw>
              </a:effectLst>
            </a:endParaRPr>
          </a:p>
        </p:txBody>
      </p:sp>
      <p:sp>
        <p:nvSpPr>
          <p:cNvPr id="12" name="六边形 16"/>
          <p:cNvSpPr>
            <a:spLocks noChangeArrowheads="1"/>
          </p:cNvSpPr>
          <p:nvPr/>
        </p:nvSpPr>
        <p:spPr bwMode="auto">
          <a:xfrm>
            <a:off x="1714500" y="3057525"/>
            <a:ext cx="1050925" cy="823913"/>
          </a:xfrm>
          <a:prstGeom prst="hexagon">
            <a:avLst>
              <a:gd name="adj" fmla="val 25032"/>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27654" name="矩形 12"/>
          <p:cNvSpPr>
            <a:spLocks noChangeArrowheads="1"/>
          </p:cNvSpPr>
          <p:nvPr/>
        </p:nvSpPr>
        <p:spPr bwMode="auto">
          <a:xfrm>
            <a:off x="3000375" y="3197225"/>
            <a:ext cx="5194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en-US" altLang="zh-CN" sz="3200">
                <a:solidFill>
                  <a:schemeClr val="bg1"/>
                </a:solidFill>
                <a:latin typeface="黑体" charset="0"/>
                <a:ea typeface="黑体" charset="0"/>
                <a:cs typeface="黑体" charset="0"/>
              </a:rPr>
              <a:t>Neural</a:t>
            </a:r>
            <a:r>
              <a:rPr lang="zh-CN" altLang="en-US" sz="3200">
                <a:solidFill>
                  <a:schemeClr val="bg1"/>
                </a:solidFill>
                <a:latin typeface="黑体" charset="0"/>
                <a:ea typeface="黑体" charset="0"/>
                <a:cs typeface="黑体" charset="0"/>
              </a:rPr>
              <a:t> </a:t>
            </a:r>
            <a:r>
              <a:rPr lang="en-US" altLang="zh-CN" sz="3200">
                <a:solidFill>
                  <a:schemeClr val="bg1"/>
                </a:solidFill>
                <a:latin typeface="黑体" charset="0"/>
                <a:ea typeface="黑体" charset="0"/>
                <a:cs typeface="黑体" charset="0"/>
              </a:rPr>
              <a:t>art</a:t>
            </a:r>
            <a:r>
              <a:rPr lang="zh-CN" altLang="en-US" sz="3200">
                <a:solidFill>
                  <a:schemeClr val="bg1"/>
                </a:solidFill>
                <a:latin typeface="黑体" charset="0"/>
                <a:ea typeface="黑体" charset="0"/>
                <a:cs typeface="黑体" charset="0"/>
              </a:rPr>
              <a:t> 产品案例</a:t>
            </a:r>
            <a:endParaRPr lang="zh-CN" altLang="en-US" sz="3200">
              <a:solidFill>
                <a:srgbClr val="FFFFFF"/>
              </a:solidFill>
              <a:latin typeface="黑体" charset="0"/>
              <a:ea typeface="黑体" charset="0"/>
              <a:cs typeface="黑体" charset="0"/>
            </a:endParaRPr>
          </a:p>
        </p:txBody>
      </p:sp>
      <p:sp>
        <p:nvSpPr>
          <p:cNvPr id="14" name="文本框 13"/>
          <p:cNvSpPr txBox="1"/>
          <p:nvPr/>
        </p:nvSpPr>
        <p:spPr>
          <a:xfrm>
            <a:off x="2019300" y="3116263"/>
            <a:ext cx="441325" cy="706437"/>
          </a:xfrm>
          <a:prstGeom prst="rect">
            <a:avLst/>
          </a:prstGeom>
          <a:noFill/>
        </p:spPr>
        <p:txBody>
          <a:bodyPr>
            <a:spAutoFit/>
          </a:bodyPr>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defRPr/>
            </a:pPr>
            <a:r>
              <a:rPr lang="en-US" altLang="zh-CN" sz="4000" smtClean="0">
                <a:solidFill>
                  <a:srgbClr val="FFFF00"/>
                </a:solidFill>
                <a:effectLst>
                  <a:outerShdw blurRad="38100" dist="38100" dir="2700000" algn="tl">
                    <a:srgbClr val="DDDDDD"/>
                  </a:outerShdw>
                </a:effectLst>
              </a:rPr>
              <a:t>2</a:t>
            </a:r>
            <a:endParaRPr lang="zh-CN" altLang="en-US" sz="4000" smtClean="0">
              <a:solidFill>
                <a:srgbClr val="FFFF00"/>
              </a:solidFill>
              <a:effectLst>
                <a:outerShdw blurRad="38100" dist="38100" dir="2700000" algn="tl">
                  <a:srgbClr val="DDDDDD"/>
                </a:outerShdw>
              </a:effectLst>
            </a:endParaRPr>
          </a:p>
        </p:txBody>
      </p:sp>
      <p:sp>
        <p:nvSpPr>
          <p:cNvPr id="15" name="六边形 16"/>
          <p:cNvSpPr>
            <a:spLocks noChangeArrowheads="1"/>
          </p:cNvSpPr>
          <p:nvPr/>
        </p:nvSpPr>
        <p:spPr bwMode="auto">
          <a:xfrm>
            <a:off x="1714500" y="4341813"/>
            <a:ext cx="1050925" cy="822325"/>
          </a:xfrm>
          <a:prstGeom prst="hexagon">
            <a:avLst>
              <a:gd name="adj" fmla="val 25081"/>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27657" name="矩形 15"/>
          <p:cNvSpPr>
            <a:spLocks noChangeArrowheads="1"/>
          </p:cNvSpPr>
          <p:nvPr/>
        </p:nvSpPr>
        <p:spPr bwMode="auto">
          <a:xfrm>
            <a:off x="3000375" y="4479925"/>
            <a:ext cx="5194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en-US" altLang="zh-CN" sz="3200">
                <a:solidFill>
                  <a:schemeClr val="bg1"/>
                </a:solidFill>
                <a:latin typeface="黑体" charset="0"/>
                <a:ea typeface="黑体" charset="0"/>
                <a:cs typeface="黑体" charset="0"/>
              </a:rPr>
              <a:t>Neural</a:t>
            </a:r>
            <a:r>
              <a:rPr lang="zh-CN" altLang="en-US" sz="3200">
                <a:solidFill>
                  <a:schemeClr val="bg1"/>
                </a:solidFill>
                <a:latin typeface="黑体" charset="0"/>
                <a:ea typeface="黑体" charset="0"/>
                <a:cs typeface="黑体" charset="0"/>
              </a:rPr>
              <a:t> </a:t>
            </a:r>
            <a:r>
              <a:rPr lang="en-US" altLang="zh-CN" sz="3200">
                <a:solidFill>
                  <a:schemeClr val="bg1"/>
                </a:solidFill>
                <a:latin typeface="黑体" charset="0"/>
                <a:ea typeface="黑体" charset="0"/>
                <a:cs typeface="黑体" charset="0"/>
              </a:rPr>
              <a:t>art</a:t>
            </a:r>
            <a:r>
              <a:rPr lang="zh-CN" altLang="en-US" sz="3200">
                <a:solidFill>
                  <a:schemeClr val="bg1"/>
                </a:solidFill>
                <a:latin typeface="黑体" charset="0"/>
                <a:ea typeface="黑体" charset="0"/>
                <a:cs typeface="黑体" charset="0"/>
              </a:rPr>
              <a:t> </a:t>
            </a:r>
            <a:r>
              <a:rPr lang="en-US" altLang="zh-CN" sz="3200">
                <a:solidFill>
                  <a:schemeClr val="bg1"/>
                </a:solidFill>
                <a:latin typeface="黑体" charset="0"/>
                <a:ea typeface="黑体" charset="0"/>
                <a:cs typeface="黑体" charset="0"/>
              </a:rPr>
              <a:t>PPA</a:t>
            </a:r>
            <a:endParaRPr lang="zh-CN" altLang="en-US" sz="3200">
              <a:solidFill>
                <a:srgbClr val="FFFF00"/>
              </a:solidFill>
              <a:latin typeface="华文隶书" charset="0"/>
              <a:ea typeface="华文隶书" charset="0"/>
              <a:cs typeface="华文隶书" charset="0"/>
            </a:endParaRPr>
          </a:p>
        </p:txBody>
      </p:sp>
      <p:sp>
        <p:nvSpPr>
          <p:cNvPr id="17" name="文本框 16"/>
          <p:cNvSpPr txBox="1"/>
          <p:nvPr/>
        </p:nvSpPr>
        <p:spPr>
          <a:xfrm>
            <a:off x="2019300" y="4398963"/>
            <a:ext cx="441325" cy="708025"/>
          </a:xfrm>
          <a:prstGeom prst="rect">
            <a:avLst/>
          </a:prstGeom>
          <a:noFill/>
        </p:spPr>
        <p:txBody>
          <a:bodyPr>
            <a:spAutoFit/>
          </a:bodyPr>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defRPr/>
            </a:pPr>
            <a:r>
              <a:rPr lang="en-US" altLang="zh-CN" sz="4000" smtClean="0">
                <a:solidFill>
                  <a:srgbClr val="FFFF00"/>
                </a:solidFill>
                <a:effectLst>
                  <a:outerShdw blurRad="38100" dist="38100" dir="2700000" algn="tl">
                    <a:srgbClr val="DDDDDD"/>
                  </a:outerShdw>
                </a:effectLst>
              </a:rPr>
              <a:t>3</a:t>
            </a:r>
            <a:endParaRPr lang="zh-CN" altLang="en-US" sz="4000" smtClean="0">
              <a:solidFill>
                <a:srgbClr val="FFFF00"/>
              </a:solidFill>
              <a:effectLst>
                <a:outerShdw blurRad="38100" dist="38100" dir="2700000" algn="tl">
                  <a:srgbClr val="DDDDDD"/>
                </a:outerShdw>
              </a:effectLst>
            </a:endParaRPr>
          </a:p>
        </p:txBody>
      </p:sp>
      <p:sp>
        <p:nvSpPr>
          <p:cNvPr id="27659" name="文本框 3"/>
          <p:cNvSpPr txBox="1">
            <a:spLocks noChangeArrowheads="1"/>
          </p:cNvSpPr>
          <p:nvPr/>
        </p:nvSpPr>
        <p:spPr bwMode="auto">
          <a:xfrm>
            <a:off x="766763" y="646113"/>
            <a:ext cx="65849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en-US" altLang="zh-CN" sz="4800">
                <a:solidFill>
                  <a:schemeClr val="bg1"/>
                </a:solidFill>
              </a:rPr>
              <a:t>CONTENT:</a:t>
            </a:r>
            <a:r>
              <a:rPr kumimoji="0" lang="en-US" altLang="zh-CN" sz="1800"/>
              <a:t>t</a:t>
            </a:r>
            <a:endParaRPr kumimoji="0" lang="zh-CN" altLang="en-US" sz="1800"/>
          </a:p>
        </p:txBody>
      </p:sp>
      <p:sp>
        <p:nvSpPr>
          <p:cNvPr id="13" name="六边形 16"/>
          <p:cNvSpPr>
            <a:spLocks noChangeArrowheads="1"/>
          </p:cNvSpPr>
          <p:nvPr/>
        </p:nvSpPr>
        <p:spPr bwMode="auto">
          <a:xfrm>
            <a:off x="1703388" y="5554663"/>
            <a:ext cx="1050925" cy="822325"/>
          </a:xfrm>
          <a:prstGeom prst="hexagon">
            <a:avLst>
              <a:gd name="adj" fmla="val 25081"/>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27661" name="矩形 15"/>
          <p:cNvSpPr>
            <a:spLocks noChangeArrowheads="1"/>
          </p:cNvSpPr>
          <p:nvPr/>
        </p:nvSpPr>
        <p:spPr bwMode="auto">
          <a:xfrm>
            <a:off x="2989263" y="5692775"/>
            <a:ext cx="5194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en-US" altLang="zh-CN" sz="3200">
                <a:solidFill>
                  <a:schemeClr val="bg1"/>
                </a:solidFill>
                <a:latin typeface="黑体" charset="0"/>
                <a:ea typeface="黑体" charset="0"/>
                <a:cs typeface="黑体" charset="0"/>
              </a:rPr>
              <a:t>Neural</a:t>
            </a:r>
            <a:r>
              <a:rPr lang="zh-CN" altLang="en-US" sz="3200">
                <a:solidFill>
                  <a:schemeClr val="bg1"/>
                </a:solidFill>
                <a:latin typeface="黑体" charset="0"/>
                <a:ea typeface="黑体" charset="0"/>
                <a:cs typeface="黑体" charset="0"/>
              </a:rPr>
              <a:t> </a:t>
            </a:r>
            <a:r>
              <a:rPr lang="en-US" altLang="zh-CN" sz="3200">
                <a:solidFill>
                  <a:schemeClr val="bg1"/>
                </a:solidFill>
                <a:latin typeface="黑体" charset="0"/>
                <a:ea typeface="黑体" charset="0"/>
                <a:cs typeface="黑体" charset="0"/>
              </a:rPr>
              <a:t>art</a:t>
            </a:r>
            <a:r>
              <a:rPr lang="zh-CN" altLang="en-US" sz="3200">
                <a:solidFill>
                  <a:schemeClr val="bg1"/>
                </a:solidFill>
                <a:latin typeface="黑体" charset="0"/>
                <a:ea typeface="黑体" charset="0"/>
                <a:cs typeface="黑体" charset="0"/>
              </a:rPr>
              <a:t> 相关数据</a:t>
            </a:r>
            <a:endParaRPr lang="zh-CN" altLang="en-US" sz="3200">
              <a:solidFill>
                <a:srgbClr val="FFFF00"/>
              </a:solidFill>
              <a:latin typeface="华文隶书" charset="0"/>
              <a:ea typeface="华文隶书" charset="0"/>
              <a:cs typeface="华文隶书" charset="0"/>
            </a:endParaRPr>
          </a:p>
        </p:txBody>
      </p:sp>
      <p:sp>
        <p:nvSpPr>
          <p:cNvPr id="18" name="文本框 17"/>
          <p:cNvSpPr txBox="1"/>
          <p:nvPr/>
        </p:nvSpPr>
        <p:spPr>
          <a:xfrm>
            <a:off x="1982788" y="5668963"/>
            <a:ext cx="441325" cy="708025"/>
          </a:xfrm>
          <a:prstGeom prst="rect">
            <a:avLst/>
          </a:prstGeom>
          <a:noFill/>
        </p:spPr>
        <p:txBody>
          <a:bodyPr>
            <a:spAutoFit/>
          </a:bodyPr>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defRPr/>
            </a:pPr>
            <a:r>
              <a:rPr lang="en-US" altLang="zh-CN" sz="4000" smtClean="0">
                <a:solidFill>
                  <a:srgbClr val="FFFF00"/>
                </a:solidFill>
                <a:effectLst>
                  <a:outerShdw blurRad="38100" dist="38100" dir="2700000" algn="tl">
                    <a:srgbClr val="DDDDDD"/>
                  </a:outerShdw>
                </a:effectLst>
              </a:rPr>
              <a:t>4</a:t>
            </a:r>
            <a:endParaRPr lang="zh-CN" altLang="en-US" sz="4000" smtClean="0">
              <a:solidFill>
                <a:srgbClr val="FFFF00"/>
              </a:solidFill>
              <a:effectLst>
                <a:outerShdw blurRad="38100" dist="38100" dir="2700000" algn="tl">
                  <a:srgbClr val="DDDDDD"/>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wipe(left)">
                                      <p:cBhvr>
                                        <p:cTn id="7" dur="500"/>
                                        <p:tgtEl>
                                          <p:spTgt spid="1229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autoUpdateAnimBg="0"/>
      <p:bldP spid="12" grpId="0" animBg="1" autoUpdateAnimBg="0"/>
      <p:bldP spid="15" grpId="0" animBg="1" autoUpdateAnimBg="0"/>
      <p:bldP spid="13"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7" name="文本框 7"/>
          <p:cNvSpPr txBox="1">
            <a:spLocks noChangeArrowheads="1"/>
          </p:cNvSpPr>
          <p:nvPr/>
        </p:nvSpPr>
        <p:spPr bwMode="auto">
          <a:xfrm>
            <a:off x="1631504" y="1340768"/>
            <a:ext cx="669743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lang="zh-CN" altLang="en-US" sz="1800" dirty="0" smtClean="0">
                <a:solidFill>
                  <a:srgbClr val="FFFFFF"/>
                </a:solidFill>
                <a:latin typeface="黑体"/>
                <a:ea typeface="黑体"/>
                <a:cs typeface="黑体"/>
              </a:rPr>
              <a:t>背景：阿里巴巴下属“鲁班”智能设计实验室研发，</a:t>
            </a:r>
            <a:r>
              <a:rPr lang="en-US" altLang="zh-CN" sz="1800" dirty="0" smtClean="0">
                <a:solidFill>
                  <a:srgbClr val="FFFFFF"/>
                </a:solidFill>
                <a:latin typeface="黑体"/>
                <a:ea typeface="黑体"/>
                <a:cs typeface="黑体"/>
              </a:rPr>
              <a:t>2015</a:t>
            </a:r>
            <a:r>
              <a:rPr lang="zh-CN" altLang="en-US" sz="1800" dirty="0" smtClean="0">
                <a:solidFill>
                  <a:srgbClr val="FFFFFF"/>
                </a:solidFill>
                <a:latin typeface="黑体"/>
                <a:ea typeface="黑体"/>
                <a:cs typeface="黑体"/>
              </a:rPr>
              <a:t>年双十一投入使用，仍在持续训练中。 </a:t>
            </a:r>
          </a:p>
          <a:p>
            <a:endParaRPr lang="zh-CN" altLang="en-US" sz="1800" dirty="0">
              <a:solidFill>
                <a:srgbClr val="FFFFFF"/>
              </a:solidFill>
              <a:latin typeface="黑体"/>
              <a:ea typeface="黑体"/>
              <a:cs typeface="黑体"/>
            </a:endParaRPr>
          </a:p>
          <a:p>
            <a:r>
              <a:rPr lang="zh-CN" altLang="en-US" sz="1800" dirty="0" smtClean="0">
                <a:solidFill>
                  <a:srgbClr val="FFFFFF"/>
                </a:solidFill>
                <a:latin typeface="黑体"/>
                <a:ea typeface="黑体"/>
                <a:cs typeface="黑体"/>
              </a:rPr>
              <a:t>功能：智能生成淘宝</a:t>
            </a:r>
            <a:r>
              <a:rPr lang="en-US" altLang="zh-CN" sz="1800" dirty="0" smtClean="0">
                <a:solidFill>
                  <a:srgbClr val="FFFFFF"/>
                </a:solidFill>
                <a:latin typeface="黑体"/>
                <a:ea typeface="黑体"/>
                <a:cs typeface="黑体"/>
              </a:rPr>
              <a:t>banner</a:t>
            </a:r>
          </a:p>
        </p:txBody>
      </p:sp>
      <p:pic>
        <p:nvPicPr>
          <p:cNvPr id="2" name="图片 1" descr="uisdc-ali-2017042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2204864"/>
            <a:ext cx="6984776" cy="3907109"/>
          </a:xfrm>
          <a:prstGeom prst="rect">
            <a:avLst/>
          </a:prstGeom>
        </p:spPr>
      </p:pic>
    </p:spTree>
    <p:extLst>
      <p:ext uri="{BB962C8B-B14F-4D97-AF65-F5344CB8AC3E}">
        <p14:creationId xmlns:p14="http://schemas.microsoft.com/office/powerpoint/2010/main" val="1054104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a:solidFill>
                  <a:srgbClr val="FFFFFF"/>
                </a:solidFill>
                <a:latin typeface="微软雅黑" charset="0"/>
                <a:ea typeface="微软雅黑" charset="0"/>
                <a:cs typeface="微软雅黑" charset="0"/>
                <a:sym typeface="微软雅黑" charset="0"/>
              </a:rPr>
              <a:t>人工神经网络</a:t>
            </a:r>
            <a:endParaRPr lang="zh-CN" altLang="en-US" dirty="0">
              <a:solidFill>
                <a:srgbClr val="000000"/>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pic>
        <p:nvPicPr>
          <p:cNvPr id="2" name="图片 1" descr="uisdc-ali-20170420-7.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484784"/>
            <a:ext cx="7174364" cy="4176464"/>
          </a:xfrm>
          <a:prstGeom prst="rect">
            <a:avLst/>
          </a:prstGeom>
        </p:spPr>
      </p:pic>
    </p:spTree>
    <p:extLst>
      <p:ext uri="{BB962C8B-B14F-4D97-AF65-F5344CB8AC3E}">
        <p14:creationId xmlns:p14="http://schemas.microsoft.com/office/powerpoint/2010/main" val="1054104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zh-CN" altLang="zh-CN" sz="5000" b="1" dirty="0" smtClean="0">
                <a:solidFill>
                  <a:schemeClr val="bg1"/>
                </a:solidFill>
                <a:latin typeface="造字工房言宋（非商用）常规体" charset="0"/>
                <a:ea typeface="造字工房言宋（非商用）常规体" charset="0"/>
                <a:cs typeface="造字工房言宋（非商用）常规体" charset="0"/>
              </a:rPr>
              <a:t>&lt;</a:t>
            </a:r>
            <a:r>
              <a:rPr lang="en-US" altLang="zh-CN" sz="5000" b="1" dirty="0" smtClean="0">
                <a:solidFill>
                  <a:schemeClr val="bg1"/>
                </a:solidFill>
                <a:latin typeface="造字工房言宋（非商用）常规体" charset="0"/>
                <a:ea typeface="造字工房言宋（非商用）常规体" charset="0"/>
                <a:cs typeface="造字工房言宋（非商用）常规体" charset="0"/>
              </a:rPr>
              <a:t>Adobe&gt;</a:t>
            </a:r>
          </a:p>
          <a:p>
            <a:pPr>
              <a:buFont typeface="Arial" charset="0"/>
              <a:buNone/>
            </a:pPr>
            <a:endParaRPr lang="en-US" altLang="zh-CN" sz="40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r>
              <a:rPr lang="en-US" altLang="zh-CN" sz="4000" b="1" dirty="0" smtClean="0">
                <a:solidFill>
                  <a:schemeClr val="bg1"/>
                </a:solidFill>
                <a:latin typeface="造字工房言宋（非商用）常规体" charset="0"/>
                <a:ea typeface="造字工房言宋（非商用）常规体" charset="0"/>
                <a:cs typeface="造字工房言宋（非商用）常规体" charset="0"/>
              </a:rPr>
              <a:t>Adobe</a:t>
            </a:r>
          </a:p>
          <a:p>
            <a:pPr>
              <a:buFont typeface="Arial" charset="0"/>
              <a:buNone/>
            </a:pPr>
            <a:r>
              <a:rPr lang="en-US" altLang="zh-CN" sz="4000" b="1" dirty="0" smtClean="0">
                <a:solidFill>
                  <a:schemeClr val="bg1"/>
                </a:solidFill>
                <a:latin typeface="造字工房言宋（非商用）常规体" charset="0"/>
                <a:ea typeface="造字工房言宋（非商用）常规体" charset="0"/>
                <a:cs typeface="造字工房言宋（非商用）常规体" charset="0"/>
              </a:rPr>
              <a:t>Sensei</a:t>
            </a:r>
          </a:p>
          <a:p>
            <a:pPr>
              <a:buFont typeface="Arial" charset="0"/>
              <a:buNone/>
            </a:pPr>
            <a:r>
              <a:rPr lang="zh-CN" altLang="en-US" sz="4000" b="1" dirty="0" smtClean="0">
                <a:solidFill>
                  <a:schemeClr val="bg1"/>
                </a:solidFill>
                <a:latin typeface="造字工房言宋（非商用）常规体" charset="0"/>
                <a:ea typeface="造字工房言宋（非商用）常规体" charset="0"/>
                <a:cs typeface="造字工房言宋（非商用）常规体" charset="0"/>
              </a:rPr>
              <a:t>智能插件</a:t>
            </a:r>
          </a:p>
        </p:txBody>
      </p:sp>
      <p:pic>
        <p:nvPicPr>
          <p:cNvPr id="4" name="图片 3" descr="2017040716502530067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2060848"/>
            <a:ext cx="6324600" cy="3479800"/>
          </a:xfrm>
          <a:prstGeom prst="rect">
            <a:avLst/>
          </a:prstGeom>
        </p:spPr>
      </p:pic>
    </p:spTree>
    <p:extLst>
      <p:ext uri="{BB962C8B-B14F-4D97-AF65-F5344CB8AC3E}">
        <p14:creationId xmlns:p14="http://schemas.microsoft.com/office/powerpoint/2010/main" val="38193365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文本框 7"/>
          <p:cNvSpPr txBox="1">
            <a:spLocks noChangeArrowheads="1"/>
          </p:cNvSpPr>
          <p:nvPr/>
        </p:nvSpPr>
        <p:spPr bwMode="auto">
          <a:xfrm>
            <a:off x="1559496" y="1556792"/>
            <a:ext cx="626469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FFFFFF"/>
                </a:solidFill>
                <a:latin typeface="黑体"/>
                <a:ea typeface="黑体"/>
                <a:cs typeface="黑体"/>
              </a:rPr>
              <a:t>能够帮助人们解决在媒体素材创意过</a:t>
            </a:r>
            <a:r>
              <a:rPr lang="zh-CN" altLang="en-US" sz="2000" dirty="0">
                <a:solidFill>
                  <a:srgbClr val="FFFFFF"/>
                </a:solidFill>
                <a:latin typeface="黑体"/>
                <a:ea typeface="黑体"/>
                <a:cs typeface="黑体"/>
              </a:rPr>
              <a:t>程中面临</a:t>
            </a:r>
            <a:r>
              <a:rPr lang="zh-CN" altLang="en-US" sz="2000" dirty="0" smtClean="0">
                <a:solidFill>
                  <a:srgbClr val="FFFFFF"/>
                </a:solidFill>
                <a:latin typeface="黑体"/>
                <a:ea typeface="黑体"/>
                <a:cs typeface="黑体"/>
              </a:rPr>
              <a:t>的一系列问题</a:t>
            </a:r>
            <a:r>
              <a:rPr lang="zh-CN" altLang="en-US" sz="2000" dirty="0" smtClean="0">
                <a:solidFill>
                  <a:srgbClr val="FFFFFF"/>
                </a:solidFill>
                <a:latin typeface="黑体"/>
                <a:ea typeface="黑体"/>
                <a:cs typeface="黑体"/>
              </a:rPr>
              <a:t>.</a:t>
            </a:r>
            <a:endParaRPr lang="en-US" altLang="zh-CN" sz="2000" dirty="0" smtClean="0">
              <a:solidFill>
                <a:srgbClr val="FFFFFF"/>
              </a:solidFill>
              <a:latin typeface="黑体"/>
              <a:ea typeface="黑体"/>
              <a:cs typeface="黑体"/>
            </a:endParaRPr>
          </a:p>
          <a:p>
            <a:endParaRPr lang="en-US" altLang="zh-CN" sz="2000" dirty="0" smtClean="0">
              <a:solidFill>
                <a:srgbClr val="FFFFFF"/>
              </a:solidFill>
              <a:latin typeface="黑体"/>
              <a:ea typeface="黑体"/>
              <a:cs typeface="黑体"/>
            </a:endParaRPr>
          </a:p>
          <a:p>
            <a:r>
              <a:rPr lang="zh-CN" altLang="en-US" sz="2000" dirty="0" smtClean="0">
                <a:solidFill>
                  <a:srgbClr val="FFFFFF"/>
                </a:solidFill>
                <a:latin typeface="黑体"/>
                <a:ea typeface="黑体"/>
                <a:cs typeface="黑体"/>
              </a:rPr>
              <a:t>例如</a:t>
            </a:r>
            <a:r>
              <a:rPr lang="zh-CN" altLang="en-US" sz="2000" dirty="0">
                <a:solidFill>
                  <a:srgbClr val="FFFFFF"/>
                </a:solidFill>
                <a:latin typeface="黑体"/>
                <a:ea typeface="黑体"/>
                <a:cs typeface="黑体"/>
              </a:rPr>
              <a:t>如何在互联网上的海量图库里找到想要的图片</a:t>
            </a:r>
            <a:r>
              <a:rPr lang="zh-CN" altLang="en-US" sz="2000" dirty="0" smtClean="0">
                <a:solidFill>
                  <a:srgbClr val="FFFFFF"/>
                </a:solidFill>
                <a:latin typeface="黑体"/>
                <a:ea typeface="黑体"/>
                <a:cs typeface="黑体"/>
              </a:rPr>
              <a:t>，让软</a:t>
            </a:r>
            <a:r>
              <a:rPr lang="zh-CN" altLang="en-US" sz="2000" dirty="0">
                <a:solidFill>
                  <a:srgbClr val="FFFFFF"/>
                </a:solidFill>
                <a:latin typeface="黑体"/>
                <a:ea typeface="黑体"/>
                <a:cs typeface="黑体"/>
              </a:rPr>
              <a:t>件明白某张照片、某张照片的一部分、某段视频以及某段文本描述</a:t>
            </a:r>
            <a:r>
              <a:rPr lang="zh-CN" altLang="en-US" sz="2000" dirty="0" smtClean="0">
                <a:solidFill>
                  <a:srgbClr val="FFFFFF"/>
                </a:solidFill>
                <a:latin typeface="黑体"/>
                <a:ea typeface="黑体"/>
                <a:cs typeface="黑体"/>
              </a:rPr>
              <a:t>的真实含义</a:t>
            </a:r>
            <a:r>
              <a:rPr lang="en-US" altLang="zh-CN" sz="2000" dirty="0" smtClean="0">
                <a:solidFill>
                  <a:srgbClr val="FFFFFF"/>
                </a:solidFill>
                <a:latin typeface="黑体"/>
                <a:ea typeface="黑体"/>
                <a:cs typeface="黑体"/>
              </a:rPr>
              <a:t>.</a:t>
            </a:r>
          </a:p>
          <a:p>
            <a:endParaRPr lang="en-US" altLang="zh-CN" sz="2000" dirty="0" smtClean="0">
              <a:solidFill>
                <a:srgbClr val="FFFFFF"/>
              </a:solidFill>
              <a:latin typeface="黑体"/>
              <a:ea typeface="黑体"/>
              <a:cs typeface="黑体"/>
            </a:endParaRPr>
          </a:p>
          <a:p>
            <a:r>
              <a:rPr lang="zh-CN" altLang="en-US" sz="2000" dirty="0" smtClean="0">
                <a:solidFill>
                  <a:srgbClr val="FFFFFF"/>
                </a:solidFill>
                <a:latin typeface="黑体"/>
                <a:ea typeface="黑体"/>
                <a:cs typeface="黑体"/>
              </a:rPr>
              <a:t>帮助人们把一些</a:t>
            </a:r>
            <a:r>
              <a:rPr lang="zh-CN" altLang="en-US" sz="2000" dirty="0">
                <a:solidFill>
                  <a:srgbClr val="FFFFFF"/>
                </a:solidFill>
                <a:latin typeface="黑体"/>
                <a:ea typeface="黑体"/>
                <a:cs typeface="黑体"/>
              </a:rPr>
              <a:t>固定、重复性的操作变得自动化和简单化。</a:t>
            </a:r>
            <a:endParaRPr lang="en-US" altLang="zh-CN" sz="2000" dirty="0">
              <a:solidFill>
                <a:srgbClr val="FFFFFF"/>
              </a:solidFill>
              <a:latin typeface="黑体"/>
              <a:ea typeface="黑体"/>
              <a:cs typeface="黑体"/>
            </a:endParaRPr>
          </a:p>
        </p:txBody>
      </p:sp>
    </p:spTree>
    <p:extLst>
      <p:ext uri="{BB962C8B-B14F-4D97-AF65-F5344CB8AC3E}">
        <p14:creationId xmlns:p14="http://schemas.microsoft.com/office/powerpoint/2010/main" val="1478642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pic>
        <p:nvPicPr>
          <p:cNvPr id="2" name="图片 1" descr="581af24756258.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764704"/>
            <a:ext cx="9207500" cy="5715000"/>
          </a:xfrm>
          <a:prstGeom prst="rect">
            <a:avLst/>
          </a:prstGeom>
        </p:spPr>
      </p:pic>
    </p:spTree>
    <p:extLst>
      <p:ext uri="{BB962C8B-B14F-4D97-AF65-F5344CB8AC3E}">
        <p14:creationId xmlns:p14="http://schemas.microsoft.com/office/powerpoint/2010/main" val="1691680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六边形 13"/>
          <p:cNvSpPr>
            <a:spLocks noChangeArrowheads="1"/>
          </p:cNvSpPr>
          <p:nvPr/>
        </p:nvSpPr>
        <p:spPr bwMode="auto">
          <a:xfrm>
            <a:off x="-2619375" y="2060575"/>
            <a:ext cx="5934075" cy="5116513"/>
          </a:xfrm>
          <a:prstGeom prst="hexagon">
            <a:avLst>
              <a:gd name="adj" fmla="val 24995"/>
              <a:gd name="vf" fmla="val 115470"/>
            </a:avLst>
          </a:prstGeom>
          <a:solidFill>
            <a:schemeClr val="bg1">
              <a:alpha val="2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47" name="六边形 14"/>
          <p:cNvSpPr>
            <a:spLocks noChangeArrowheads="1"/>
          </p:cNvSpPr>
          <p:nvPr/>
        </p:nvSpPr>
        <p:spPr bwMode="auto">
          <a:xfrm>
            <a:off x="550863" y="3614738"/>
            <a:ext cx="3952875" cy="3406775"/>
          </a:xfrm>
          <a:prstGeom prst="hexagon">
            <a:avLst>
              <a:gd name="adj" fmla="val 25006"/>
              <a:gd name="vf" fmla="val 115470"/>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48" name="六边形 15"/>
          <p:cNvSpPr>
            <a:spLocks noChangeArrowheads="1"/>
          </p:cNvSpPr>
          <p:nvPr/>
        </p:nvSpPr>
        <p:spPr bwMode="auto">
          <a:xfrm>
            <a:off x="3951288" y="5157788"/>
            <a:ext cx="1590675" cy="1370012"/>
          </a:xfrm>
          <a:prstGeom prst="hexagon">
            <a:avLst>
              <a:gd name="adj" fmla="val 25022"/>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49" name="六边形 16"/>
          <p:cNvSpPr>
            <a:spLocks noChangeArrowheads="1"/>
          </p:cNvSpPr>
          <p:nvPr/>
        </p:nvSpPr>
        <p:spPr bwMode="auto">
          <a:xfrm>
            <a:off x="5541963" y="5318125"/>
            <a:ext cx="1592262" cy="1370013"/>
          </a:xfrm>
          <a:prstGeom prst="hexagon">
            <a:avLst>
              <a:gd name="adj" fmla="val 25047"/>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50" name="六边形 17"/>
          <p:cNvSpPr>
            <a:spLocks noChangeArrowheads="1"/>
          </p:cNvSpPr>
          <p:nvPr/>
        </p:nvSpPr>
        <p:spPr bwMode="auto">
          <a:xfrm>
            <a:off x="6484938" y="4797425"/>
            <a:ext cx="2924175" cy="2519363"/>
          </a:xfrm>
          <a:prstGeom prst="hexagon">
            <a:avLst>
              <a:gd name="adj" fmla="val 25014"/>
              <a:gd name="vf" fmla="val 115470"/>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51" name="六边形 18"/>
          <p:cNvSpPr>
            <a:spLocks noChangeArrowheads="1"/>
          </p:cNvSpPr>
          <p:nvPr/>
        </p:nvSpPr>
        <p:spPr bwMode="auto">
          <a:xfrm>
            <a:off x="9115425" y="5157788"/>
            <a:ext cx="1254125" cy="1079500"/>
          </a:xfrm>
          <a:prstGeom prst="hexagon">
            <a:avLst>
              <a:gd name="adj" fmla="val 25037"/>
              <a:gd name="vf" fmla="val 11547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52" name="文本框 19"/>
          <p:cNvSpPr txBox="1">
            <a:spLocks noChangeArrowheads="1"/>
          </p:cNvSpPr>
          <p:nvPr/>
        </p:nvSpPr>
        <p:spPr bwMode="auto">
          <a:xfrm>
            <a:off x="5976938" y="3759200"/>
            <a:ext cx="4032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eaLnBrk="1" hangingPunct="1">
              <a:buFont typeface="Arial" charset="0"/>
              <a:buNone/>
            </a:pPr>
            <a:endParaRPr kumimoji="0" lang="zh-CN" altLang="en-US" sz="1600">
              <a:solidFill>
                <a:schemeClr val="bg1"/>
              </a:solidFill>
              <a:latin typeface="微软雅黑" charset="0"/>
              <a:ea typeface="微软雅黑" charset="0"/>
              <a:cs typeface="微软雅黑" charset="0"/>
            </a:endParaRPr>
          </a:p>
        </p:txBody>
      </p:sp>
      <p:sp>
        <p:nvSpPr>
          <p:cNvPr id="6153" name="文本框 20"/>
          <p:cNvSpPr txBox="1">
            <a:spLocks noChangeArrowheads="1"/>
          </p:cNvSpPr>
          <p:nvPr/>
        </p:nvSpPr>
        <p:spPr bwMode="auto">
          <a:xfrm>
            <a:off x="4510088" y="2316163"/>
            <a:ext cx="1284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eaLnBrk="1" hangingPunct="1">
              <a:buFont typeface="Arial" charset="0"/>
              <a:buNone/>
            </a:pPr>
            <a:r>
              <a:rPr kumimoji="0" lang="en-US" altLang="zh-CN" sz="16600">
                <a:solidFill>
                  <a:schemeClr val="bg1"/>
                </a:solidFill>
                <a:latin typeface="微软雅黑" charset="0"/>
                <a:ea typeface="微软雅黑" charset="0"/>
                <a:cs typeface="微软雅黑" charset="0"/>
              </a:rPr>
              <a:t>3</a:t>
            </a:r>
            <a:endParaRPr kumimoji="0" lang="zh-CN" altLang="en-US" sz="16600">
              <a:solidFill>
                <a:schemeClr val="bg1"/>
              </a:solidFill>
              <a:latin typeface="微软雅黑" charset="0"/>
              <a:ea typeface="微软雅黑" charset="0"/>
              <a:cs typeface="微软雅黑" charset="0"/>
            </a:endParaRPr>
          </a:p>
        </p:txBody>
      </p:sp>
      <p:sp>
        <p:nvSpPr>
          <p:cNvPr id="11" name="矩形 2"/>
          <p:cNvSpPr>
            <a:spLocks noChangeArrowheads="1"/>
          </p:cNvSpPr>
          <p:nvPr/>
        </p:nvSpPr>
        <p:spPr bwMode="auto">
          <a:xfrm>
            <a:off x="6096000" y="3068960"/>
            <a:ext cx="5194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en-US" altLang="zh-CN" sz="3200" dirty="0" smtClean="0">
                <a:solidFill>
                  <a:schemeClr val="bg1"/>
                </a:solidFill>
                <a:latin typeface="黑体" charset="0"/>
                <a:ea typeface="黑体" charset="0"/>
                <a:cs typeface="黑体" charset="0"/>
              </a:rPr>
              <a:t>Neural</a:t>
            </a:r>
            <a:r>
              <a:rPr lang="zh-CN" altLang="en-US" sz="3200" dirty="0" smtClean="0">
                <a:solidFill>
                  <a:schemeClr val="bg1"/>
                </a:solidFill>
                <a:latin typeface="黑体" charset="0"/>
                <a:ea typeface="黑体" charset="0"/>
                <a:cs typeface="黑体" charset="0"/>
              </a:rPr>
              <a:t> </a:t>
            </a:r>
            <a:r>
              <a:rPr lang="en-US" altLang="zh-CN" sz="3200" dirty="0" smtClean="0">
                <a:solidFill>
                  <a:schemeClr val="bg1"/>
                </a:solidFill>
                <a:latin typeface="黑体" charset="0"/>
                <a:ea typeface="黑体" charset="0"/>
                <a:cs typeface="黑体" charset="0"/>
              </a:rPr>
              <a:t>art</a:t>
            </a:r>
            <a:r>
              <a:rPr lang="zh-CN" altLang="en-US" sz="3200" dirty="0" smtClean="0">
                <a:solidFill>
                  <a:schemeClr val="bg1"/>
                </a:solidFill>
                <a:latin typeface="黑体" charset="0"/>
                <a:ea typeface="黑体" charset="0"/>
                <a:cs typeface="黑体" charset="0"/>
              </a:rPr>
              <a:t> 的</a:t>
            </a:r>
            <a:r>
              <a:rPr lang="en-US" altLang="zh-CN" sz="3200" dirty="0" smtClean="0">
                <a:solidFill>
                  <a:schemeClr val="bg1"/>
                </a:solidFill>
                <a:latin typeface="黑体" charset="0"/>
                <a:ea typeface="黑体" charset="0"/>
                <a:cs typeface="黑体" charset="0"/>
              </a:rPr>
              <a:t>PPA</a:t>
            </a:r>
            <a:endParaRPr lang="zh-CN" altLang="en-US" sz="3200" dirty="0">
              <a:solidFill>
                <a:schemeClr val="bg1"/>
              </a:solidFill>
              <a:latin typeface="黑体" charset="0"/>
              <a:ea typeface="黑体" charset="0"/>
              <a:cs typeface="黑体"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wipe(left)">
                                      <p:cBhvr>
                                        <p:cTn id="11" dur="500"/>
                                        <p:tgtEl>
                                          <p:spTgt spid="614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wipe(left)">
                                      <p:cBhvr>
                                        <p:cTn id="15" dur="500"/>
                                        <p:tgtEl>
                                          <p:spTgt spid="6148"/>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Effect transition="in" filter="wipe(left)">
                                      <p:cBhvr>
                                        <p:cTn id="19" dur="500"/>
                                        <p:tgtEl>
                                          <p:spTgt spid="6149"/>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gtEl>
                                        <p:attrNameLst>
                                          <p:attrName>style.visibility</p:attrName>
                                        </p:attrNameLst>
                                      </p:cBhvr>
                                      <p:to>
                                        <p:strVal val="visible"/>
                                      </p:to>
                                    </p:set>
                                    <p:animEffect transition="in" filter="wipe(left)">
                                      <p:cBhvr>
                                        <p:cTn id="23" dur="500"/>
                                        <p:tgtEl>
                                          <p:spTgt spid="6150"/>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151"/>
                                        </p:tgtEl>
                                        <p:attrNameLst>
                                          <p:attrName>style.visibility</p:attrName>
                                        </p:attrNameLst>
                                      </p:cBhvr>
                                      <p:to>
                                        <p:strVal val="visible"/>
                                      </p:to>
                                    </p:set>
                                    <p:animEffect transition="in" filter="wipe(left)">
                                      <p:cBhvr>
                                        <p:cTn id="27" dur="500"/>
                                        <p:tgtEl>
                                          <p:spTgt spid="6151"/>
                                        </p:tgtEl>
                                      </p:cBhvr>
                                    </p:animEffect>
                                  </p:childTnLst>
                                </p:cTn>
                              </p:par>
                            </p:childTnLst>
                          </p:cTn>
                        </p:par>
                        <p:par>
                          <p:cTn id="28" fill="hold" nodeType="afterGroup">
                            <p:stCondLst>
                              <p:cond delay="3000"/>
                            </p:stCondLst>
                            <p:childTnLst>
                              <p:par>
                                <p:cTn id="29" presetID="16" presetClass="entr" presetSubtype="21" fill="hold" grpId="0" nodeType="afterEffect" nodePh="1">
                                  <p:stCondLst>
                                    <p:cond delay="0"/>
                                  </p:stCondLst>
                                  <p:endCondLst>
                                    <p:cond evt="begin" delay="0">
                                      <p:tn val="29"/>
                                    </p:cond>
                                  </p:endCondLst>
                                  <p:childTnLst>
                                    <p:set>
                                      <p:cBhvr>
                                        <p:cTn id="30" dur="1" fill="hold">
                                          <p:stCondLst>
                                            <p:cond delay="0"/>
                                          </p:stCondLst>
                                        </p:cTn>
                                        <p:tgtEl>
                                          <p:spTgt spid="6152"/>
                                        </p:tgtEl>
                                        <p:attrNameLst>
                                          <p:attrName>style.visibility</p:attrName>
                                        </p:attrNameLst>
                                      </p:cBhvr>
                                      <p:to>
                                        <p:strVal val="visible"/>
                                      </p:to>
                                    </p:set>
                                    <p:animEffect transition="in" filter="barn(inVertical)">
                                      <p:cBhvr>
                                        <p:cTn id="31" dur="500"/>
                                        <p:tgtEl>
                                          <p:spTgt spid="6152"/>
                                        </p:tgtEl>
                                      </p:cBhvr>
                                    </p:animEffect>
                                  </p:childTnLst>
                                </p:cTn>
                              </p:par>
                            </p:childTnLst>
                          </p:cTn>
                        </p:par>
                        <p:par>
                          <p:cTn id="32" fill="hold" nodeType="afterGroup">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153"/>
                                        </p:tgtEl>
                                        <p:attrNameLst>
                                          <p:attrName>style.visibility</p:attrName>
                                        </p:attrNameLst>
                                      </p:cBhvr>
                                      <p:to>
                                        <p:strVal val="visible"/>
                                      </p:to>
                                    </p:set>
                                    <p:animEffect transition="in" filter="wipe(down)">
                                      <p:cBhvr>
                                        <p:cTn id="35"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autoUpdateAnimBg="0"/>
      <p:bldP spid="6147" grpId="0" animBg="1" autoUpdateAnimBg="0"/>
      <p:bldP spid="6148" grpId="0" animBg="1" autoUpdateAnimBg="0"/>
      <p:bldP spid="6149" grpId="0" animBg="1" autoUpdateAnimBg="0"/>
      <p:bldP spid="6150" grpId="0" animBg="1" autoUpdateAnimBg="0"/>
      <p:bldP spid="6151" grpId="0" animBg="1" autoUpdateAnimBg="0"/>
      <p:bldP spid="6152" grpId="0" autoUpdateAnimBg="0"/>
      <p:bldP spid="615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8"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9219"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9222" name="矩形 5"/>
          <p:cNvSpPr>
            <a:spLocks noChangeArrowheads="1"/>
          </p:cNvSpPr>
          <p:nvPr/>
        </p:nvSpPr>
        <p:spPr bwMode="auto">
          <a:xfrm>
            <a:off x="923925" y="915988"/>
            <a:ext cx="10296525" cy="5761037"/>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smtClean="0">
              <a:solidFill>
                <a:srgbClr val="FFFFFF"/>
              </a:solidFill>
              <a:cs typeface="+mn-cs"/>
            </a:endParaRPr>
          </a:p>
        </p:txBody>
      </p:sp>
      <p:sp>
        <p:nvSpPr>
          <p:cNvPr id="12" name="矩形 3"/>
          <p:cNvSpPr>
            <a:spLocks noChangeArrowheads="1"/>
          </p:cNvSpPr>
          <p:nvPr/>
        </p:nvSpPr>
        <p:spPr bwMode="auto">
          <a:xfrm>
            <a:off x="923925" y="388938"/>
            <a:ext cx="1366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a:solidFill>
                  <a:srgbClr val="FFFFFF"/>
                </a:solidFill>
                <a:latin typeface="微软雅黑" charset="0"/>
                <a:ea typeface="微软雅黑" charset="0"/>
                <a:cs typeface="微软雅黑" charset="0"/>
                <a:sym typeface="微软雅黑" charset="0"/>
              </a:rPr>
              <a:t>Neural-Art</a:t>
            </a:r>
            <a:endParaRPr lang="zh-CN" altLang="en-US">
              <a:solidFill>
                <a:srgbClr val="000000"/>
              </a:solidFill>
            </a:endParaRPr>
          </a:p>
        </p:txBody>
      </p:sp>
      <p:graphicFrame>
        <p:nvGraphicFramePr>
          <p:cNvPr id="2" name="图示 1"/>
          <p:cNvGraphicFramePr/>
          <p:nvPr/>
        </p:nvGraphicFramePr>
        <p:xfrm>
          <a:off x="2008187" y="1258358"/>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219"/>
                                        </p:tgtEl>
                                        <p:attrNameLst>
                                          <p:attrName>style.visibility</p:attrName>
                                        </p:attrNameLst>
                                      </p:cBhvr>
                                      <p:to>
                                        <p:strVal val="visible"/>
                                      </p:to>
                                    </p:set>
                                    <p:animEffect transition="in" filter="wipe(down)">
                                      <p:cBhvr>
                                        <p:cTn id="10" dur="500"/>
                                        <p:tgtEl>
                                          <p:spTgt spid="9219"/>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9222"/>
                                        </p:tgtEl>
                                        <p:attrNameLst>
                                          <p:attrName>style.visibility</p:attrName>
                                        </p:attrNameLst>
                                      </p:cBhvr>
                                      <p:to>
                                        <p:strVal val="visible"/>
                                      </p:to>
                                    </p:set>
                                    <p:anim calcmode="lin" valueType="num">
                                      <p:cBhvr additive="base">
                                        <p:cTn id="14" dur="500" fill="hold"/>
                                        <p:tgtEl>
                                          <p:spTgt spid="9222"/>
                                        </p:tgtEl>
                                        <p:attrNameLst>
                                          <p:attrName>ppt_x</p:attrName>
                                        </p:attrNameLst>
                                      </p:cBhvr>
                                      <p:tavLst>
                                        <p:tav tm="0">
                                          <p:val>
                                            <p:strVal val="0-#ppt_w/2"/>
                                          </p:val>
                                        </p:tav>
                                        <p:tav tm="100000">
                                          <p:val>
                                            <p:strVal val="#ppt_x"/>
                                          </p:val>
                                        </p:tav>
                                      </p:tavLst>
                                    </p:anim>
                                    <p:anim calcmode="lin" valueType="num">
                                      <p:cBhvr additive="base">
                                        <p:cTn id="15" dur="500" fill="hold"/>
                                        <p:tgtEl>
                                          <p:spTgt spid="9222"/>
                                        </p:tgtEl>
                                        <p:attrNameLst>
                                          <p:attrName>ppt_y</p:attrName>
                                        </p:attrNameLst>
                                      </p:cBhvr>
                                      <p:tavLst>
                                        <p:tav tm="0">
                                          <p:val>
                                            <p:strVal val="#ppt_y"/>
                                          </p:val>
                                        </p:tav>
                                        <p:tav tm="100000">
                                          <p:val>
                                            <p:strVal val="#ppt_y"/>
                                          </p:val>
                                        </p:tav>
                                      </p:tavLst>
                                    </p:anim>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nimBg="1" autoUpdateAnimBg="0"/>
      <p:bldP spid="9219" grpId="0" animBg="1" autoUpdateAnimBg="0"/>
      <p:bldP spid="9222" grpId="0" animBg="1" autoUpdateAnimBg="0"/>
      <p:bldP spid="1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六边形 13"/>
          <p:cNvSpPr>
            <a:spLocks noChangeArrowheads="1"/>
          </p:cNvSpPr>
          <p:nvPr/>
        </p:nvSpPr>
        <p:spPr bwMode="auto">
          <a:xfrm>
            <a:off x="-2619375" y="2060575"/>
            <a:ext cx="5934075" cy="5116513"/>
          </a:xfrm>
          <a:prstGeom prst="hexagon">
            <a:avLst>
              <a:gd name="adj" fmla="val 24995"/>
              <a:gd name="vf" fmla="val 115470"/>
            </a:avLst>
          </a:prstGeom>
          <a:solidFill>
            <a:schemeClr val="bg1">
              <a:alpha val="2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47" name="六边形 14"/>
          <p:cNvSpPr>
            <a:spLocks noChangeArrowheads="1"/>
          </p:cNvSpPr>
          <p:nvPr/>
        </p:nvSpPr>
        <p:spPr bwMode="auto">
          <a:xfrm>
            <a:off x="550863" y="3614738"/>
            <a:ext cx="3952875" cy="3406775"/>
          </a:xfrm>
          <a:prstGeom prst="hexagon">
            <a:avLst>
              <a:gd name="adj" fmla="val 25006"/>
              <a:gd name="vf" fmla="val 115470"/>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48" name="六边形 15"/>
          <p:cNvSpPr>
            <a:spLocks noChangeArrowheads="1"/>
          </p:cNvSpPr>
          <p:nvPr/>
        </p:nvSpPr>
        <p:spPr bwMode="auto">
          <a:xfrm>
            <a:off x="3951288" y="5157788"/>
            <a:ext cx="1590675" cy="1370012"/>
          </a:xfrm>
          <a:prstGeom prst="hexagon">
            <a:avLst>
              <a:gd name="adj" fmla="val 25022"/>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49" name="六边形 16"/>
          <p:cNvSpPr>
            <a:spLocks noChangeArrowheads="1"/>
          </p:cNvSpPr>
          <p:nvPr/>
        </p:nvSpPr>
        <p:spPr bwMode="auto">
          <a:xfrm>
            <a:off x="5541963" y="5318125"/>
            <a:ext cx="1592262" cy="1370013"/>
          </a:xfrm>
          <a:prstGeom prst="hexagon">
            <a:avLst>
              <a:gd name="adj" fmla="val 25047"/>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50" name="六边形 17"/>
          <p:cNvSpPr>
            <a:spLocks noChangeArrowheads="1"/>
          </p:cNvSpPr>
          <p:nvPr/>
        </p:nvSpPr>
        <p:spPr bwMode="auto">
          <a:xfrm>
            <a:off x="6484938" y="4797425"/>
            <a:ext cx="2924175" cy="2519363"/>
          </a:xfrm>
          <a:prstGeom prst="hexagon">
            <a:avLst>
              <a:gd name="adj" fmla="val 25014"/>
              <a:gd name="vf" fmla="val 115470"/>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51" name="六边形 18"/>
          <p:cNvSpPr>
            <a:spLocks noChangeArrowheads="1"/>
          </p:cNvSpPr>
          <p:nvPr/>
        </p:nvSpPr>
        <p:spPr bwMode="auto">
          <a:xfrm>
            <a:off x="9115425" y="5157788"/>
            <a:ext cx="1254125" cy="1079500"/>
          </a:xfrm>
          <a:prstGeom prst="hexagon">
            <a:avLst>
              <a:gd name="adj" fmla="val 25037"/>
              <a:gd name="vf" fmla="val 11547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6152" name="文本框 19"/>
          <p:cNvSpPr txBox="1">
            <a:spLocks noChangeArrowheads="1"/>
          </p:cNvSpPr>
          <p:nvPr/>
        </p:nvSpPr>
        <p:spPr bwMode="auto">
          <a:xfrm>
            <a:off x="5976938" y="3759200"/>
            <a:ext cx="4032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eaLnBrk="1" hangingPunct="1">
              <a:buFont typeface="Arial" charset="0"/>
              <a:buNone/>
            </a:pPr>
            <a:endParaRPr kumimoji="0" lang="zh-CN" altLang="en-US" sz="1600">
              <a:solidFill>
                <a:schemeClr val="bg1"/>
              </a:solidFill>
              <a:latin typeface="微软雅黑" charset="0"/>
              <a:ea typeface="微软雅黑" charset="0"/>
              <a:cs typeface="微软雅黑" charset="0"/>
            </a:endParaRPr>
          </a:p>
        </p:txBody>
      </p:sp>
      <p:sp>
        <p:nvSpPr>
          <p:cNvPr id="6153" name="文本框 20"/>
          <p:cNvSpPr txBox="1">
            <a:spLocks noChangeArrowheads="1"/>
          </p:cNvSpPr>
          <p:nvPr/>
        </p:nvSpPr>
        <p:spPr bwMode="auto">
          <a:xfrm>
            <a:off x="4510088" y="2316163"/>
            <a:ext cx="1284287"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eaLnBrk="1" hangingPunct="1">
              <a:buFont typeface="Arial" charset="0"/>
              <a:buNone/>
            </a:pPr>
            <a:r>
              <a:rPr kumimoji="0" lang="en-US" altLang="zh-CN" sz="16600">
                <a:solidFill>
                  <a:schemeClr val="bg1"/>
                </a:solidFill>
                <a:latin typeface="微软雅黑" charset="0"/>
                <a:ea typeface="微软雅黑" charset="0"/>
                <a:cs typeface="微软雅黑" charset="0"/>
              </a:rPr>
              <a:t>4</a:t>
            </a:r>
            <a:endParaRPr kumimoji="0" lang="zh-CN" altLang="en-US" sz="16600">
              <a:solidFill>
                <a:schemeClr val="bg1"/>
              </a:solidFill>
              <a:latin typeface="微软雅黑" charset="0"/>
              <a:ea typeface="微软雅黑" charset="0"/>
              <a:cs typeface="微软雅黑" charset="0"/>
            </a:endParaRPr>
          </a:p>
        </p:txBody>
      </p:sp>
      <p:sp>
        <p:nvSpPr>
          <p:cNvPr id="11" name="矩形 2"/>
          <p:cNvSpPr>
            <a:spLocks noChangeArrowheads="1"/>
          </p:cNvSpPr>
          <p:nvPr/>
        </p:nvSpPr>
        <p:spPr bwMode="auto">
          <a:xfrm>
            <a:off x="6096000" y="3212976"/>
            <a:ext cx="5194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en-US" altLang="zh-CN" sz="3200" dirty="0">
                <a:solidFill>
                  <a:schemeClr val="bg1"/>
                </a:solidFill>
                <a:latin typeface="黑体" charset="0"/>
                <a:ea typeface="黑体" charset="0"/>
                <a:cs typeface="黑体" charset="0"/>
              </a:rPr>
              <a:t>Neural</a:t>
            </a:r>
            <a:r>
              <a:rPr lang="zh-CN" altLang="en-US" sz="3200" dirty="0">
                <a:solidFill>
                  <a:schemeClr val="bg1"/>
                </a:solidFill>
                <a:latin typeface="黑体" charset="0"/>
                <a:ea typeface="黑体" charset="0"/>
                <a:cs typeface="黑体" charset="0"/>
              </a:rPr>
              <a:t> </a:t>
            </a:r>
            <a:r>
              <a:rPr lang="en-US" altLang="zh-CN" sz="3200" dirty="0" smtClean="0">
                <a:solidFill>
                  <a:schemeClr val="bg1"/>
                </a:solidFill>
                <a:latin typeface="黑体" charset="0"/>
                <a:ea typeface="黑体" charset="0"/>
                <a:cs typeface="黑体" charset="0"/>
              </a:rPr>
              <a:t>art</a:t>
            </a:r>
            <a:r>
              <a:rPr lang="zh-CN" altLang="en-US" sz="3200" dirty="0" smtClean="0">
                <a:solidFill>
                  <a:schemeClr val="bg1"/>
                </a:solidFill>
                <a:latin typeface="黑体" charset="0"/>
                <a:ea typeface="黑体" charset="0"/>
                <a:cs typeface="黑体" charset="0"/>
              </a:rPr>
              <a:t> 的相关数据</a:t>
            </a:r>
            <a:endParaRPr lang="zh-CN" altLang="en-US" sz="3200" dirty="0">
              <a:solidFill>
                <a:schemeClr val="bg1"/>
              </a:solidFill>
              <a:latin typeface="黑体" charset="0"/>
              <a:ea typeface="黑体" charset="0"/>
              <a:cs typeface="黑体"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wipe(left)">
                                      <p:cBhvr>
                                        <p:cTn id="11" dur="500"/>
                                        <p:tgtEl>
                                          <p:spTgt spid="614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48"/>
                                        </p:tgtEl>
                                        <p:attrNameLst>
                                          <p:attrName>style.visibility</p:attrName>
                                        </p:attrNameLst>
                                      </p:cBhvr>
                                      <p:to>
                                        <p:strVal val="visible"/>
                                      </p:to>
                                    </p:set>
                                    <p:animEffect transition="in" filter="wipe(left)">
                                      <p:cBhvr>
                                        <p:cTn id="15" dur="500"/>
                                        <p:tgtEl>
                                          <p:spTgt spid="6148"/>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Effect transition="in" filter="wipe(left)">
                                      <p:cBhvr>
                                        <p:cTn id="19" dur="500"/>
                                        <p:tgtEl>
                                          <p:spTgt spid="6149"/>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gtEl>
                                        <p:attrNameLst>
                                          <p:attrName>style.visibility</p:attrName>
                                        </p:attrNameLst>
                                      </p:cBhvr>
                                      <p:to>
                                        <p:strVal val="visible"/>
                                      </p:to>
                                    </p:set>
                                    <p:animEffect transition="in" filter="wipe(left)">
                                      <p:cBhvr>
                                        <p:cTn id="23" dur="500"/>
                                        <p:tgtEl>
                                          <p:spTgt spid="6150"/>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151"/>
                                        </p:tgtEl>
                                        <p:attrNameLst>
                                          <p:attrName>style.visibility</p:attrName>
                                        </p:attrNameLst>
                                      </p:cBhvr>
                                      <p:to>
                                        <p:strVal val="visible"/>
                                      </p:to>
                                    </p:set>
                                    <p:animEffect transition="in" filter="wipe(left)">
                                      <p:cBhvr>
                                        <p:cTn id="27" dur="500"/>
                                        <p:tgtEl>
                                          <p:spTgt spid="6151"/>
                                        </p:tgtEl>
                                      </p:cBhvr>
                                    </p:animEffect>
                                  </p:childTnLst>
                                </p:cTn>
                              </p:par>
                            </p:childTnLst>
                          </p:cTn>
                        </p:par>
                        <p:par>
                          <p:cTn id="28" fill="hold" nodeType="afterGroup">
                            <p:stCondLst>
                              <p:cond delay="3000"/>
                            </p:stCondLst>
                            <p:childTnLst>
                              <p:par>
                                <p:cTn id="29" presetID="16" presetClass="entr" presetSubtype="21" fill="hold" grpId="0" nodeType="afterEffect" nodePh="1">
                                  <p:stCondLst>
                                    <p:cond delay="0"/>
                                  </p:stCondLst>
                                  <p:endCondLst>
                                    <p:cond evt="begin" delay="0">
                                      <p:tn val="29"/>
                                    </p:cond>
                                  </p:endCondLst>
                                  <p:childTnLst>
                                    <p:set>
                                      <p:cBhvr>
                                        <p:cTn id="30" dur="1" fill="hold">
                                          <p:stCondLst>
                                            <p:cond delay="0"/>
                                          </p:stCondLst>
                                        </p:cTn>
                                        <p:tgtEl>
                                          <p:spTgt spid="6152"/>
                                        </p:tgtEl>
                                        <p:attrNameLst>
                                          <p:attrName>style.visibility</p:attrName>
                                        </p:attrNameLst>
                                      </p:cBhvr>
                                      <p:to>
                                        <p:strVal val="visible"/>
                                      </p:to>
                                    </p:set>
                                    <p:animEffect transition="in" filter="barn(inVertical)">
                                      <p:cBhvr>
                                        <p:cTn id="31" dur="500"/>
                                        <p:tgtEl>
                                          <p:spTgt spid="6152"/>
                                        </p:tgtEl>
                                      </p:cBhvr>
                                    </p:animEffect>
                                  </p:childTnLst>
                                </p:cTn>
                              </p:par>
                            </p:childTnLst>
                          </p:cTn>
                        </p:par>
                        <p:par>
                          <p:cTn id="32" fill="hold" nodeType="afterGroup">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6153"/>
                                        </p:tgtEl>
                                        <p:attrNameLst>
                                          <p:attrName>style.visibility</p:attrName>
                                        </p:attrNameLst>
                                      </p:cBhvr>
                                      <p:to>
                                        <p:strVal val="visible"/>
                                      </p:to>
                                    </p:set>
                                    <p:animEffect transition="in" filter="wipe(down)">
                                      <p:cBhvr>
                                        <p:cTn id="35"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autoUpdateAnimBg="0"/>
      <p:bldP spid="6147" grpId="0" animBg="1" autoUpdateAnimBg="0"/>
      <p:bldP spid="6148" grpId="0" animBg="1" autoUpdateAnimBg="0"/>
      <p:bldP spid="6149" grpId="0" animBg="1" autoUpdateAnimBg="0"/>
      <p:bldP spid="6150" grpId="0" animBg="1" autoUpdateAnimBg="0"/>
      <p:bldP spid="6151" grpId="0" animBg="1" autoUpdateAnimBg="0"/>
      <p:bldP spid="6152" grpId="0" autoUpdateAnimBg="0"/>
      <p:bldP spid="615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pic>
        <p:nvPicPr>
          <p:cNvPr id="3" name="图片 2" descr="cc32a116534e4b5288d9eaaeb71dc67b_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1268759"/>
            <a:ext cx="3672408" cy="4896543"/>
          </a:xfrm>
          <a:prstGeom prst="rect">
            <a:avLst/>
          </a:prstGeom>
        </p:spPr>
      </p:pic>
      <p:sp>
        <p:nvSpPr>
          <p:cNvPr id="7" name="文本框 6"/>
          <p:cNvSpPr txBox="1"/>
          <p:nvPr/>
        </p:nvSpPr>
        <p:spPr>
          <a:xfrm>
            <a:off x="6312024" y="1556792"/>
            <a:ext cx="4896544" cy="1477328"/>
          </a:xfrm>
          <a:prstGeom prst="rect">
            <a:avLst/>
          </a:prstGeom>
          <a:noFill/>
        </p:spPr>
        <p:txBody>
          <a:bodyPr wrap="square" rtlCol="0">
            <a:spAutoFit/>
          </a:bodyPr>
          <a:lstStyle/>
          <a:p>
            <a:r>
              <a:rPr kumimoji="1" lang="en-US" altLang="zh-CN" dirty="0" smtClean="0">
                <a:solidFill>
                  <a:schemeClr val="bg1"/>
                </a:solidFill>
                <a:latin typeface="黑体"/>
                <a:ea typeface="黑体"/>
                <a:cs typeface="黑体"/>
              </a:rPr>
              <a:t>Google</a:t>
            </a:r>
            <a:r>
              <a:rPr kumimoji="1" lang="zh-CN" altLang="en-US" dirty="0">
                <a:solidFill>
                  <a:schemeClr val="bg1"/>
                </a:solidFill>
                <a:latin typeface="黑体"/>
                <a:ea typeface="黑体"/>
                <a:cs typeface="黑体"/>
              </a:rPr>
              <a:t>向</a:t>
            </a:r>
            <a:r>
              <a:rPr kumimoji="1" lang="en-US" altLang="zh-CN" dirty="0">
                <a:solidFill>
                  <a:schemeClr val="bg1"/>
                </a:solidFill>
                <a:latin typeface="黑体"/>
                <a:ea typeface="黑体"/>
                <a:cs typeface="黑体"/>
              </a:rPr>
              <a:t>《</a:t>
            </a:r>
            <a:r>
              <a:rPr kumimoji="1" lang="zh-CN" altLang="en-US" dirty="0">
                <a:solidFill>
                  <a:schemeClr val="bg1"/>
                </a:solidFill>
                <a:latin typeface="黑体"/>
                <a:ea typeface="黑体"/>
                <a:cs typeface="黑体"/>
              </a:rPr>
              <a:t>麻省理工科技评论</a:t>
            </a:r>
            <a:r>
              <a:rPr kumimoji="1" lang="en-US" altLang="zh-CN" dirty="0">
                <a:solidFill>
                  <a:schemeClr val="bg1"/>
                </a:solidFill>
                <a:latin typeface="黑体"/>
                <a:ea typeface="黑体"/>
                <a:cs typeface="黑体"/>
              </a:rPr>
              <a:t>》</a:t>
            </a:r>
            <a:r>
              <a:rPr kumimoji="1" lang="zh-CN" altLang="en-US" dirty="0">
                <a:solidFill>
                  <a:schemeClr val="bg1"/>
                </a:solidFill>
                <a:latin typeface="黑体"/>
                <a:ea typeface="黑体"/>
                <a:cs typeface="黑体"/>
              </a:rPr>
              <a:t>提供的数据表明</a:t>
            </a:r>
            <a:r>
              <a:rPr kumimoji="1" lang="zh-CN" altLang="en-US" dirty="0" smtClean="0">
                <a:solidFill>
                  <a:schemeClr val="bg1"/>
                </a:solidFill>
                <a:latin typeface="黑体"/>
                <a:ea typeface="黑体"/>
                <a:cs typeface="黑体"/>
              </a:rPr>
              <a:t>：</a:t>
            </a:r>
          </a:p>
          <a:p>
            <a:r>
              <a:rPr kumimoji="1" lang="zh-CN" altLang="en-US" dirty="0" smtClean="0">
                <a:solidFill>
                  <a:schemeClr val="bg1"/>
                </a:solidFill>
                <a:latin typeface="黑体"/>
                <a:ea typeface="黑体"/>
                <a:cs typeface="黑体"/>
              </a:rPr>
              <a:t>仅在</a:t>
            </a:r>
            <a:r>
              <a:rPr kumimoji="1" lang="en-US" altLang="zh-CN" dirty="0">
                <a:solidFill>
                  <a:schemeClr val="bg1"/>
                </a:solidFill>
                <a:latin typeface="黑体"/>
                <a:ea typeface="黑体"/>
                <a:cs typeface="黑体"/>
              </a:rPr>
              <a:t>2016</a:t>
            </a:r>
            <a:r>
              <a:rPr kumimoji="1" lang="zh-CN" altLang="en-US" dirty="0">
                <a:solidFill>
                  <a:schemeClr val="bg1"/>
                </a:solidFill>
                <a:latin typeface="黑体"/>
                <a:ea typeface="黑体"/>
                <a:cs typeface="黑体"/>
              </a:rPr>
              <a:t>年</a:t>
            </a:r>
            <a:r>
              <a:rPr kumimoji="1" lang="zh-CN" altLang="en-US" dirty="0" smtClean="0">
                <a:solidFill>
                  <a:schemeClr val="bg1"/>
                </a:solidFill>
                <a:latin typeface="黑体"/>
                <a:ea typeface="黑体"/>
                <a:cs typeface="黑体"/>
              </a:rPr>
              <a:t>，</a:t>
            </a:r>
          </a:p>
          <a:p>
            <a:r>
              <a:rPr kumimoji="1" lang="en-US" altLang="zh-CN" dirty="0" smtClean="0">
                <a:solidFill>
                  <a:schemeClr val="bg1"/>
                </a:solidFill>
                <a:latin typeface="黑体"/>
                <a:ea typeface="黑体"/>
                <a:cs typeface="黑体"/>
              </a:rPr>
              <a:t>Google</a:t>
            </a:r>
            <a:r>
              <a:rPr kumimoji="1" lang="zh-CN" altLang="en-US" dirty="0">
                <a:solidFill>
                  <a:schemeClr val="bg1"/>
                </a:solidFill>
                <a:latin typeface="黑体"/>
                <a:ea typeface="黑体"/>
                <a:cs typeface="黑体"/>
              </a:rPr>
              <a:t>就发表了</a:t>
            </a:r>
            <a:r>
              <a:rPr kumimoji="1" lang="en-US" altLang="zh-CN" dirty="0">
                <a:solidFill>
                  <a:schemeClr val="bg1"/>
                </a:solidFill>
                <a:latin typeface="黑体"/>
                <a:ea typeface="黑体"/>
                <a:cs typeface="黑体"/>
              </a:rPr>
              <a:t>218</a:t>
            </a:r>
            <a:r>
              <a:rPr kumimoji="1" lang="zh-CN" altLang="en-US" dirty="0">
                <a:solidFill>
                  <a:schemeClr val="bg1"/>
                </a:solidFill>
                <a:latin typeface="黑体"/>
                <a:ea typeface="黑体"/>
                <a:cs typeface="黑体"/>
              </a:rPr>
              <a:t>篇期刊或会议论</a:t>
            </a:r>
            <a:r>
              <a:rPr kumimoji="1" lang="zh-CN" altLang="en-US" dirty="0" smtClean="0">
                <a:solidFill>
                  <a:schemeClr val="bg1"/>
                </a:solidFill>
                <a:latin typeface="黑体"/>
                <a:ea typeface="黑体"/>
                <a:cs typeface="黑体"/>
              </a:rPr>
              <a:t>文，这</a:t>
            </a:r>
          </a:p>
          <a:p>
            <a:r>
              <a:rPr kumimoji="1" lang="zh-CN" altLang="en-US" dirty="0" smtClean="0">
                <a:solidFill>
                  <a:schemeClr val="bg1"/>
                </a:solidFill>
                <a:latin typeface="黑体"/>
                <a:ea typeface="黑体"/>
                <a:cs typeface="黑体"/>
              </a:rPr>
              <a:t>数据几乎是两</a:t>
            </a:r>
            <a:r>
              <a:rPr kumimoji="1" lang="zh-CN" altLang="en-US" dirty="0">
                <a:solidFill>
                  <a:schemeClr val="bg1"/>
                </a:solidFill>
                <a:latin typeface="黑体"/>
                <a:ea typeface="黑体"/>
                <a:cs typeface="黑体"/>
              </a:rPr>
              <a:t>年前的两倍。</a:t>
            </a:r>
          </a:p>
        </p:txBody>
      </p:sp>
    </p:spTree>
    <p:extLst>
      <p:ext uri="{BB962C8B-B14F-4D97-AF65-F5344CB8AC3E}">
        <p14:creationId xmlns:p14="http://schemas.microsoft.com/office/powerpoint/2010/main" val="2904299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C3637"/>
        </a:solidFill>
        <a:effectLst/>
      </p:bgPr>
    </p:bg>
    <p:spTree>
      <p:nvGrpSpPr>
        <p:cNvPr id="1" name=""/>
        <p:cNvGrpSpPr/>
        <p:nvPr/>
      </p:nvGrpSpPr>
      <p:grpSpPr>
        <a:xfrm>
          <a:off x="0" y="0"/>
          <a:ext cx="0" cy="0"/>
          <a:chOff x="0" y="0"/>
          <a:chExt cx="0" cy="0"/>
        </a:xfrm>
      </p:grpSpPr>
      <p:pic>
        <p:nvPicPr>
          <p:cNvPr id="2" name="图片 1" descr="屏幕快照 2017-10-25 上午10.59.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196752"/>
            <a:ext cx="10376913" cy="4032448"/>
          </a:xfrm>
          <a:prstGeom prst="rect">
            <a:avLst/>
          </a:prstGeom>
        </p:spPr>
      </p:pic>
      <p:sp>
        <p:nvSpPr>
          <p:cNvPr id="3" name="文本框 2"/>
          <p:cNvSpPr txBox="1"/>
          <p:nvPr/>
        </p:nvSpPr>
        <p:spPr>
          <a:xfrm>
            <a:off x="1055440" y="5805264"/>
            <a:ext cx="6480720" cy="369332"/>
          </a:xfrm>
          <a:prstGeom prst="rect">
            <a:avLst/>
          </a:prstGeom>
          <a:noFill/>
        </p:spPr>
        <p:txBody>
          <a:bodyPr wrap="square" rtlCol="0">
            <a:spAutoFit/>
          </a:bodyPr>
          <a:lstStyle/>
          <a:p>
            <a:r>
              <a:rPr kumimoji="1" lang="zh-CN" altLang="en-US" dirty="0" smtClean="0">
                <a:solidFill>
                  <a:schemeClr val="bg1"/>
                </a:solidFill>
                <a:latin typeface="黑体"/>
                <a:ea typeface="黑体"/>
                <a:cs typeface="黑体"/>
              </a:rPr>
              <a:t>亿欧智库</a:t>
            </a:r>
            <a:r>
              <a:rPr kumimoji="1" lang="zh-CN" altLang="zh-CN" dirty="0">
                <a:solidFill>
                  <a:schemeClr val="bg1"/>
                </a:solidFill>
                <a:latin typeface="黑体"/>
                <a:ea typeface="黑体"/>
                <a:cs typeface="黑体"/>
              </a:rPr>
              <a:t> </a:t>
            </a:r>
            <a:r>
              <a:rPr kumimoji="1" lang="zh-CN" altLang="en-US" dirty="0" smtClean="0">
                <a:solidFill>
                  <a:schemeClr val="bg1"/>
                </a:solidFill>
                <a:latin typeface="黑体"/>
                <a:ea typeface="黑体"/>
                <a:cs typeface="黑体"/>
              </a:rPr>
              <a:t> </a:t>
            </a:r>
            <a:r>
              <a:rPr kumimoji="1" lang="en-US" altLang="zh-CN" dirty="0" smtClean="0">
                <a:solidFill>
                  <a:schemeClr val="bg1"/>
                </a:solidFill>
                <a:latin typeface="黑体"/>
                <a:ea typeface="黑体"/>
                <a:cs typeface="黑体"/>
              </a:rPr>
              <a:t>AI</a:t>
            </a:r>
            <a:r>
              <a:rPr kumimoji="1" lang="zh-CN" altLang="en-US" dirty="0" smtClean="0">
                <a:solidFill>
                  <a:schemeClr val="bg1"/>
                </a:solidFill>
                <a:latin typeface="黑体"/>
                <a:ea typeface="黑体"/>
                <a:cs typeface="黑体"/>
              </a:rPr>
              <a:t>商业化产业革命二次落地</a:t>
            </a:r>
            <a:r>
              <a:rPr kumimoji="1" lang="zh-CN" altLang="zh-CN" dirty="0">
                <a:solidFill>
                  <a:schemeClr val="bg1"/>
                </a:solidFill>
                <a:latin typeface="黑体"/>
                <a:ea typeface="黑体"/>
                <a:cs typeface="黑体"/>
              </a:rPr>
              <a:t>—</a:t>
            </a:r>
            <a:r>
              <a:rPr kumimoji="1" lang="zh-CN" altLang="zh-CN" dirty="0" smtClean="0">
                <a:solidFill>
                  <a:schemeClr val="bg1"/>
                </a:solidFill>
                <a:latin typeface="黑体"/>
                <a:ea typeface="黑体"/>
                <a:cs typeface="黑体"/>
              </a:rPr>
              <a:t>—</a:t>
            </a:r>
            <a:r>
              <a:rPr kumimoji="1" lang="en-US" altLang="zh-CN" dirty="0" smtClean="0">
                <a:solidFill>
                  <a:schemeClr val="bg1"/>
                </a:solidFill>
                <a:latin typeface="黑体"/>
                <a:ea typeface="黑体"/>
                <a:cs typeface="黑体"/>
              </a:rPr>
              <a:t>2017</a:t>
            </a:r>
            <a:r>
              <a:rPr kumimoji="1" lang="zh-CN" altLang="en-US" dirty="0" smtClean="0">
                <a:solidFill>
                  <a:schemeClr val="bg1"/>
                </a:solidFill>
                <a:latin typeface="黑体"/>
                <a:ea typeface="黑体"/>
                <a:cs typeface="黑体"/>
              </a:rPr>
              <a:t>年</a:t>
            </a:r>
            <a:r>
              <a:rPr kumimoji="1" lang="en-US" altLang="zh-CN" dirty="0" smtClean="0">
                <a:solidFill>
                  <a:schemeClr val="bg1"/>
                </a:solidFill>
                <a:latin typeface="黑体"/>
                <a:ea typeface="黑体"/>
                <a:cs typeface="黑体"/>
              </a:rPr>
              <a:t>AI</a:t>
            </a:r>
            <a:r>
              <a:rPr kumimoji="1" lang="zh-CN" altLang="en-US" dirty="0" smtClean="0">
                <a:solidFill>
                  <a:schemeClr val="bg1"/>
                </a:solidFill>
                <a:latin typeface="黑体"/>
                <a:ea typeface="黑体"/>
                <a:cs typeface="黑体"/>
              </a:rPr>
              <a:t>产业报告</a:t>
            </a:r>
            <a:endParaRPr kumimoji="1" lang="zh-CN" altLang="en-US" dirty="0">
              <a:solidFill>
                <a:schemeClr val="bg1"/>
              </a:solidFill>
              <a:latin typeface="黑体"/>
              <a:ea typeface="黑体"/>
              <a:cs typeface="黑体"/>
            </a:endParaRPr>
          </a:p>
        </p:txBody>
      </p:sp>
    </p:spTree>
    <p:extLst>
      <p:ext uri="{BB962C8B-B14F-4D97-AF65-F5344CB8AC3E}">
        <p14:creationId xmlns:p14="http://schemas.microsoft.com/office/powerpoint/2010/main" val="2218687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290" name="六边形 13"/>
          <p:cNvSpPr>
            <a:spLocks noChangeArrowheads="1"/>
          </p:cNvSpPr>
          <p:nvPr/>
        </p:nvSpPr>
        <p:spPr bwMode="auto">
          <a:xfrm>
            <a:off x="-2619375" y="2060575"/>
            <a:ext cx="5934075" cy="5116513"/>
          </a:xfrm>
          <a:prstGeom prst="hexagon">
            <a:avLst>
              <a:gd name="adj" fmla="val 24995"/>
              <a:gd name="vf" fmla="val 115470"/>
            </a:avLst>
          </a:prstGeom>
          <a:solidFill>
            <a:schemeClr val="bg1">
              <a:alpha val="2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2291" name="六边形 14"/>
          <p:cNvSpPr>
            <a:spLocks noChangeArrowheads="1"/>
          </p:cNvSpPr>
          <p:nvPr/>
        </p:nvSpPr>
        <p:spPr bwMode="auto">
          <a:xfrm>
            <a:off x="550863" y="3614738"/>
            <a:ext cx="3952875" cy="3406775"/>
          </a:xfrm>
          <a:prstGeom prst="hexagon">
            <a:avLst>
              <a:gd name="adj" fmla="val 25006"/>
              <a:gd name="vf" fmla="val 115470"/>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2292" name="六边形 15"/>
          <p:cNvSpPr>
            <a:spLocks noChangeArrowheads="1"/>
          </p:cNvSpPr>
          <p:nvPr/>
        </p:nvSpPr>
        <p:spPr bwMode="auto">
          <a:xfrm>
            <a:off x="3951288" y="5157788"/>
            <a:ext cx="1590675" cy="1370012"/>
          </a:xfrm>
          <a:prstGeom prst="hexagon">
            <a:avLst>
              <a:gd name="adj" fmla="val 25022"/>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2293" name="六边形 16"/>
          <p:cNvSpPr>
            <a:spLocks noChangeArrowheads="1"/>
          </p:cNvSpPr>
          <p:nvPr/>
        </p:nvSpPr>
        <p:spPr bwMode="auto">
          <a:xfrm>
            <a:off x="5541963" y="5318125"/>
            <a:ext cx="1592262" cy="1370013"/>
          </a:xfrm>
          <a:prstGeom prst="hexagon">
            <a:avLst>
              <a:gd name="adj" fmla="val 25047"/>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2294" name="六边形 17"/>
          <p:cNvSpPr>
            <a:spLocks noChangeArrowheads="1"/>
          </p:cNvSpPr>
          <p:nvPr/>
        </p:nvSpPr>
        <p:spPr bwMode="auto">
          <a:xfrm>
            <a:off x="6484938" y="4797425"/>
            <a:ext cx="2924175" cy="2519363"/>
          </a:xfrm>
          <a:prstGeom prst="hexagon">
            <a:avLst>
              <a:gd name="adj" fmla="val 25014"/>
              <a:gd name="vf" fmla="val 115470"/>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2295" name="六边形 18"/>
          <p:cNvSpPr>
            <a:spLocks noChangeArrowheads="1"/>
          </p:cNvSpPr>
          <p:nvPr/>
        </p:nvSpPr>
        <p:spPr bwMode="auto">
          <a:xfrm>
            <a:off x="9115425" y="5157788"/>
            <a:ext cx="1254125" cy="1079500"/>
          </a:xfrm>
          <a:prstGeom prst="hexagon">
            <a:avLst>
              <a:gd name="adj" fmla="val 25037"/>
              <a:gd name="vf" fmla="val 11547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2297" name="文本框 20"/>
          <p:cNvSpPr txBox="1">
            <a:spLocks noChangeArrowheads="1"/>
          </p:cNvSpPr>
          <p:nvPr/>
        </p:nvSpPr>
        <p:spPr bwMode="auto">
          <a:xfrm>
            <a:off x="4510088" y="2316163"/>
            <a:ext cx="1284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eaLnBrk="1" hangingPunct="1">
              <a:buFont typeface="Arial" charset="0"/>
              <a:buNone/>
            </a:pPr>
            <a:r>
              <a:rPr kumimoji="0" lang="en-US" altLang="zh-CN" sz="16600">
                <a:solidFill>
                  <a:schemeClr val="bg1"/>
                </a:solidFill>
                <a:latin typeface="微软雅黑" charset="0"/>
                <a:ea typeface="微软雅黑" charset="0"/>
                <a:cs typeface="微软雅黑" charset="0"/>
              </a:rPr>
              <a:t>1</a:t>
            </a:r>
            <a:endParaRPr kumimoji="0" lang="zh-CN" altLang="en-US" sz="16600">
              <a:solidFill>
                <a:schemeClr val="bg1"/>
              </a:solidFill>
              <a:latin typeface="微软雅黑" charset="0"/>
              <a:ea typeface="微软雅黑" charset="0"/>
              <a:cs typeface="微软雅黑" charset="0"/>
            </a:endParaRPr>
          </a:p>
        </p:txBody>
      </p:sp>
      <p:sp>
        <p:nvSpPr>
          <p:cNvPr id="28681" name="矩形 2"/>
          <p:cNvSpPr>
            <a:spLocks noChangeArrowheads="1"/>
          </p:cNvSpPr>
          <p:nvPr/>
        </p:nvSpPr>
        <p:spPr bwMode="auto">
          <a:xfrm>
            <a:off x="5808663" y="3068638"/>
            <a:ext cx="5194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en-US" altLang="zh-CN" sz="3200" dirty="0">
                <a:solidFill>
                  <a:schemeClr val="bg1"/>
                </a:solidFill>
                <a:latin typeface="黑体" charset="0"/>
                <a:ea typeface="黑体" charset="0"/>
                <a:cs typeface="黑体" charset="0"/>
              </a:rPr>
              <a:t>Neural</a:t>
            </a:r>
            <a:r>
              <a:rPr lang="zh-CN" altLang="en-US" sz="3200" dirty="0">
                <a:solidFill>
                  <a:schemeClr val="bg1"/>
                </a:solidFill>
                <a:latin typeface="黑体" charset="0"/>
                <a:ea typeface="黑体" charset="0"/>
                <a:cs typeface="黑体" charset="0"/>
              </a:rPr>
              <a:t> </a:t>
            </a:r>
            <a:r>
              <a:rPr lang="en-US" altLang="zh-CN" sz="3200" dirty="0">
                <a:solidFill>
                  <a:schemeClr val="bg1"/>
                </a:solidFill>
                <a:latin typeface="黑体" charset="0"/>
                <a:ea typeface="黑体" charset="0"/>
                <a:cs typeface="黑体" charset="0"/>
              </a:rPr>
              <a:t>art</a:t>
            </a:r>
            <a:r>
              <a:rPr lang="zh-CN" altLang="en-US" sz="3200" dirty="0">
                <a:solidFill>
                  <a:schemeClr val="bg1"/>
                </a:solidFill>
                <a:latin typeface="黑体" charset="0"/>
                <a:ea typeface="黑体" charset="0"/>
                <a:cs typeface="黑体" charset="0"/>
              </a:rPr>
              <a:t> 的历史</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left)">
                                      <p:cBhvr>
                                        <p:cTn id="7" dur="500"/>
                                        <p:tgtEl>
                                          <p:spTgt spid="1229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291"/>
                                        </p:tgtEl>
                                        <p:attrNameLst>
                                          <p:attrName>style.visibility</p:attrName>
                                        </p:attrNameLst>
                                      </p:cBhvr>
                                      <p:to>
                                        <p:strVal val="visible"/>
                                      </p:to>
                                    </p:set>
                                    <p:animEffect transition="in" filter="wipe(left)">
                                      <p:cBhvr>
                                        <p:cTn id="11" dur="500"/>
                                        <p:tgtEl>
                                          <p:spTgt spid="12291"/>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292"/>
                                        </p:tgtEl>
                                        <p:attrNameLst>
                                          <p:attrName>style.visibility</p:attrName>
                                        </p:attrNameLst>
                                      </p:cBhvr>
                                      <p:to>
                                        <p:strVal val="visible"/>
                                      </p:to>
                                    </p:set>
                                    <p:animEffect transition="in" filter="wipe(left)">
                                      <p:cBhvr>
                                        <p:cTn id="15" dur="500"/>
                                        <p:tgtEl>
                                          <p:spTgt spid="12292"/>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293"/>
                                        </p:tgtEl>
                                        <p:attrNameLst>
                                          <p:attrName>style.visibility</p:attrName>
                                        </p:attrNameLst>
                                      </p:cBhvr>
                                      <p:to>
                                        <p:strVal val="visible"/>
                                      </p:to>
                                    </p:set>
                                    <p:animEffect transition="in" filter="wipe(left)">
                                      <p:cBhvr>
                                        <p:cTn id="19" dur="500"/>
                                        <p:tgtEl>
                                          <p:spTgt spid="12293"/>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294"/>
                                        </p:tgtEl>
                                        <p:attrNameLst>
                                          <p:attrName>style.visibility</p:attrName>
                                        </p:attrNameLst>
                                      </p:cBhvr>
                                      <p:to>
                                        <p:strVal val="visible"/>
                                      </p:to>
                                    </p:set>
                                    <p:animEffect transition="in" filter="wipe(left)">
                                      <p:cBhvr>
                                        <p:cTn id="23" dur="500"/>
                                        <p:tgtEl>
                                          <p:spTgt spid="12294"/>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295"/>
                                        </p:tgtEl>
                                        <p:attrNameLst>
                                          <p:attrName>style.visibility</p:attrName>
                                        </p:attrNameLst>
                                      </p:cBhvr>
                                      <p:to>
                                        <p:strVal val="visible"/>
                                      </p:to>
                                    </p:set>
                                    <p:animEffect transition="in" filter="wipe(left)">
                                      <p:cBhvr>
                                        <p:cTn id="27" dur="500"/>
                                        <p:tgtEl>
                                          <p:spTgt spid="12295"/>
                                        </p:tgtEl>
                                      </p:cBhvr>
                                    </p:animEffect>
                                  </p:childTnLst>
                                </p:cTn>
                              </p:par>
                            </p:childTnLst>
                          </p:cTn>
                        </p:par>
                        <p:par>
                          <p:cTn id="28" fill="hold" nodeType="afterGroup">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2297"/>
                                        </p:tgtEl>
                                        <p:attrNameLst>
                                          <p:attrName>style.visibility</p:attrName>
                                        </p:attrNameLst>
                                      </p:cBhvr>
                                      <p:to>
                                        <p:strVal val="visible"/>
                                      </p:to>
                                    </p:set>
                                    <p:animEffect transition="in" filter="wipe(down)">
                                      <p:cBhvr>
                                        <p:cTn id="31" dur="500"/>
                                        <p:tgtEl>
                                          <p:spTgt spid="1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nimBg="1" autoUpdateAnimBg="0"/>
      <p:bldP spid="12291" grpId="0" animBg="1" autoUpdateAnimBg="0"/>
      <p:bldP spid="12292" grpId="0" animBg="1" autoUpdateAnimBg="0"/>
      <p:bldP spid="12293" grpId="0" animBg="1" autoUpdateAnimBg="0"/>
      <p:bldP spid="12294" grpId="0" animBg="1" autoUpdateAnimBg="0"/>
      <p:bldP spid="12295" grpId="0" animBg="1" autoUpdateAnimBg="0"/>
      <p:bldP spid="1229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8"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9219"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9222" name="矩形 5"/>
          <p:cNvSpPr>
            <a:spLocks noChangeArrowheads="1"/>
          </p:cNvSpPr>
          <p:nvPr/>
        </p:nvSpPr>
        <p:spPr bwMode="auto">
          <a:xfrm>
            <a:off x="1055688" y="1093789"/>
            <a:ext cx="10296525" cy="5143524"/>
          </a:xfrm>
          <a:prstGeom prst="rect">
            <a:avLst/>
          </a:prstGeom>
          <a:solidFill>
            <a:schemeClr val="bg1">
              <a:lumMod val="50000"/>
              <a:alpha val="34000"/>
            </a:schemeClr>
          </a:solidFill>
          <a:ln>
            <a:noFill/>
          </a:ln>
        </p:spPr>
        <p:txBody>
          <a:bodyPr anchor="ctr"/>
          <a:lstStyle/>
          <a:p>
            <a:pPr algn="ctr" eaLnBrk="1" hangingPunct="1">
              <a:buFont typeface="Arial" charset="0"/>
              <a:buNone/>
              <a:defRPr/>
            </a:pPr>
            <a:endParaRPr lang="zh-CN" altLang="en-US" sz="3200" dirty="0">
              <a:solidFill>
                <a:srgbClr val="FFFFFF"/>
              </a:solidFill>
            </a:endParaRPr>
          </a:p>
        </p:txBody>
      </p:sp>
      <p:sp>
        <p:nvSpPr>
          <p:cNvPr id="12" name="矩形 3"/>
          <p:cNvSpPr>
            <a:spLocks noChangeArrowheads="1"/>
          </p:cNvSpPr>
          <p:nvPr/>
        </p:nvSpPr>
        <p:spPr bwMode="auto">
          <a:xfrm>
            <a:off x="923925" y="388938"/>
            <a:ext cx="1366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a:solidFill>
                  <a:srgbClr val="FFFFFF"/>
                </a:solidFill>
                <a:latin typeface="微软雅黑" charset="0"/>
                <a:ea typeface="微软雅黑" charset="0"/>
                <a:cs typeface="微软雅黑" charset="0"/>
                <a:sym typeface="微软雅黑" charset="0"/>
              </a:rPr>
              <a:t>Neural-Art</a:t>
            </a:r>
            <a:endParaRPr lang="zh-CN" altLang="en-US">
              <a:solidFill>
                <a:srgbClr val="000000"/>
              </a:solidFill>
            </a:endParaRPr>
          </a:p>
        </p:txBody>
      </p:sp>
      <p:pic>
        <p:nvPicPr>
          <p:cNvPr id="2" name="图片 1" descr="屏幕快照 2017-10-27 下午1.52.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76" y="404664"/>
            <a:ext cx="11220450" cy="622935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219"/>
                                        </p:tgtEl>
                                        <p:attrNameLst>
                                          <p:attrName>style.visibility</p:attrName>
                                        </p:attrNameLst>
                                      </p:cBhvr>
                                      <p:to>
                                        <p:strVal val="visible"/>
                                      </p:to>
                                    </p:set>
                                    <p:animEffect transition="in" filter="wipe(down)">
                                      <p:cBhvr>
                                        <p:cTn id="10" dur="500"/>
                                        <p:tgtEl>
                                          <p:spTgt spid="9219"/>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9222"/>
                                        </p:tgtEl>
                                        <p:attrNameLst>
                                          <p:attrName>style.visibility</p:attrName>
                                        </p:attrNameLst>
                                      </p:cBhvr>
                                      <p:to>
                                        <p:strVal val="visible"/>
                                      </p:to>
                                    </p:set>
                                    <p:anim calcmode="lin" valueType="num">
                                      <p:cBhvr additive="base">
                                        <p:cTn id="14" dur="500" fill="hold"/>
                                        <p:tgtEl>
                                          <p:spTgt spid="9222"/>
                                        </p:tgtEl>
                                        <p:attrNameLst>
                                          <p:attrName>ppt_x</p:attrName>
                                        </p:attrNameLst>
                                      </p:cBhvr>
                                      <p:tavLst>
                                        <p:tav tm="0">
                                          <p:val>
                                            <p:strVal val="0-#ppt_w/2"/>
                                          </p:val>
                                        </p:tav>
                                        <p:tav tm="100000">
                                          <p:val>
                                            <p:strVal val="#ppt_x"/>
                                          </p:val>
                                        </p:tav>
                                      </p:tavLst>
                                    </p:anim>
                                    <p:anim calcmode="lin" valueType="num">
                                      <p:cBhvr additive="base">
                                        <p:cTn id="15" dur="500" fill="hold"/>
                                        <p:tgtEl>
                                          <p:spTgt spid="9222"/>
                                        </p:tgtEl>
                                        <p:attrNameLst>
                                          <p:attrName>ppt_y</p:attrName>
                                        </p:attrNameLst>
                                      </p:cBhvr>
                                      <p:tavLst>
                                        <p:tav tm="0">
                                          <p:val>
                                            <p:strVal val="#ppt_y"/>
                                          </p:val>
                                        </p:tav>
                                        <p:tav tm="100000">
                                          <p:val>
                                            <p:strVal val="#ppt_y"/>
                                          </p:val>
                                        </p:tav>
                                      </p:tavLst>
                                    </p:anim>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nimBg="1" autoUpdateAnimBg="0"/>
      <p:bldP spid="9219" grpId="0" animBg="1" autoUpdateAnimBg="0"/>
      <p:bldP spid="9222" grpId="0" animBg="1" autoUpdateAnimBg="0"/>
      <p:bldP spid="1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8"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9219"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9222" name="矩形 5"/>
          <p:cNvSpPr>
            <a:spLocks noChangeArrowheads="1"/>
          </p:cNvSpPr>
          <p:nvPr/>
        </p:nvSpPr>
        <p:spPr bwMode="auto">
          <a:xfrm>
            <a:off x="923925" y="915988"/>
            <a:ext cx="10296525" cy="5761037"/>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12" name="矩形 3"/>
          <p:cNvSpPr>
            <a:spLocks noChangeArrowheads="1"/>
          </p:cNvSpPr>
          <p:nvPr/>
        </p:nvSpPr>
        <p:spPr bwMode="auto">
          <a:xfrm>
            <a:off x="923925" y="388938"/>
            <a:ext cx="1366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a:solidFill>
                  <a:srgbClr val="FFFFFF"/>
                </a:solidFill>
                <a:latin typeface="微软雅黑" charset="0"/>
                <a:ea typeface="微软雅黑" charset="0"/>
                <a:cs typeface="微软雅黑" charset="0"/>
                <a:sym typeface="微软雅黑" charset="0"/>
              </a:rPr>
              <a:t>Neural-Art</a:t>
            </a:r>
            <a:endParaRPr lang="zh-CN" altLang="en-US">
              <a:solidFill>
                <a:srgbClr val="000000"/>
              </a:solidFill>
            </a:endParaRPr>
          </a:p>
        </p:txBody>
      </p:sp>
      <p:sp>
        <p:nvSpPr>
          <p:cNvPr id="36870" name="文本框 1"/>
          <p:cNvSpPr txBox="1">
            <a:spLocks noChangeArrowheads="1"/>
          </p:cNvSpPr>
          <p:nvPr/>
        </p:nvSpPr>
        <p:spPr bwMode="auto">
          <a:xfrm>
            <a:off x="1416050" y="1268413"/>
            <a:ext cx="8640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a:buFont typeface="Wingdings" charset="0"/>
              <a:buChar char="Ø"/>
            </a:pPr>
            <a:r>
              <a:rPr lang="zh-TW" altLang="en-US" sz="2000" dirty="0" smtClean="0">
                <a:solidFill>
                  <a:srgbClr val="FFFFFF"/>
                </a:solidFill>
                <a:latin typeface="黑体"/>
                <a:ea typeface="黑体"/>
                <a:cs typeface="黑体"/>
              </a:rPr>
              <a:t>国计算机学会会刊</a:t>
            </a:r>
            <a:r>
              <a:rPr lang="en-US" altLang="zh-TW" sz="2000" dirty="0" smtClean="0">
                <a:solidFill>
                  <a:srgbClr val="FFFFFF"/>
                </a:solidFill>
                <a:latin typeface="黑体"/>
                <a:ea typeface="黑体"/>
                <a:cs typeface="黑体"/>
              </a:rPr>
              <a:t>ACM </a:t>
            </a:r>
            <a:r>
              <a:rPr lang="zh-TW" altLang="en-US" sz="2000" dirty="0" smtClean="0">
                <a:solidFill>
                  <a:srgbClr val="FFFFFF"/>
                </a:solidFill>
                <a:latin typeface="黑体"/>
                <a:ea typeface="黑体"/>
                <a:cs typeface="黑体"/>
              </a:rPr>
              <a:t>授予</a:t>
            </a:r>
            <a:r>
              <a:rPr lang="en-US" altLang="zh-TW" sz="2000" dirty="0" smtClean="0">
                <a:solidFill>
                  <a:srgbClr val="FFFFFF"/>
                </a:solidFill>
                <a:latin typeface="黑体"/>
                <a:ea typeface="黑体"/>
                <a:cs typeface="黑体"/>
              </a:rPr>
              <a:t>2017 Nicolas D. </a:t>
            </a:r>
            <a:r>
              <a:rPr lang="en-US" altLang="zh-TW" sz="2000" dirty="0" err="1" smtClean="0">
                <a:solidFill>
                  <a:srgbClr val="FFFFFF"/>
                </a:solidFill>
                <a:latin typeface="黑体"/>
                <a:ea typeface="黑体"/>
                <a:cs typeface="黑体"/>
              </a:rPr>
              <a:t>Georganas</a:t>
            </a:r>
            <a:r>
              <a:rPr lang="en-US" altLang="zh-TW" sz="2000" dirty="0" smtClean="0">
                <a:solidFill>
                  <a:srgbClr val="FFFFFF"/>
                </a:solidFill>
                <a:latin typeface="黑体"/>
                <a:ea typeface="黑体"/>
                <a:cs typeface="黑体"/>
              </a:rPr>
              <a:t> </a:t>
            </a:r>
            <a:r>
              <a:rPr lang="zh-TW" altLang="en-US" sz="2000" dirty="0" smtClean="0">
                <a:solidFill>
                  <a:srgbClr val="FFFFFF"/>
                </a:solidFill>
                <a:latin typeface="黑体"/>
                <a:ea typeface="黑体"/>
                <a:cs typeface="黑体"/>
              </a:rPr>
              <a:t>最佳论文奖</a:t>
            </a:r>
            <a:endParaRPr kumimoji="0" lang="zh-CN" altLang="en-US" sz="2000" dirty="0">
              <a:solidFill>
                <a:srgbClr val="FFFFFF"/>
              </a:solidFill>
              <a:latin typeface="黑体"/>
              <a:ea typeface="黑体"/>
              <a:cs typeface="黑体"/>
            </a:endParaRPr>
          </a:p>
        </p:txBody>
      </p:sp>
      <p:sp>
        <p:nvSpPr>
          <p:cNvPr id="36871" name="文本框 12"/>
          <p:cNvSpPr txBox="1">
            <a:spLocks noChangeArrowheads="1"/>
          </p:cNvSpPr>
          <p:nvPr/>
        </p:nvSpPr>
        <p:spPr bwMode="auto">
          <a:xfrm>
            <a:off x="1422400" y="1882775"/>
            <a:ext cx="95773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a:buFont typeface="Wingdings" charset="0"/>
              <a:buChar char="Ø"/>
            </a:pPr>
            <a:r>
              <a:rPr lang="en-US" altLang="zh-CN" sz="2000" dirty="0" smtClean="0">
                <a:solidFill>
                  <a:srgbClr val="FFFFFF"/>
                </a:solidFill>
                <a:latin typeface="黑体"/>
                <a:ea typeface="黑体"/>
                <a:cs typeface="黑体"/>
              </a:rPr>
              <a:t>2016</a:t>
            </a:r>
            <a:r>
              <a:rPr lang="zh-CN" altLang="en-US" sz="2000" dirty="0" smtClean="0">
                <a:solidFill>
                  <a:srgbClr val="FFFFFF"/>
                </a:solidFill>
                <a:latin typeface="黑体"/>
                <a:ea typeface="黑体"/>
                <a:cs typeface="黑体"/>
              </a:rPr>
              <a:t>年</a:t>
            </a:r>
            <a:r>
              <a:rPr lang="en-US" altLang="zh-CN" sz="2000" dirty="0" smtClean="0">
                <a:solidFill>
                  <a:srgbClr val="FFFFFF"/>
                </a:solidFill>
                <a:latin typeface="黑体"/>
                <a:ea typeface="黑体"/>
                <a:cs typeface="黑体"/>
              </a:rPr>
              <a:t>11</a:t>
            </a:r>
            <a:r>
              <a:rPr lang="zh-CN" altLang="en-US" sz="2000" dirty="0" smtClean="0">
                <a:solidFill>
                  <a:srgbClr val="FFFFFF"/>
                </a:solidFill>
                <a:latin typeface="黑体"/>
                <a:ea typeface="黑体"/>
                <a:cs typeface="黑体"/>
              </a:rPr>
              <a:t>月，</a:t>
            </a:r>
            <a:r>
              <a:rPr lang="en-US" altLang="zh-CN" sz="2000" dirty="0" smtClean="0">
                <a:solidFill>
                  <a:srgbClr val="FFFFFF"/>
                </a:solidFill>
                <a:latin typeface="黑体"/>
                <a:ea typeface="黑体"/>
                <a:cs typeface="黑体"/>
              </a:rPr>
              <a:t>Adobe </a:t>
            </a:r>
            <a:r>
              <a:rPr lang="zh-CN" altLang="en-US" sz="2000" dirty="0" smtClean="0">
                <a:solidFill>
                  <a:srgbClr val="FFFFFF"/>
                </a:solidFill>
                <a:latin typeface="黑体"/>
                <a:ea typeface="黑体"/>
                <a:cs typeface="黑体"/>
              </a:rPr>
              <a:t>公司在美国圣地亚哥举办的 </a:t>
            </a:r>
            <a:r>
              <a:rPr lang="en-US" altLang="zh-CN" sz="2000" dirty="0" smtClean="0">
                <a:solidFill>
                  <a:srgbClr val="FFFFFF"/>
                </a:solidFill>
                <a:latin typeface="黑体"/>
                <a:ea typeface="黑体"/>
                <a:cs typeface="黑体"/>
              </a:rPr>
              <a:t>MAX </a:t>
            </a:r>
            <a:r>
              <a:rPr lang="zh-CN" altLang="en-US" sz="2000" dirty="0" smtClean="0">
                <a:solidFill>
                  <a:srgbClr val="FFFFFF"/>
                </a:solidFill>
                <a:latin typeface="黑体"/>
                <a:ea typeface="黑体"/>
                <a:cs typeface="黑体"/>
              </a:rPr>
              <a:t>大会上发布了旗下首个基于深度学习和机器学习的底层技术开发平台 </a:t>
            </a:r>
            <a:r>
              <a:rPr lang="en-US" altLang="zh-CN" sz="2000" dirty="0" smtClean="0">
                <a:solidFill>
                  <a:srgbClr val="FFFFFF"/>
                </a:solidFill>
                <a:latin typeface="黑体"/>
                <a:ea typeface="黑体"/>
                <a:cs typeface="黑体"/>
              </a:rPr>
              <a:t>—— Adobe Sensei</a:t>
            </a:r>
            <a:endParaRPr kumimoji="0" lang="zh-CN" altLang="en-US" sz="2000" dirty="0">
              <a:solidFill>
                <a:srgbClr val="FFFFFF"/>
              </a:solidFill>
              <a:latin typeface="黑体"/>
              <a:ea typeface="黑体"/>
              <a:cs typeface="黑体"/>
            </a:endParaRPr>
          </a:p>
        </p:txBody>
      </p:sp>
      <p:sp>
        <p:nvSpPr>
          <p:cNvPr id="36872" name="文本框 13"/>
          <p:cNvSpPr txBox="1">
            <a:spLocks noChangeArrowheads="1"/>
          </p:cNvSpPr>
          <p:nvPr/>
        </p:nvSpPr>
        <p:spPr bwMode="auto">
          <a:xfrm>
            <a:off x="1416050" y="3727450"/>
            <a:ext cx="98044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a:buFont typeface="Wingdings" charset="0"/>
              <a:buChar char="Ø"/>
            </a:pPr>
            <a:r>
              <a:rPr kumimoji="0" lang="zh-CN" altLang="en-US" sz="2000" dirty="0">
                <a:solidFill>
                  <a:srgbClr val="FFFFFF"/>
                </a:solidFill>
                <a:latin typeface="微软雅黑" charset="0"/>
                <a:ea typeface="微软雅黑" charset="0"/>
                <a:cs typeface="微软雅黑" charset="0"/>
              </a:rPr>
              <a:t>可计算的自动排版框架原型。该原型通过对一系列关键问题的优化（例如，嵌入在照片中的文字的视觉权重、视觉空间的配重、心理学中的色彩和谐因子、信息在视觉认知和语义理解上的重要性等</a:t>
            </a:r>
            <a:r>
              <a:rPr kumimoji="0" lang="en-US" altLang="zh-CN" sz="2000" dirty="0">
                <a:solidFill>
                  <a:srgbClr val="FFFFFF"/>
                </a:solidFill>
                <a:latin typeface="微软雅黑" charset="0"/>
                <a:ea typeface="微软雅黑" charset="0"/>
                <a:cs typeface="微软雅黑" charset="0"/>
              </a:rPr>
              <a:t>)</a:t>
            </a:r>
            <a:r>
              <a:rPr kumimoji="0" lang="zh-CN" altLang="en-US" sz="2000" dirty="0">
                <a:solidFill>
                  <a:srgbClr val="FFFFFF"/>
                </a:solidFill>
                <a:latin typeface="微软雅黑" charset="0"/>
                <a:ea typeface="微软雅黑" charset="0"/>
                <a:cs typeface="微软雅黑" charset="0"/>
              </a:rPr>
              <a:t>，把视觉呈现、文字语义、设计原则、认知理解等领域专家的先验知识自然地集成到同一个多媒体计算框架之内，并且开创了“视觉文本版面自动设计”这一新的研究方向。</a:t>
            </a:r>
          </a:p>
        </p:txBody>
      </p:sp>
      <p:sp>
        <p:nvSpPr>
          <p:cNvPr id="36873" name="文本框 1"/>
          <p:cNvSpPr txBox="1">
            <a:spLocks noChangeArrowheads="1"/>
          </p:cNvSpPr>
          <p:nvPr/>
        </p:nvSpPr>
        <p:spPr bwMode="auto">
          <a:xfrm>
            <a:off x="1847850" y="5927725"/>
            <a:ext cx="646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en-US" altLang="zh-CN" sz="1800" dirty="0">
                <a:solidFill>
                  <a:schemeClr val="bg1"/>
                </a:solidFill>
              </a:rPr>
              <a:t>https://</a:t>
            </a:r>
            <a:r>
              <a:rPr kumimoji="0" lang="en-US" altLang="zh-CN" sz="1800" dirty="0" err="1">
                <a:solidFill>
                  <a:schemeClr val="bg1"/>
                </a:solidFill>
              </a:rPr>
              <a:t>www.leiphone.com</a:t>
            </a:r>
            <a:r>
              <a:rPr kumimoji="0" lang="en-US" altLang="zh-CN" sz="1800" dirty="0">
                <a:solidFill>
                  <a:schemeClr val="bg1"/>
                </a:solidFill>
              </a:rPr>
              <a:t>/news/201708/</a:t>
            </a:r>
            <a:r>
              <a:rPr kumimoji="0" lang="en-US" altLang="zh-CN" sz="1800" dirty="0" err="1">
                <a:solidFill>
                  <a:schemeClr val="bg1"/>
                </a:solidFill>
              </a:rPr>
              <a:t>npFKzTJQuxKyCaNJ.html</a:t>
            </a:r>
            <a:endParaRPr kumimoji="0" lang="zh-CN" altLang="en-US" sz="1800" dirty="0">
              <a:solidFill>
                <a:schemeClr val="bg1"/>
              </a:solidFill>
            </a:endParaRPr>
          </a:p>
        </p:txBody>
      </p:sp>
      <p:pic>
        <p:nvPicPr>
          <p:cNvPr id="2" name="图片 1" descr="屏幕快照 2017-10-27 下午1.52.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350" y="260648"/>
            <a:ext cx="11296650" cy="639445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219"/>
                                        </p:tgtEl>
                                        <p:attrNameLst>
                                          <p:attrName>style.visibility</p:attrName>
                                        </p:attrNameLst>
                                      </p:cBhvr>
                                      <p:to>
                                        <p:strVal val="visible"/>
                                      </p:to>
                                    </p:set>
                                    <p:animEffect transition="in" filter="wipe(down)">
                                      <p:cBhvr>
                                        <p:cTn id="10" dur="500"/>
                                        <p:tgtEl>
                                          <p:spTgt spid="9219"/>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9222"/>
                                        </p:tgtEl>
                                        <p:attrNameLst>
                                          <p:attrName>style.visibility</p:attrName>
                                        </p:attrNameLst>
                                      </p:cBhvr>
                                      <p:to>
                                        <p:strVal val="visible"/>
                                      </p:to>
                                    </p:set>
                                    <p:anim calcmode="lin" valueType="num">
                                      <p:cBhvr additive="base">
                                        <p:cTn id="14" dur="500" fill="hold"/>
                                        <p:tgtEl>
                                          <p:spTgt spid="9222"/>
                                        </p:tgtEl>
                                        <p:attrNameLst>
                                          <p:attrName>ppt_x</p:attrName>
                                        </p:attrNameLst>
                                      </p:cBhvr>
                                      <p:tavLst>
                                        <p:tav tm="0">
                                          <p:val>
                                            <p:strVal val="0-#ppt_w/2"/>
                                          </p:val>
                                        </p:tav>
                                        <p:tav tm="100000">
                                          <p:val>
                                            <p:strVal val="#ppt_x"/>
                                          </p:val>
                                        </p:tav>
                                      </p:tavLst>
                                    </p:anim>
                                    <p:anim calcmode="lin" valueType="num">
                                      <p:cBhvr additive="base">
                                        <p:cTn id="15" dur="500" fill="hold"/>
                                        <p:tgtEl>
                                          <p:spTgt spid="9222"/>
                                        </p:tgtEl>
                                        <p:attrNameLst>
                                          <p:attrName>ppt_y</p:attrName>
                                        </p:attrNameLst>
                                      </p:cBhvr>
                                      <p:tavLst>
                                        <p:tav tm="0">
                                          <p:val>
                                            <p:strVal val="#ppt_y"/>
                                          </p:val>
                                        </p:tav>
                                        <p:tav tm="100000">
                                          <p:val>
                                            <p:strVal val="#ppt_y"/>
                                          </p:val>
                                        </p:tav>
                                      </p:tavLst>
                                    </p:anim>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nimBg="1" autoUpdateAnimBg="0"/>
      <p:bldP spid="9219" grpId="0" animBg="1" autoUpdateAnimBg="0"/>
      <p:bldP spid="9222" grpId="0" animBg="1" autoUpdateAnimBg="0"/>
      <p:bldP spid="1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pic>
        <p:nvPicPr>
          <p:cNvPr id="2" name="图片 1" descr="屏幕快照 2017-10-27 下午1.54.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583" y="1124743"/>
            <a:ext cx="6840761" cy="4903977"/>
          </a:xfrm>
          <a:prstGeom prst="rect">
            <a:avLst/>
          </a:prstGeom>
        </p:spPr>
      </p:pic>
    </p:spTree>
    <p:extLst>
      <p:ext uri="{BB962C8B-B14F-4D97-AF65-F5344CB8AC3E}">
        <p14:creationId xmlns:p14="http://schemas.microsoft.com/office/powerpoint/2010/main" val="68957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pic>
        <p:nvPicPr>
          <p:cNvPr id="2" name="图片 1" descr="屏幕快照 2017-10-27 下午1.55.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476672"/>
            <a:ext cx="8655221" cy="4248472"/>
          </a:xfrm>
          <a:prstGeom prst="rect">
            <a:avLst/>
          </a:prstGeom>
        </p:spPr>
      </p:pic>
      <p:pic>
        <p:nvPicPr>
          <p:cNvPr id="4" name="图片 3" descr="屏幕快照 2017-10-27 下午2.20.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4" y="5013176"/>
            <a:ext cx="7536087" cy="1224136"/>
          </a:xfrm>
          <a:prstGeom prst="rect">
            <a:avLst/>
          </a:prstGeom>
        </p:spPr>
      </p:pic>
    </p:spTree>
    <p:extLst>
      <p:ext uri="{BB962C8B-B14F-4D97-AF65-F5344CB8AC3E}">
        <p14:creationId xmlns:p14="http://schemas.microsoft.com/office/powerpoint/2010/main" val="2732857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7" name="矩形 2"/>
          <p:cNvSpPr>
            <a:spLocks noChangeArrowheads="1"/>
          </p:cNvSpPr>
          <p:nvPr/>
        </p:nvSpPr>
        <p:spPr bwMode="auto">
          <a:xfrm>
            <a:off x="1487488" y="1484784"/>
            <a:ext cx="3744416"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x-none" altLang="zh-CN" sz="5000" b="1" dirty="0" smtClean="0">
                <a:solidFill>
                  <a:schemeClr val="bg1"/>
                </a:solidFill>
                <a:latin typeface="造字工房言宋（非商用）常规体" charset="0"/>
                <a:ea typeface="造字工房言宋（非商用）常规体" charset="0"/>
                <a:cs typeface="造字工房言宋（非商用）常规体" charset="0"/>
              </a:rPr>
              <a:t>BDP</a:t>
            </a:r>
          </a:p>
          <a:p>
            <a:pPr>
              <a:buFont typeface="Arial" charset="0"/>
              <a:buNone/>
            </a:pPr>
            <a:r>
              <a:rPr lang="zh-CN" altLang="en-US" sz="5000" b="1" dirty="0" smtClean="0">
                <a:solidFill>
                  <a:schemeClr val="bg1"/>
                </a:solidFill>
                <a:latin typeface="造字工房言宋（非商用）常规体" charset="0"/>
                <a:ea typeface="造字工房言宋（非商用）常规体" charset="0"/>
                <a:cs typeface="造字工房言宋（非商用）常规体" charset="0"/>
              </a:rPr>
              <a:t>在线个人版</a:t>
            </a: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pic>
        <p:nvPicPr>
          <p:cNvPr id="3" name="图片 2" descr="屏幕快照 2017-10-27 下午2.29.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66527"/>
            <a:ext cx="11455400" cy="6667500"/>
          </a:xfrm>
          <a:prstGeom prst="rect">
            <a:avLst/>
          </a:prstGeom>
        </p:spPr>
      </p:pic>
    </p:spTree>
    <p:extLst>
      <p:ext uri="{BB962C8B-B14F-4D97-AF65-F5344CB8AC3E}">
        <p14:creationId xmlns:p14="http://schemas.microsoft.com/office/powerpoint/2010/main" val="1531434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par>
                          <p:cTn id="11" fill="hold" nodeType="afterGroup">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0-#ppt_w/2"/>
                                          </p:val>
                                        </p:tav>
                                        <p:tav tm="100000">
                                          <p:val>
                                            <p:strVal val="#ppt_x"/>
                                          </p:val>
                                        </p:tav>
                                      </p:tavLst>
                                    </p:anim>
                                    <p:anim calcmode="lin" valueType="num">
                                      <p:cBhvr additive="base">
                                        <p:cTn id="1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40"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385"/>
          <p:cNvGrpSpPr>
            <a:grpSpLocks/>
          </p:cNvGrpSpPr>
          <p:nvPr/>
        </p:nvGrpSpPr>
        <p:grpSpPr bwMode="auto">
          <a:xfrm>
            <a:off x="3692525" y="730250"/>
            <a:ext cx="4597400" cy="4659313"/>
            <a:chOff x="0" y="0"/>
            <a:chExt cx="3814763" cy="3865562"/>
          </a:xfrm>
        </p:grpSpPr>
        <p:grpSp>
          <p:nvGrpSpPr>
            <p:cNvPr id="41988" name="Group 205"/>
            <p:cNvGrpSpPr>
              <a:grpSpLocks/>
            </p:cNvGrpSpPr>
            <p:nvPr/>
          </p:nvGrpSpPr>
          <p:grpSpPr bwMode="auto">
            <a:xfrm>
              <a:off x="14288" y="20637"/>
              <a:ext cx="3800475" cy="3844925"/>
              <a:chOff x="0" y="0"/>
              <a:chExt cx="2394" cy="2422"/>
            </a:xfrm>
          </p:grpSpPr>
          <p:sp>
            <p:nvSpPr>
              <p:cNvPr id="42169" name="Freeform 5"/>
              <p:cNvSpPr>
                <a:spLocks noEditPoints="1"/>
              </p:cNvSpPr>
              <p:nvPr/>
            </p:nvSpPr>
            <p:spPr bwMode="auto">
              <a:xfrm>
                <a:off x="778" y="241"/>
                <a:ext cx="775" cy="679"/>
              </a:xfrm>
              <a:custGeom>
                <a:avLst/>
                <a:gdLst>
                  <a:gd name="T0" fmla="*/ 365 w 775"/>
                  <a:gd name="T1" fmla="*/ 122 h 679"/>
                  <a:gd name="T2" fmla="*/ 60 w 775"/>
                  <a:gd name="T3" fmla="*/ 657 h 679"/>
                  <a:gd name="T4" fmla="*/ 12 w 775"/>
                  <a:gd name="T5" fmla="*/ 657 h 679"/>
                  <a:gd name="T6" fmla="*/ 0 w 775"/>
                  <a:gd name="T7" fmla="*/ 679 h 679"/>
                  <a:gd name="T8" fmla="*/ 82 w 775"/>
                  <a:gd name="T9" fmla="*/ 679 h 679"/>
                  <a:gd name="T10" fmla="*/ 383 w 775"/>
                  <a:gd name="T11" fmla="*/ 154 h 679"/>
                  <a:gd name="T12" fmla="*/ 365 w 775"/>
                  <a:gd name="T13" fmla="*/ 122 h 679"/>
                  <a:gd name="T14" fmla="*/ 388 w 775"/>
                  <a:gd name="T15" fmla="*/ 0 h 679"/>
                  <a:gd name="T16" fmla="*/ 383 w 775"/>
                  <a:gd name="T17" fmla="*/ 7 h 679"/>
                  <a:gd name="T18" fmla="*/ 753 w 775"/>
                  <a:gd name="T19" fmla="*/ 657 h 679"/>
                  <a:gd name="T20" fmla="*/ 679 w 775"/>
                  <a:gd name="T21" fmla="*/ 657 h 679"/>
                  <a:gd name="T22" fmla="*/ 693 w 775"/>
                  <a:gd name="T23" fmla="*/ 679 h 679"/>
                  <a:gd name="T24" fmla="*/ 775 w 775"/>
                  <a:gd name="T25" fmla="*/ 679 h 679"/>
                  <a:gd name="T26" fmla="*/ 388 w 775"/>
                  <a:gd name="T27" fmla="*/ 0 h 6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75"/>
                  <a:gd name="T43" fmla="*/ 0 h 679"/>
                  <a:gd name="T44" fmla="*/ 775 w 775"/>
                  <a:gd name="T45" fmla="*/ 679 h 6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75" h="679">
                    <a:moveTo>
                      <a:pt x="365" y="122"/>
                    </a:moveTo>
                    <a:lnTo>
                      <a:pt x="60" y="657"/>
                    </a:lnTo>
                    <a:lnTo>
                      <a:pt x="12" y="657"/>
                    </a:lnTo>
                    <a:lnTo>
                      <a:pt x="0" y="679"/>
                    </a:lnTo>
                    <a:lnTo>
                      <a:pt x="82" y="679"/>
                    </a:lnTo>
                    <a:lnTo>
                      <a:pt x="383" y="154"/>
                    </a:lnTo>
                    <a:lnTo>
                      <a:pt x="365" y="122"/>
                    </a:lnTo>
                    <a:close/>
                    <a:moveTo>
                      <a:pt x="388" y="0"/>
                    </a:moveTo>
                    <a:lnTo>
                      <a:pt x="383" y="7"/>
                    </a:lnTo>
                    <a:lnTo>
                      <a:pt x="753" y="657"/>
                    </a:lnTo>
                    <a:lnTo>
                      <a:pt x="679" y="657"/>
                    </a:lnTo>
                    <a:lnTo>
                      <a:pt x="693" y="679"/>
                    </a:lnTo>
                    <a:lnTo>
                      <a:pt x="775" y="679"/>
                    </a:lnTo>
                    <a:lnTo>
                      <a:pt x="38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70" name="Freeform 6"/>
              <p:cNvSpPr>
                <a:spLocks noEditPoints="1"/>
              </p:cNvSpPr>
              <p:nvPr/>
            </p:nvSpPr>
            <p:spPr bwMode="auto">
              <a:xfrm>
                <a:off x="778" y="241"/>
                <a:ext cx="775" cy="679"/>
              </a:xfrm>
              <a:custGeom>
                <a:avLst/>
                <a:gdLst>
                  <a:gd name="T0" fmla="*/ 365 w 775"/>
                  <a:gd name="T1" fmla="*/ 122 h 679"/>
                  <a:gd name="T2" fmla="*/ 60 w 775"/>
                  <a:gd name="T3" fmla="*/ 657 h 679"/>
                  <a:gd name="T4" fmla="*/ 12 w 775"/>
                  <a:gd name="T5" fmla="*/ 657 h 679"/>
                  <a:gd name="T6" fmla="*/ 0 w 775"/>
                  <a:gd name="T7" fmla="*/ 679 h 679"/>
                  <a:gd name="T8" fmla="*/ 82 w 775"/>
                  <a:gd name="T9" fmla="*/ 679 h 679"/>
                  <a:gd name="T10" fmla="*/ 383 w 775"/>
                  <a:gd name="T11" fmla="*/ 154 h 679"/>
                  <a:gd name="T12" fmla="*/ 365 w 775"/>
                  <a:gd name="T13" fmla="*/ 122 h 679"/>
                  <a:gd name="T14" fmla="*/ 388 w 775"/>
                  <a:gd name="T15" fmla="*/ 0 h 679"/>
                  <a:gd name="T16" fmla="*/ 383 w 775"/>
                  <a:gd name="T17" fmla="*/ 7 h 679"/>
                  <a:gd name="T18" fmla="*/ 753 w 775"/>
                  <a:gd name="T19" fmla="*/ 657 h 679"/>
                  <a:gd name="T20" fmla="*/ 679 w 775"/>
                  <a:gd name="T21" fmla="*/ 657 h 679"/>
                  <a:gd name="T22" fmla="*/ 693 w 775"/>
                  <a:gd name="T23" fmla="*/ 679 h 679"/>
                  <a:gd name="T24" fmla="*/ 775 w 775"/>
                  <a:gd name="T25" fmla="*/ 679 h 679"/>
                  <a:gd name="T26" fmla="*/ 388 w 775"/>
                  <a:gd name="T27" fmla="*/ 0 h 6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75"/>
                  <a:gd name="T43" fmla="*/ 0 h 679"/>
                  <a:gd name="T44" fmla="*/ 775 w 775"/>
                  <a:gd name="T45" fmla="*/ 679 h 6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75" h="679">
                    <a:moveTo>
                      <a:pt x="365" y="122"/>
                    </a:moveTo>
                    <a:lnTo>
                      <a:pt x="60" y="657"/>
                    </a:lnTo>
                    <a:lnTo>
                      <a:pt x="12" y="657"/>
                    </a:lnTo>
                    <a:lnTo>
                      <a:pt x="0" y="679"/>
                    </a:lnTo>
                    <a:lnTo>
                      <a:pt x="82" y="679"/>
                    </a:lnTo>
                    <a:lnTo>
                      <a:pt x="383" y="154"/>
                    </a:lnTo>
                    <a:lnTo>
                      <a:pt x="365" y="122"/>
                    </a:lnTo>
                    <a:moveTo>
                      <a:pt x="388" y="0"/>
                    </a:moveTo>
                    <a:lnTo>
                      <a:pt x="383" y="7"/>
                    </a:lnTo>
                    <a:lnTo>
                      <a:pt x="753" y="657"/>
                    </a:lnTo>
                    <a:lnTo>
                      <a:pt x="679" y="657"/>
                    </a:lnTo>
                    <a:lnTo>
                      <a:pt x="693" y="679"/>
                    </a:lnTo>
                    <a:lnTo>
                      <a:pt x="775" y="679"/>
                    </a:lnTo>
                    <a:lnTo>
                      <a:pt x="3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71" name="Freeform 7"/>
              <p:cNvSpPr>
                <a:spLocks/>
              </p:cNvSpPr>
              <p:nvPr/>
            </p:nvSpPr>
            <p:spPr bwMode="auto">
              <a:xfrm>
                <a:off x="755" y="218"/>
                <a:ext cx="776" cy="680"/>
              </a:xfrm>
              <a:custGeom>
                <a:avLst/>
                <a:gdLst>
                  <a:gd name="T0" fmla="*/ 83 w 776"/>
                  <a:gd name="T1" fmla="*/ 680 h 680"/>
                  <a:gd name="T2" fmla="*/ 388 w 776"/>
                  <a:gd name="T3" fmla="*/ 145 h 680"/>
                  <a:gd name="T4" fmla="*/ 693 w 776"/>
                  <a:gd name="T5" fmla="*/ 680 h 680"/>
                  <a:gd name="T6" fmla="*/ 776 w 776"/>
                  <a:gd name="T7" fmla="*/ 680 h 680"/>
                  <a:gd name="T8" fmla="*/ 388 w 776"/>
                  <a:gd name="T9" fmla="*/ 0 h 680"/>
                  <a:gd name="T10" fmla="*/ 0 w 776"/>
                  <a:gd name="T11" fmla="*/ 680 h 680"/>
                  <a:gd name="T12" fmla="*/ 83 w 776"/>
                  <a:gd name="T13" fmla="*/ 680 h 680"/>
                  <a:gd name="T14" fmla="*/ 0 60000 65536"/>
                  <a:gd name="T15" fmla="*/ 0 60000 65536"/>
                  <a:gd name="T16" fmla="*/ 0 60000 65536"/>
                  <a:gd name="T17" fmla="*/ 0 60000 65536"/>
                  <a:gd name="T18" fmla="*/ 0 60000 65536"/>
                  <a:gd name="T19" fmla="*/ 0 60000 65536"/>
                  <a:gd name="T20" fmla="*/ 0 60000 65536"/>
                  <a:gd name="T21" fmla="*/ 0 w 776"/>
                  <a:gd name="T22" fmla="*/ 0 h 680"/>
                  <a:gd name="T23" fmla="*/ 776 w 776"/>
                  <a:gd name="T24" fmla="*/ 680 h 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6" h="680">
                    <a:moveTo>
                      <a:pt x="83" y="680"/>
                    </a:moveTo>
                    <a:lnTo>
                      <a:pt x="388" y="145"/>
                    </a:lnTo>
                    <a:lnTo>
                      <a:pt x="693" y="680"/>
                    </a:lnTo>
                    <a:lnTo>
                      <a:pt x="776" y="680"/>
                    </a:lnTo>
                    <a:lnTo>
                      <a:pt x="388" y="0"/>
                    </a:lnTo>
                    <a:lnTo>
                      <a:pt x="0" y="680"/>
                    </a:lnTo>
                    <a:lnTo>
                      <a:pt x="83" y="6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72" name="Freeform 8"/>
              <p:cNvSpPr>
                <a:spLocks/>
              </p:cNvSpPr>
              <p:nvPr/>
            </p:nvSpPr>
            <p:spPr bwMode="auto">
              <a:xfrm>
                <a:off x="755" y="218"/>
                <a:ext cx="776" cy="680"/>
              </a:xfrm>
              <a:custGeom>
                <a:avLst/>
                <a:gdLst>
                  <a:gd name="T0" fmla="*/ 83 w 776"/>
                  <a:gd name="T1" fmla="*/ 680 h 680"/>
                  <a:gd name="T2" fmla="*/ 388 w 776"/>
                  <a:gd name="T3" fmla="*/ 145 h 680"/>
                  <a:gd name="T4" fmla="*/ 693 w 776"/>
                  <a:gd name="T5" fmla="*/ 680 h 680"/>
                  <a:gd name="T6" fmla="*/ 776 w 776"/>
                  <a:gd name="T7" fmla="*/ 680 h 680"/>
                  <a:gd name="T8" fmla="*/ 388 w 776"/>
                  <a:gd name="T9" fmla="*/ 0 h 680"/>
                  <a:gd name="T10" fmla="*/ 0 w 776"/>
                  <a:gd name="T11" fmla="*/ 680 h 680"/>
                  <a:gd name="T12" fmla="*/ 83 w 776"/>
                  <a:gd name="T13" fmla="*/ 680 h 680"/>
                  <a:gd name="T14" fmla="*/ 0 60000 65536"/>
                  <a:gd name="T15" fmla="*/ 0 60000 65536"/>
                  <a:gd name="T16" fmla="*/ 0 60000 65536"/>
                  <a:gd name="T17" fmla="*/ 0 60000 65536"/>
                  <a:gd name="T18" fmla="*/ 0 60000 65536"/>
                  <a:gd name="T19" fmla="*/ 0 60000 65536"/>
                  <a:gd name="T20" fmla="*/ 0 60000 65536"/>
                  <a:gd name="T21" fmla="*/ 0 w 776"/>
                  <a:gd name="T22" fmla="*/ 0 h 680"/>
                  <a:gd name="T23" fmla="*/ 776 w 776"/>
                  <a:gd name="T24" fmla="*/ 680 h 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6" h="680">
                    <a:moveTo>
                      <a:pt x="83" y="680"/>
                    </a:moveTo>
                    <a:lnTo>
                      <a:pt x="388" y="145"/>
                    </a:lnTo>
                    <a:lnTo>
                      <a:pt x="693" y="680"/>
                    </a:lnTo>
                    <a:lnTo>
                      <a:pt x="776" y="680"/>
                    </a:lnTo>
                    <a:lnTo>
                      <a:pt x="388" y="0"/>
                    </a:lnTo>
                    <a:lnTo>
                      <a:pt x="0" y="680"/>
                    </a:lnTo>
                    <a:lnTo>
                      <a:pt x="83" y="6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73" name="Freeform 9"/>
              <p:cNvSpPr>
                <a:spLocks noEditPoints="1"/>
              </p:cNvSpPr>
              <p:nvPr/>
            </p:nvSpPr>
            <p:spPr bwMode="auto">
              <a:xfrm>
                <a:off x="282" y="1358"/>
                <a:ext cx="1767" cy="431"/>
              </a:xfrm>
              <a:custGeom>
                <a:avLst/>
                <a:gdLst>
                  <a:gd name="T0" fmla="*/ 329 w 1767"/>
                  <a:gd name="T1" fmla="*/ 0 h 431"/>
                  <a:gd name="T2" fmla="*/ 294 w 1767"/>
                  <a:gd name="T3" fmla="*/ 0 h 431"/>
                  <a:gd name="T4" fmla="*/ 101 w 1767"/>
                  <a:gd name="T5" fmla="*/ 337 h 431"/>
                  <a:gd name="T6" fmla="*/ 137 w 1767"/>
                  <a:gd name="T7" fmla="*/ 337 h 431"/>
                  <a:gd name="T8" fmla="*/ 329 w 1767"/>
                  <a:gd name="T9" fmla="*/ 0 h 431"/>
                  <a:gd name="T10" fmla="*/ 1522 w 1767"/>
                  <a:gd name="T11" fmla="*/ 0 h 431"/>
                  <a:gd name="T12" fmla="*/ 1511 w 1767"/>
                  <a:gd name="T13" fmla="*/ 0 h 431"/>
                  <a:gd name="T14" fmla="*/ 1745 w 1767"/>
                  <a:gd name="T15" fmla="*/ 409 h 431"/>
                  <a:gd name="T16" fmla="*/ 12 w 1767"/>
                  <a:gd name="T17" fmla="*/ 409 h 431"/>
                  <a:gd name="T18" fmla="*/ 0 w 1767"/>
                  <a:gd name="T19" fmla="*/ 431 h 431"/>
                  <a:gd name="T20" fmla="*/ 1767 w 1767"/>
                  <a:gd name="T21" fmla="*/ 431 h 431"/>
                  <a:gd name="T22" fmla="*/ 1522 w 1767"/>
                  <a:gd name="T23" fmla="*/ 0 h 4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7"/>
                  <a:gd name="T37" fmla="*/ 0 h 431"/>
                  <a:gd name="T38" fmla="*/ 1767 w 1767"/>
                  <a:gd name="T39" fmla="*/ 431 h 4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7" h="431">
                    <a:moveTo>
                      <a:pt x="329" y="0"/>
                    </a:moveTo>
                    <a:lnTo>
                      <a:pt x="294" y="0"/>
                    </a:lnTo>
                    <a:lnTo>
                      <a:pt x="101" y="337"/>
                    </a:lnTo>
                    <a:lnTo>
                      <a:pt x="137" y="337"/>
                    </a:lnTo>
                    <a:lnTo>
                      <a:pt x="329" y="0"/>
                    </a:lnTo>
                    <a:close/>
                    <a:moveTo>
                      <a:pt x="1522" y="0"/>
                    </a:moveTo>
                    <a:lnTo>
                      <a:pt x="1511" y="0"/>
                    </a:lnTo>
                    <a:lnTo>
                      <a:pt x="1745" y="409"/>
                    </a:lnTo>
                    <a:lnTo>
                      <a:pt x="12" y="409"/>
                    </a:lnTo>
                    <a:lnTo>
                      <a:pt x="0" y="431"/>
                    </a:lnTo>
                    <a:lnTo>
                      <a:pt x="1767" y="431"/>
                    </a:lnTo>
                    <a:lnTo>
                      <a:pt x="152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74" name="Freeform 10"/>
              <p:cNvSpPr>
                <a:spLocks noEditPoints="1"/>
              </p:cNvSpPr>
              <p:nvPr/>
            </p:nvSpPr>
            <p:spPr bwMode="auto">
              <a:xfrm>
                <a:off x="282" y="1358"/>
                <a:ext cx="1767" cy="431"/>
              </a:xfrm>
              <a:custGeom>
                <a:avLst/>
                <a:gdLst>
                  <a:gd name="T0" fmla="*/ 329 w 1767"/>
                  <a:gd name="T1" fmla="*/ 0 h 431"/>
                  <a:gd name="T2" fmla="*/ 294 w 1767"/>
                  <a:gd name="T3" fmla="*/ 0 h 431"/>
                  <a:gd name="T4" fmla="*/ 101 w 1767"/>
                  <a:gd name="T5" fmla="*/ 337 h 431"/>
                  <a:gd name="T6" fmla="*/ 137 w 1767"/>
                  <a:gd name="T7" fmla="*/ 337 h 431"/>
                  <a:gd name="T8" fmla="*/ 329 w 1767"/>
                  <a:gd name="T9" fmla="*/ 0 h 431"/>
                  <a:gd name="T10" fmla="*/ 1522 w 1767"/>
                  <a:gd name="T11" fmla="*/ 0 h 431"/>
                  <a:gd name="T12" fmla="*/ 1511 w 1767"/>
                  <a:gd name="T13" fmla="*/ 0 h 431"/>
                  <a:gd name="T14" fmla="*/ 1745 w 1767"/>
                  <a:gd name="T15" fmla="*/ 409 h 431"/>
                  <a:gd name="T16" fmla="*/ 12 w 1767"/>
                  <a:gd name="T17" fmla="*/ 409 h 431"/>
                  <a:gd name="T18" fmla="*/ 0 w 1767"/>
                  <a:gd name="T19" fmla="*/ 431 h 431"/>
                  <a:gd name="T20" fmla="*/ 1767 w 1767"/>
                  <a:gd name="T21" fmla="*/ 431 h 431"/>
                  <a:gd name="T22" fmla="*/ 1522 w 1767"/>
                  <a:gd name="T23" fmla="*/ 0 h 4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7"/>
                  <a:gd name="T37" fmla="*/ 0 h 431"/>
                  <a:gd name="T38" fmla="*/ 1767 w 1767"/>
                  <a:gd name="T39" fmla="*/ 431 h 4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7" h="431">
                    <a:moveTo>
                      <a:pt x="329" y="0"/>
                    </a:moveTo>
                    <a:lnTo>
                      <a:pt x="294" y="0"/>
                    </a:lnTo>
                    <a:lnTo>
                      <a:pt x="101" y="337"/>
                    </a:lnTo>
                    <a:lnTo>
                      <a:pt x="137" y="337"/>
                    </a:lnTo>
                    <a:lnTo>
                      <a:pt x="329" y="0"/>
                    </a:lnTo>
                    <a:moveTo>
                      <a:pt x="1522" y="0"/>
                    </a:moveTo>
                    <a:lnTo>
                      <a:pt x="1511" y="0"/>
                    </a:lnTo>
                    <a:lnTo>
                      <a:pt x="1745" y="409"/>
                    </a:lnTo>
                    <a:lnTo>
                      <a:pt x="12" y="409"/>
                    </a:lnTo>
                    <a:lnTo>
                      <a:pt x="0" y="431"/>
                    </a:lnTo>
                    <a:lnTo>
                      <a:pt x="1767" y="431"/>
                    </a:lnTo>
                    <a:lnTo>
                      <a:pt x="15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75" name="Freeform 11"/>
              <p:cNvSpPr>
                <a:spLocks/>
              </p:cNvSpPr>
              <p:nvPr/>
            </p:nvSpPr>
            <p:spPr bwMode="auto">
              <a:xfrm>
                <a:off x="259" y="1335"/>
                <a:ext cx="1768" cy="432"/>
              </a:xfrm>
              <a:custGeom>
                <a:avLst/>
                <a:gdLst>
                  <a:gd name="T0" fmla="*/ 1522 w 1768"/>
                  <a:gd name="T1" fmla="*/ 0 h 432"/>
                  <a:gd name="T2" fmla="*/ 1439 w 1768"/>
                  <a:gd name="T3" fmla="*/ 0 h 432"/>
                  <a:gd name="T4" fmla="*/ 1644 w 1768"/>
                  <a:gd name="T5" fmla="*/ 360 h 432"/>
                  <a:gd name="T6" fmla="*/ 124 w 1768"/>
                  <a:gd name="T7" fmla="*/ 360 h 432"/>
                  <a:gd name="T8" fmla="*/ 330 w 1768"/>
                  <a:gd name="T9" fmla="*/ 0 h 432"/>
                  <a:gd name="T10" fmla="*/ 246 w 1768"/>
                  <a:gd name="T11" fmla="*/ 0 h 432"/>
                  <a:gd name="T12" fmla="*/ 0 w 1768"/>
                  <a:gd name="T13" fmla="*/ 432 h 432"/>
                  <a:gd name="T14" fmla="*/ 1768 w 1768"/>
                  <a:gd name="T15" fmla="*/ 432 h 432"/>
                  <a:gd name="T16" fmla="*/ 1522 w 1768"/>
                  <a:gd name="T17" fmla="*/ 0 h 4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8"/>
                  <a:gd name="T28" fmla="*/ 0 h 432"/>
                  <a:gd name="T29" fmla="*/ 1768 w 1768"/>
                  <a:gd name="T30" fmla="*/ 432 h 4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8" h="432">
                    <a:moveTo>
                      <a:pt x="1522" y="0"/>
                    </a:moveTo>
                    <a:lnTo>
                      <a:pt x="1439" y="0"/>
                    </a:lnTo>
                    <a:lnTo>
                      <a:pt x="1644" y="360"/>
                    </a:lnTo>
                    <a:lnTo>
                      <a:pt x="124" y="360"/>
                    </a:lnTo>
                    <a:lnTo>
                      <a:pt x="330" y="0"/>
                    </a:lnTo>
                    <a:lnTo>
                      <a:pt x="246" y="0"/>
                    </a:lnTo>
                    <a:lnTo>
                      <a:pt x="0" y="432"/>
                    </a:lnTo>
                    <a:lnTo>
                      <a:pt x="1768" y="432"/>
                    </a:lnTo>
                    <a:lnTo>
                      <a:pt x="15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76" name="Freeform 12"/>
              <p:cNvSpPr>
                <a:spLocks/>
              </p:cNvSpPr>
              <p:nvPr/>
            </p:nvSpPr>
            <p:spPr bwMode="auto">
              <a:xfrm>
                <a:off x="259" y="1335"/>
                <a:ext cx="1768" cy="432"/>
              </a:xfrm>
              <a:custGeom>
                <a:avLst/>
                <a:gdLst>
                  <a:gd name="T0" fmla="*/ 1522 w 1768"/>
                  <a:gd name="T1" fmla="*/ 0 h 432"/>
                  <a:gd name="T2" fmla="*/ 1439 w 1768"/>
                  <a:gd name="T3" fmla="*/ 0 h 432"/>
                  <a:gd name="T4" fmla="*/ 1644 w 1768"/>
                  <a:gd name="T5" fmla="*/ 360 h 432"/>
                  <a:gd name="T6" fmla="*/ 124 w 1768"/>
                  <a:gd name="T7" fmla="*/ 360 h 432"/>
                  <a:gd name="T8" fmla="*/ 330 w 1768"/>
                  <a:gd name="T9" fmla="*/ 0 h 432"/>
                  <a:gd name="T10" fmla="*/ 246 w 1768"/>
                  <a:gd name="T11" fmla="*/ 0 h 432"/>
                  <a:gd name="T12" fmla="*/ 0 w 1768"/>
                  <a:gd name="T13" fmla="*/ 432 h 432"/>
                  <a:gd name="T14" fmla="*/ 1768 w 1768"/>
                  <a:gd name="T15" fmla="*/ 432 h 432"/>
                  <a:gd name="T16" fmla="*/ 1522 w 1768"/>
                  <a:gd name="T17" fmla="*/ 0 h 4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8"/>
                  <a:gd name="T28" fmla="*/ 0 h 432"/>
                  <a:gd name="T29" fmla="*/ 1768 w 1768"/>
                  <a:gd name="T30" fmla="*/ 432 h 4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8" h="432">
                    <a:moveTo>
                      <a:pt x="1522" y="0"/>
                    </a:moveTo>
                    <a:lnTo>
                      <a:pt x="1439" y="0"/>
                    </a:lnTo>
                    <a:lnTo>
                      <a:pt x="1644" y="360"/>
                    </a:lnTo>
                    <a:lnTo>
                      <a:pt x="124" y="360"/>
                    </a:lnTo>
                    <a:lnTo>
                      <a:pt x="330" y="0"/>
                    </a:lnTo>
                    <a:lnTo>
                      <a:pt x="246" y="0"/>
                    </a:lnTo>
                    <a:lnTo>
                      <a:pt x="0" y="432"/>
                    </a:lnTo>
                    <a:lnTo>
                      <a:pt x="1768" y="432"/>
                    </a:lnTo>
                    <a:lnTo>
                      <a:pt x="15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77" name="Rectangle 13"/>
              <p:cNvSpPr>
                <a:spLocks noChangeArrowheads="1"/>
              </p:cNvSpPr>
              <p:nvPr/>
            </p:nvSpPr>
            <p:spPr bwMode="auto">
              <a:xfrm>
                <a:off x="1580" y="1511"/>
                <a:ext cx="104" cy="2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78" name="Rectangle 14"/>
              <p:cNvSpPr>
                <a:spLocks noChangeArrowheads="1"/>
              </p:cNvSpPr>
              <p:nvPr/>
            </p:nvSpPr>
            <p:spPr bwMode="auto">
              <a:xfrm>
                <a:off x="1580" y="1511"/>
                <a:ext cx="104"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79" name="Rectangle 15"/>
              <p:cNvSpPr>
                <a:spLocks noChangeArrowheads="1"/>
              </p:cNvSpPr>
              <p:nvPr/>
            </p:nvSpPr>
            <p:spPr bwMode="auto">
              <a:xfrm>
                <a:off x="625" y="1511"/>
                <a:ext cx="103" cy="2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80" name="Rectangle 16"/>
              <p:cNvSpPr>
                <a:spLocks noChangeArrowheads="1"/>
              </p:cNvSpPr>
              <p:nvPr/>
            </p:nvSpPr>
            <p:spPr bwMode="auto">
              <a:xfrm>
                <a:off x="625" y="1511"/>
                <a:ext cx="103"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81" name="Rectangle 17"/>
              <p:cNvSpPr>
                <a:spLocks noChangeArrowheads="1"/>
              </p:cNvSpPr>
              <p:nvPr/>
            </p:nvSpPr>
            <p:spPr bwMode="auto">
              <a:xfrm>
                <a:off x="1567" y="1497"/>
                <a:ext cx="104"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82" name="Freeform 18"/>
              <p:cNvSpPr>
                <a:spLocks/>
              </p:cNvSpPr>
              <p:nvPr/>
            </p:nvSpPr>
            <p:spPr bwMode="auto">
              <a:xfrm>
                <a:off x="1567" y="1497"/>
                <a:ext cx="104" cy="28"/>
              </a:xfrm>
              <a:custGeom>
                <a:avLst/>
                <a:gdLst>
                  <a:gd name="T0" fmla="*/ 0 w 104"/>
                  <a:gd name="T1" fmla="*/ 28 h 28"/>
                  <a:gd name="T2" fmla="*/ 104 w 104"/>
                  <a:gd name="T3" fmla="*/ 28 h 28"/>
                  <a:gd name="T4" fmla="*/ 104 w 104"/>
                  <a:gd name="T5" fmla="*/ 0 h 28"/>
                  <a:gd name="T6" fmla="*/ 0 w 104"/>
                  <a:gd name="T7" fmla="*/ 0 h 28"/>
                  <a:gd name="T8" fmla="*/ 0 60000 65536"/>
                  <a:gd name="T9" fmla="*/ 0 60000 65536"/>
                  <a:gd name="T10" fmla="*/ 0 60000 65536"/>
                  <a:gd name="T11" fmla="*/ 0 60000 65536"/>
                  <a:gd name="T12" fmla="*/ 0 w 104"/>
                  <a:gd name="T13" fmla="*/ 0 h 28"/>
                  <a:gd name="T14" fmla="*/ 104 w 104"/>
                  <a:gd name="T15" fmla="*/ 28 h 28"/>
                </a:gdLst>
                <a:ahLst/>
                <a:cxnLst>
                  <a:cxn ang="T8">
                    <a:pos x="T0" y="T1"/>
                  </a:cxn>
                  <a:cxn ang="T9">
                    <a:pos x="T2" y="T3"/>
                  </a:cxn>
                  <a:cxn ang="T10">
                    <a:pos x="T4" y="T5"/>
                  </a:cxn>
                  <a:cxn ang="T11">
                    <a:pos x="T6" y="T7"/>
                  </a:cxn>
                </a:cxnLst>
                <a:rect l="T12" t="T13" r="T14" b="T15"/>
                <a:pathLst>
                  <a:path w="104" h="28">
                    <a:moveTo>
                      <a:pt x="0" y="28"/>
                    </a:moveTo>
                    <a:lnTo>
                      <a:pt x="104" y="28"/>
                    </a:lnTo>
                    <a:lnTo>
                      <a:pt x="10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83" name="Rectangle 19"/>
              <p:cNvSpPr>
                <a:spLocks noChangeArrowheads="1"/>
              </p:cNvSpPr>
              <p:nvPr/>
            </p:nvSpPr>
            <p:spPr bwMode="auto">
              <a:xfrm>
                <a:off x="611" y="1497"/>
                <a:ext cx="104"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84" name="Freeform 20"/>
              <p:cNvSpPr>
                <a:spLocks/>
              </p:cNvSpPr>
              <p:nvPr/>
            </p:nvSpPr>
            <p:spPr bwMode="auto">
              <a:xfrm>
                <a:off x="611" y="1497"/>
                <a:ext cx="104" cy="28"/>
              </a:xfrm>
              <a:custGeom>
                <a:avLst/>
                <a:gdLst>
                  <a:gd name="T0" fmla="*/ 0 w 104"/>
                  <a:gd name="T1" fmla="*/ 28 h 28"/>
                  <a:gd name="T2" fmla="*/ 104 w 104"/>
                  <a:gd name="T3" fmla="*/ 28 h 28"/>
                  <a:gd name="T4" fmla="*/ 104 w 104"/>
                  <a:gd name="T5" fmla="*/ 0 h 28"/>
                  <a:gd name="T6" fmla="*/ 0 w 104"/>
                  <a:gd name="T7" fmla="*/ 0 h 28"/>
                  <a:gd name="T8" fmla="*/ 0 60000 65536"/>
                  <a:gd name="T9" fmla="*/ 0 60000 65536"/>
                  <a:gd name="T10" fmla="*/ 0 60000 65536"/>
                  <a:gd name="T11" fmla="*/ 0 60000 65536"/>
                  <a:gd name="T12" fmla="*/ 0 w 104"/>
                  <a:gd name="T13" fmla="*/ 0 h 28"/>
                  <a:gd name="T14" fmla="*/ 104 w 104"/>
                  <a:gd name="T15" fmla="*/ 28 h 28"/>
                </a:gdLst>
                <a:ahLst/>
                <a:cxnLst>
                  <a:cxn ang="T8">
                    <a:pos x="T0" y="T1"/>
                  </a:cxn>
                  <a:cxn ang="T9">
                    <a:pos x="T2" y="T3"/>
                  </a:cxn>
                  <a:cxn ang="T10">
                    <a:pos x="T4" y="T5"/>
                  </a:cxn>
                  <a:cxn ang="T11">
                    <a:pos x="T6" y="T7"/>
                  </a:cxn>
                </a:cxnLst>
                <a:rect l="T12" t="T13" r="T14" b="T15"/>
                <a:pathLst>
                  <a:path w="104" h="28">
                    <a:moveTo>
                      <a:pt x="0" y="28"/>
                    </a:moveTo>
                    <a:lnTo>
                      <a:pt x="104" y="28"/>
                    </a:lnTo>
                    <a:lnTo>
                      <a:pt x="10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85" name="Freeform 21"/>
              <p:cNvSpPr>
                <a:spLocks/>
              </p:cNvSpPr>
              <p:nvPr/>
            </p:nvSpPr>
            <p:spPr bwMode="auto">
              <a:xfrm>
                <a:off x="1134" y="131"/>
                <a:ext cx="36" cy="95"/>
              </a:xfrm>
              <a:custGeom>
                <a:avLst/>
                <a:gdLst>
                  <a:gd name="T0" fmla="*/ 36 w 36"/>
                  <a:gd name="T1" fmla="*/ 0 h 95"/>
                  <a:gd name="T2" fmla="*/ 0 w 36"/>
                  <a:gd name="T3" fmla="*/ 0 h 95"/>
                  <a:gd name="T4" fmla="*/ 0 w 36"/>
                  <a:gd name="T5" fmla="*/ 95 h 95"/>
                  <a:gd name="T6" fmla="*/ 5 w 36"/>
                  <a:gd name="T7" fmla="*/ 95 h 95"/>
                  <a:gd name="T8" fmla="*/ 9 w 36"/>
                  <a:gd name="T9" fmla="*/ 87 h 95"/>
                  <a:gd name="T10" fmla="*/ 11 w 36"/>
                  <a:gd name="T11" fmla="*/ 90 h 95"/>
                  <a:gd name="T12" fmla="*/ 25 w 36"/>
                  <a:gd name="T13" fmla="*/ 67 h 95"/>
                  <a:gd name="T14" fmla="*/ 36 w 36"/>
                  <a:gd name="T15" fmla="*/ 86 h 95"/>
                  <a:gd name="T16" fmla="*/ 36 w 36"/>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95"/>
                  <a:gd name="T29" fmla="*/ 36 w 36"/>
                  <a:gd name="T30" fmla="*/ 95 h 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95">
                    <a:moveTo>
                      <a:pt x="36" y="0"/>
                    </a:moveTo>
                    <a:lnTo>
                      <a:pt x="0" y="0"/>
                    </a:lnTo>
                    <a:lnTo>
                      <a:pt x="0" y="95"/>
                    </a:lnTo>
                    <a:lnTo>
                      <a:pt x="5" y="95"/>
                    </a:lnTo>
                    <a:lnTo>
                      <a:pt x="9" y="87"/>
                    </a:lnTo>
                    <a:lnTo>
                      <a:pt x="11" y="90"/>
                    </a:lnTo>
                    <a:lnTo>
                      <a:pt x="25" y="67"/>
                    </a:lnTo>
                    <a:lnTo>
                      <a:pt x="36" y="86"/>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86" name="Freeform 22"/>
              <p:cNvSpPr>
                <a:spLocks/>
              </p:cNvSpPr>
              <p:nvPr/>
            </p:nvSpPr>
            <p:spPr bwMode="auto">
              <a:xfrm>
                <a:off x="1134" y="131"/>
                <a:ext cx="36" cy="95"/>
              </a:xfrm>
              <a:custGeom>
                <a:avLst/>
                <a:gdLst>
                  <a:gd name="T0" fmla="*/ 36 w 36"/>
                  <a:gd name="T1" fmla="*/ 0 h 95"/>
                  <a:gd name="T2" fmla="*/ 0 w 36"/>
                  <a:gd name="T3" fmla="*/ 0 h 95"/>
                  <a:gd name="T4" fmla="*/ 0 w 36"/>
                  <a:gd name="T5" fmla="*/ 95 h 95"/>
                  <a:gd name="T6" fmla="*/ 5 w 36"/>
                  <a:gd name="T7" fmla="*/ 95 h 95"/>
                  <a:gd name="T8" fmla="*/ 9 w 36"/>
                  <a:gd name="T9" fmla="*/ 87 h 95"/>
                  <a:gd name="T10" fmla="*/ 11 w 36"/>
                  <a:gd name="T11" fmla="*/ 90 h 95"/>
                  <a:gd name="T12" fmla="*/ 25 w 36"/>
                  <a:gd name="T13" fmla="*/ 67 h 95"/>
                  <a:gd name="T14" fmla="*/ 36 w 36"/>
                  <a:gd name="T15" fmla="*/ 86 h 95"/>
                  <a:gd name="T16" fmla="*/ 36 w 36"/>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95"/>
                  <a:gd name="T29" fmla="*/ 36 w 36"/>
                  <a:gd name="T30" fmla="*/ 95 h 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95">
                    <a:moveTo>
                      <a:pt x="36" y="0"/>
                    </a:moveTo>
                    <a:lnTo>
                      <a:pt x="0" y="0"/>
                    </a:lnTo>
                    <a:lnTo>
                      <a:pt x="0" y="95"/>
                    </a:lnTo>
                    <a:lnTo>
                      <a:pt x="5" y="95"/>
                    </a:lnTo>
                    <a:lnTo>
                      <a:pt x="9" y="87"/>
                    </a:lnTo>
                    <a:lnTo>
                      <a:pt x="11" y="90"/>
                    </a:lnTo>
                    <a:lnTo>
                      <a:pt x="25" y="67"/>
                    </a:lnTo>
                    <a:lnTo>
                      <a:pt x="36" y="86"/>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87" name="Freeform 23"/>
              <p:cNvSpPr>
                <a:spLocks/>
              </p:cNvSpPr>
              <p:nvPr/>
            </p:nvSpPr>
            <p:spPr bwMode="auto">
              <a:xfrm>
                <a:off x="1139" y="218"/>
                <a:ext cx="6" cy="8"/>
              </a:xfrm>
              <a:custGeom>
                <a:avLst/>
                <a:gdLst>
                  <a:gd name="T0" fmla="*/ 4 w 6"/>
                  <a:gd name="T1" fmla="*/ 0 h 8"/>
                  <a:gd name="T2" fmla="*/ 0 w 6"/>
                  <a:gd name="T3" fmla="*/ 8 h 8"/>
                  <a:gd name="T4" fmla="*/ 3 w 6"/>
                  <a:gd name="T5" fmla="*/ 8 h 8"/>
                  <a:gd name="T6" fmla="*/ 6 w 6"/>
                  <a:gd name="T7" fmla="*/ 3 h 8"/>
                  <a:gd name="T8" fmla="*/ 4 w 6"/>
                  <a:gd name="T9" fmla="*/ 0 h 8"/>
                  <a:gd name="T10" fmla="*/ 0 60000 65536"/>
                  <a:gd name="T11" fmla="*/ 0 60000 65536"/>
                  <a:gd name="T12" fmla="*/ 0 60000 65536"/>
                  <a:gd name="T13" fmla="*/ 0 60000 65536"/>
                  <a:gd name="T14" fmla="*/ 0 60000 65536"/>
                  <a:gd name="T15" fmla="*/ 0 w 6"/>
                  <a:gd name="T16" fmla="*/ 0 h 8"/>
                  <a:gd name="T17" fmla="*/ 6 w 6"/>
                  <a:gd name="T18" fmla="*/ 8 h 8"/>
                </a:gdLst>
                <a:ahLst/>
                <a:cxnLst>
                  <a:cxn ang="T10">
                    <a:pos x="T0" y="T1"/>
                  </a:cxn>
                  <a:cxn ang="T11">
                    <a:pos x="T2" y="T3"/>
                  </a:cxn>
                  <a:cxn ang="T12">
                    <a:pos x="T4" y="T5"/>
                  </a:cxn>
                  <a:cxn ang="T13">
                    <a:pos x="T6" y="T7"/>
                  </a:cxn>
                  <a:cxn ang="T14">
                    <a:pos x="T8" y="T9"/>
                  </a:cxn>
                </a:cxnLst>
                <a:rect l="T15" t="T16" r="T17" b="T18"/>
                <a:pathLst>
                  <a:path w="6" h="8">
                    <a:moveTo>
                      <a:pt x="4" y="0"/>
                    </a:moveTo>
                    <a:lnTo>
                      <a:pt x="0" y="8"/>
                    </a:lnTo>
                    <a:lnTo>
                      <a:pt x="3" y="8"/>
                    </a:lnTo>
                    <a:lnTo>
                      <a:pt x="6" y="3"/>
                    </a:lnTo>
                    <a:lnTo>
                      <a:pt x="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88" name="Freeform 24"/>
              <p:cNvSpPr>
                <a:spLocks/>
              </p:cNvSpPr>
              <p:nvPr/>
            </p:nvSpPr>
            <p:spPr bwMode="auto">
              <a:xfrm>
                <a:off x="1139" y="218"/>
                <a:ext cx="6" cy="8"/>
              </a:xfrm>
              <a:custGeom>
                <a:avLst/>
                <a:gdLst>
                  <a:gd name="T0" fmla="*/ 4 w 6"/>
                  <a:gd name="T1" fmla="*/ 0 h 8"/>
                  <a:gd name="T2" fmla="*/ 0 w 6"/>
                  <a:gd name="T3" fmla="*/ 8 h 8"/>
                  <a:gd name="T4" fmla="*/ 3 w 6"/>
                  <a:gd name="T5" fmla="*/ 8 h 8"/>
                  <a:gd name="T6" fmla="*/ 6 w 6"/>
                  <a:gd name="T7" fmla="*/ 3 h 8"/>
                  <a:gd name="T8" fmla="*/ 4 w 6"/>
                  <a:gd name="T9" fmla="*/ 0 h 8"/>
                  <a:gd name="T10" fmla="*/ 0 60000 65536"/>
                  <a:gd name="T11" fmla="*/ 0 60000 65536"/>
                  <a:gd name="T12" fmla="*/ 0 60000 65536"/>
                  <a:gd name="T13" fmla="*/ 0 60000 65536"/>
                  <a:gd name="T14" fmla="*/ 0 60000 65536"/>
                  <a:gd name="T15" fmla="*/ 0 w 6"/>
                  <a:gd name="T16" fmla="*/ 0 h 8"/>
                  <a:gd name="T17" fmla="*/ 6 w 6"/>
                  <a:gd name="T18" fmla="*/ 8 h 8"/>
                </a:gdLst>
                <a:ahLst/>
                <a:cxnLst>
                  <a:cxn ang="T10">
                    <a:pos x="T0" y="T1"/>
                  </a:cxn>
                  <a:cxn ang="T11">
                    <a:pos x="T2" y="T3"/>
                  </a:cxn>
                  <a:cxn ang="T12">
                    <a:pos x="T4" y="T5"/>
                  </a:cxn>
                  <a:cxn ang="T13">
                    <a:pos x="T6" y="T7"/>
                  </a:cxn>
                  <a:cxn ang="T14">
                    <a:pos x="T8" y="T9"/>
                  </a:cxn>
                </a:cxnLst>
                <a:rect l="T15" t="T16" r="T17" b="T18"/>
                <a:pathLst>
                  <a:path w="6" h="8">
                    <a:moveTo>
                      <a:pt x="4" y="0"/>
                    </a:moveTo>
                    <a:lnTo>
                      <a:pt x="0" y="8"/>
                    </a:lnTo>
                    <a:lnTo>
                      <a:pt x="3" y="8"/>
                    </a:lnTo>
                    <a:lnTo>
                      <a:pt x="6"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89" name="Rectangle 25"/>
              <p:cNvSpPr>
                <a:spLocks noChangeArrowheads="1"/>
              </p:cNvSpPr>
              <p:nvPr/>
            </p:nvSpPr>
            <p:spPr bwMode="auto">
              <a:xfrm>
                <a:off x="1134" y="0"/>
                <a:ext cx="36" cy="50"/>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90" name="Rectangle 26"/>
              <p:cNvSpPr>
                <a:spLocks noChangeArrowheads="1"/>
              </p:cNvSpPr>
              <p:nvPr/>
            </p:nvSpPr>
            <p:spPr bwMode="auto">
              <a:xfrm>
                <a:off x="1134" y="0"/>
                <a:ext cx="36"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91" name="Freeform 27"/>
              <p:cNvSpPr>
                <a:spLocks/>
              </p:cNvSpPr>
              <p:nvPr/>
            </p:nvSpPr>
            <p:spPr bwMode="auto">
              <a:xfrm>
                <a:off x="932" y="507"/>
                <a:ext cx="36" cy="48"/>
              </a:xfrm>
              <a:custGeom>
                <a:avLst/>
                <a:gdLst>
                  <a:gd name="T0" fmla="*/ 34 w 36"/>
                  <a:gd name="T1" fmla="*/ 0 h 48"/>
                  <a:gd name="T2" fmla="*/ 0 w 36"/>
                  <a:gd name="T3" fmla="*/ 12 h 48"/>
                  <a:gd name="T4" fmla="*/ 13 w 36"/>
                  <a:gd name="T5" fmla="*/ 48 h 48"/>
                  <a:gd name="T6" fmla="*/ 36 w 36"/>
                  <a:gd name="T7" fmla="*/ 9 h 48"/>
                  <a:gd name="T8" fmla="*/ 34 w 36"/>
                  <a:gd name="T9" fmla="*/ 0 h 48"/>
                  <a:gd name="T10" fmla="*/ 0 60000 65536"/>
                  <a:gd name="T11" fmla="*/ 0 60000 65536"/>
                  <a:gd name="T12" fmla="*/ 0 60000 65536"/>
                  <a:gd name="T13" fmla="*/ 0 60000 65536"/>
                  <a:gd name="T14" fmla="*/ 0 60000 65536"/>
                  <a:gd name="T15" fmla="*/ 0 w 36"/>
                  <a:gd name="T16" fmla="*/ 0 h 48"/>
                  <a:gd name="T17" fmla="*/ 36 w 36"/>
                  <a:gd name="T18" fmla="*/ 48 h 48"/>
                </a:gdLst>
                <a:ahLst/>
                <a:cxnLst>
                  <a:cxn ang="T10">
                    <a:pos x="T0" y="T1"/>
                  </a:cxn>
                  <a:cxn ang="T11">
                    <a:pos x="T2" y="T3"/>
                  </a:cxn>
                  <a:cxn ang="T12">
                    <a:pos x="T4" y="T5"/>
                  </a:cxn>
                  <a:cxn ang="T13">
                    <a:pos x="T6" y="T7"/>
                  </a:cxn>
                  <a:cxn ang="T14">
                    <a:pos x="T8" y="T9"/>
                  </a:cxn>
                </a:cxnLst>
                <a:rect l="T15" t="T16" r="T17" b="T18"/>
                <a:pathLst>
                  <a:path w="36" h="48">
                    <a:moveTo>
                      <a:pt x="34" y="0"/>
                    </a:moveTo>
                    <a:lnTo>
                      <a:pt x="0" y="12"/>
                    </a:lnTo>
                    <a:lnTo>
                      <a:pt x="13" y="48"/>
                    </a:lnTo>
                    <a:lnTo>
                      <a:pt x="36" y="9"/>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92" name="Freeform 28"/>
              <p:cNvSpPr>
                <a:spLocks/>
              </p:cNvSpPr>
              <p:nvPr/>
            </p:nvSpPr>
            <p:spPr bwMode="auto">
              <a:xfrm>
                <a:off x="932" y="507"/>
                <a:ext cx="36" cy="48"/>
              </a:xfrm>
              <a:custGeom>
                <a:avLst/>
                <a:gdLst>
                  <a:gd name="T0" fmla="*/ 34 w 36"/>
                  <a:gd name="T1" fmla="*/ 0 h 48"/>
                  <a:gd name="T2" fmla="*/ 0 w 36"/>
                  <a:gd name="T3" fmla="*/ 12 h 48"/>
                  <a:gd name="T4" fmla="*/ 13 w 36"/>
                  <a:gd name="T5" fmla="*/ 48 h 48"/>
                  <a:gd name="T6" fmla="*/ 36 w 36"/>
                  <a:gd name="T7" fmla="*/ 9 h 48"/>
                  <a:gd name="T8" fmla="*/ 34 w 36"/>
                  <a:gd name="T9" fmla="*/ 0 h 48"/>
                  <a:gd name="T10" fmla="*/ 0 60000 65536"/>
                  <a:gd name="T11" fmla="*/ 0 60000 65536"/>
                  <a:gd name="T12" fmla="*/ 0 60000 65536"/>
                  <a:gd name="T13" fmla="*/ 0 60000 65536"/>
                  <a:gd name="T14" fmla="*/ 0 60000 65536"/>
                  <a:gd name="T15" fmla="*/ 0 w 36"/>
                  <a:gd name="T16" fmla="*/ 0 h 48"/>
                  <a:gd name="T17" fmla="*/ 36 w 36"/>
                  <a:gd name="T18" fmla="*/ 48 h 48"/>
                </a:gdLst>
                <a:ahLst/>
                <a:cxnLst>
                  <a:cxn ang="T10">
                    <a:pos x="T0" y="T1"/>
                  </a:cxn>
                  <a:cxn ang="T11">
                    <a:pos x="T2" y="T3"/>
                  </a:cxn>
                  <a:cxn ang="T12">
                    <a:pos x="T4" y="T5"/>
                  </a:cxn>
                  <a:cxn ang="T13">
                    <a:pos x="T6" y="T7"/>
                  </a:cxn>
                  <a:cxn ang="T14">
                    <a:pos x="T8" y="T9"/>
                  </a:cxn>
                </a:cxnLst>
                <a:rect l="T15" t="T16" r="T17" b="T18"/>
                <a:pathLst>
                  <a:path w="36" h="48">
                    <a:moveTo>
                      <a:pt x="34" y="0"/>
                    </a:moveTo>
                    <a:lnTo>
                      <a:pt x="0" y="12"/>
                    </a:lnTo>
                    <a:lnTo>
                      <a:pt x="13" y="48"/>
                    </a:lnTo>
                    <a:lnTo>
                      <a:pt x="36" y="9"/>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93" name="Freeform 29"/>
              <p:cNvSpPr>
                <a:spLocks noEditPoints="1"/>
              </p:cNvSpPr>
              <p:nvPr/>
            </p:nvSpPr>
            <p:spPr bwMode="auto">
              <a:xfrm>
                <a:off x="813" y="179"/>
                <a:ext cx="126" cy="267"/>
              </a:xfrm>
              <a:custGeom>
                <a:avLst/>
                <a:gdLst>
                  <a:gd name="T0" fmla="*/ 93 w 126"/>
                  <a:gd name="T1" fmla="*/ 164 h 267"/>
                  <a:gd name="T2" fmla="*/ 60 w 126"/>
                  <a:gd name="T3" fmla="*/ 176 h 267"/>
                  <a:gd name="T4" fmla="*/ 92 w 126"/>
                  <a:gd name="T5" fmla="*/ 267 h 267"/>
                  <a:gd name="T6" fmla="*/ 126 w 126"/>
                  <a:gd name="T7" fmla="*/ 254 h 267"/>
                  <a:gd name="T8" fmla="*/ 93 w 126"/>
                  <a:gd name="T9" fmla="*/ 164 h 267"/>
                  <a:gd name="T10" fmla="*/ 34 w 126"/>
                  <a:gd name="T11" fmla="*/ 0 h 267"/>
                  <a:gd name="T12" fmla="*/ 0 w 126"/>
                  <a:gd name="T13" fmla="*/ 12 h 267"/>
                  <a:gd name="T14" fmla="*/ 33 w 126"/>
                  <a:gd name="T15" fmla="*/ 103 h 267"/>
                  <a:gd name="T16" fmla="*/ 66 w 126"/>
                  <a:gd name="T17" fmla="*/ 91 h 267"/>
                  <a:gd name="T18" fmla="*/ 34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93" y="164"/>
                    </a:moveTo>
                    <a:lnTo>
                      <a:pt x="60" y="176"/>
                    </a:lnTo>
                    <a:lnTo>
                      <a:pt x="92" y="267"/>
                    </a:lnTo>
                    <a:lnTo>
                      <a:pt x="126" y="254"/>
                    </a:lnTo>
                    <a:lnTo>
                      <a:pt x="93" y="164"/>
                    </a:lnTo>
                    <a:close/>
                    <a:moveTo>
                      <a:pt x="34" y="0"/>
                    </a:moveTo>
                    <a:lnTo>
                      <a:pt x="0" y="12"/>
                    </a:lnTo>
                    <a:lnTo>
                      <a:pt x="33" y="103"/>
                    </a:lnTo>
                    <a:lnTo>
                      <a:pt x="66" y="91"/>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94" name="Freeform 30"/>
              <p:cNvSpPr>
                <a:spLocks noEditPoints="1"/>
              </p:cNvSpPr>
              <p:nvPr/>
            </p:nvSpPr>
            <p:spPr bwMode="auto">
              <a:xfrm>
                <a:off x="813" y="179"/>
                <a:ext cx="126" cy="267"/>
              </a:xfrm>
              <a:custGeom>
                <a:avLst/>
                <a:gdLst>
                  <a:gd name="T0" fmla="*/ 93 w 126"/>
                  <a:gd name="T1" fmla="*/ 164 h 267"/>
                  <a:gd name="T2" fmla="*/ 60 w 126"/>
                  <a:gd name="T3" fmla="*/ 176 h 267"/>
                  <a:gd name="T4" fmla="*/ 92 w 126"/>
                  <a:gd name="T5" fmla="*/ 267 h 267"/>
                  <a:gd name="T6" fmla="*/ 126 w 126"/>
                  <a:gd name="T7" fmla="*/ 254 h 267"/>
                  <a:gd name="T8" fmla="*/ 93 w 126"/>
                  <a:gd name="T9" fmla="*/ 164 h 267"/>
                  <a:gd name="T10" fmla="*/ 34 w 126"/>
                  <a:gd name="T11" fmla="*/ 0 h 267"/>
                  <a:gd name="T12" fmla="*/ 0 w 126"/>
                  <a:gd name="T13" fmla="*/ 12 h 267"/>
                  <a:gd name="T14" fmla="*/ 33 w 126"/>
                  <a:gd name="T15" fmla="*/ 103 h 267"/>
                  <a:gd name="T16" fmla="*/ 66 w 126"/>
                  <a:gd name="T17" fmla="*/ 91 h 267"/>
                  <a:gd name="T18" fmla="*/ 34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93" y="164"/>
                    </a:moveTo>
                    <a:lnTo>
                      <a:pt x="60" y="176"/>
                    </a:lnTo>
                    <a:lnTo>
                      <a:pt x="92" y="267"/>
                    </a:lnTo>
                    <a:lnTo>
                      <a:pt x="126" y="254"/>
                    </a:lnTo>
                    <a:lnTo>
                      <a:pt x="93" y="164"/>
                    </a:lnTo>
                    <a:moveTo>
                      <a:pt x="34" y="0"/>
                    </a:moveTo>
                    <a:lnTo>
                      <a:pt x="0" y="12"/>
                    </a:lnTo>
                    <a:lnTo>
                      <a:pt x="33" y="103"/>
                    </a:lnTo>
                    <a:lnTo>
                      <a:pt x="66" y="91"/>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95" name="Freeform 31"/>
              <p:cNvSpPr>
                <a:spLocks/>
              </p:cNvSpPr>
              <p:nvPr/>
            </p:nvSpPr>
            <p:spPr bwMode="auto">
              <a:xfrm>
                <a:off x="770" y="61"/>
                <a:ext cx="50" cy="57"/>
              </a:xfrm>
              <a:custGeom>
                <a:avLst/>
                <a:gdLst>
                  <a:gd name="T0" fmla="*/ 34 w 50"/>
                  <a:gd name="T1" fmla="*/ 0 h 57"/>
                  <a:gd name="T2" fmla="*/ 0 w 50"/>
                  <a:gd name="T3" fmla="*/ 13 h 57"/>
                  <a:gd name="T4" fmla="*/ 16 w 50"/>
                  <a:gd name="T5" fmla="*/ 57 h 57"/>
                  <a:gd name="T6" fmla="*/ 50 w 50"/>
                  <a:gd name="T7" fmla="*/ 44 h 57"/>
                  <a:gd name="T8" fmla="*/ 34 w 50"/>
                  <a:gd name="T9" fmla="*/ 0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34" y="0"/>
                    </a:moveTo>
                    <a:lnTo>
                      <a:pt x="0" y="13"/>
                    </a:lnTo>
                    <a:lnTo>
                      <a:pt x="16" y="57"/>
                    </a:lnTo>
                    <a:lnTo>
                      <a:pt x="50" y="44"/>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96" name="Freeform 32"/>
              <p:cNvSpPr>
                <a:spLocks/>
              </p:cNvSpPr>
              <p:nvPr/>
            </p:nvSpPr>
            <p:spPr bwMode="auto">
              <a:xfrm>
                <a:off x="770" y="61"/>
                <a:ext cx="50" cy="57"/>
              </a:xfrm>
              <a:custGeom>
                <a:avLst/>
                <a:gdLst>
                  <a:gd name="T0" fmla="*/ 34 w 50"/>
                  <a:gd name="T1" fmla="*/ 0 h 57"/>
                  <a:gd name="T2" fmla="*/ 0 w 50"/>
                  <a:gd name="T3" fmla="*/ 13 h 57"/>
                  <a:gd name="T4" fmla="*/ 16 w 50"/>
                  <a:gd name="T5" fmla="*/ 57 h 57"/>
                  <a:gd name="T6" fmla="*/ 50 w 50"/>
                  <a:gd name="T7" fmla="*/ 44 h 57"/>
                  <a:gd name="T8" fmla="*/ 34 w 50"/>
                  <a:gd name="T9" fmla="*/ 0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34" y="0"/>
                    </a:moveTo>
                    <a:lnTo>
                      <a:pt x="0" y="13"/>
                    </a:lnTo>
                    <a:lnTo>
                      <a:pt x="16" y="57"/>
                    </a:lnTo>
                    <a:lnTo>
                      <a:pt x="50" y="4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97" name="Freeform 33"/>
              <p:cNvSpPr>
                <a:spLocks/>
              </p:cNvSpPr>
              <p:nvPr/>
            </p:nvSpPr>
            <p:spPr bwMode="auto">
              <a:xfrm>
                <a:off x="713" y="628"/>
                <a:ext cx="58" cy="60"/>
              </a:xfrm>
              <a:custGeom>
                <a:avLst/>
                <a:gdLst>
                  <a:gd name="T0" fmla="*/ 28 w 58"/>
                  <a:gd name="T1" fmla="*/ 0 h 60"/>
                  <a:gd name="T2" fmla="*/ 0 w 58"/>
                  <a:gd name="T3" fmla="*/ 23 h 60"/>
                  <a:gd name="T4" fmla="*/ 30 w 58"/>
                  <a:gd name="T5" fmla="*/ 60 h 60"/>
                  <a:gd name="T6" fmla="*/ 58 w 58"/>
                  <a:gd name="T7" fmla="*/ 36 h 60"/>
                  <a:gd name="T8" fmla="*/ 28 w 58"/>
                  <a:gd name="T9" fmla="*/ 0 h 60"/>
                  <a:gd name="T10" fmla="*/ 0 60000 65536"/>
                  <a:gd name="T11" fmla="*/ 0 60000 65536"/>
                  <a:gd name="T12" fmla="*/ 0 60000 65536"/>
                  <a:gd name="T13" fmla="*/ 0 60000 65536"/>
                  <a:gd name="T14" fmla="*/ 0 60000 65536"/>
                  <a:gd name="T15" fmla="*/ 0 w 58"/>
                  <a:gd name="T16" fmla="*/ 0 h 60"/>
                  <a:gd name="T17" fmla="*/ 58 w 58"/>
                  <a:gd name="T18" fmla="*/ 60 h 60"/>
                </a:gdLst>
                <a:ahLst/>
                <a:cxnLst>
                  <a:cxn ang="T10">
                    <a:pos x="T0" y="T1"/>
                  </a:cxn>
                  <a:cxn ang="T11">
                    <a:pos x="T2" y="T3"/>
                  </a:cxn>
                  <a:cxn ang="T12">
                    <a:pos x="T4" y="T5"/>
                  </a:cxn>
                  <a:cxn ang="T13">
                    <a:pos x="T6" y="T7"/>
                  </a:cxn>
                  <a:cxn ang="T14">
                    <a:pos x="T8" y="T9"/>
                  </a:cxn>
                </a:cxnLst>
                <a:rect l="T15" t="T16" r="T17" b="T18"/>
                <a:pathLst>
                  <a:path w="58" h="60">
                    <a:moveTo>
                      <a:pt x="28" y="0"/>
                    </a:moveTo>
                    <a:lnTo>
                      <a:pt x="0" y="23"/>
                    </a:lnTo>
                    <a:lnTo>
                      <a:pt x="30" y="60"/>
                    </a:lnTo>
                    <a:lnTo>
                      <a:pt x="58" y="36"/>
                    </a:lnTo>
                    <a:lnTo>
                      <a:pt x="2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98" name="Freeform 34"/>
              <p:cNvSpPr>
                <a:spLocks/>
              </p:cNvSpPr>
              <p:nvPr/>
            </p:nvSpPr>
            <p:spPr bwMode="auto">
              <a:xfrm>
                <a:off x="713" y="628"/>
                <a:ext cx="58" cy="60"/>
              </a:xfrm>
              <a:custGeom>
                <a:avLst/>
                <a:gdLst>
                  <a:gd name="T0" fmla="*/ 28 w 58"/>
                  <a:gd name="T1" fmla="*/ 0 h 60"/>
                  <a:gd name="T2" fmla="*/ 0 w 58"/>
                  <a:gd name="T3" fmla="*/ 23 h 60"/>
                  <a:gd name="T4" fmla="*/ 30 w 58"/>
                  <a:gd name="T5" fmla="*/ 60 h 60"/>
                  <a:gd name="T6" fmla="*/ 58 w 58"/>
                  <a:gd name="T7" fmla="*/ 36 h 60"/>
                  <a:gd name="T8" fmla="*/ 28 w 58"/>
                  <a:gd name="T9" fmla="*/ 0 h 60"/>
                  <a:gd name="T10" fmla="*/ 0 60000 65536"/>
                  <a:gd name="T11" fmla="*/ 0 60000 65536"/>
                  <a:gd name="T12" fmla="*/ 0 60000 65536"/>
                  <a:gd name="T13" fmla="*/ 0 60000 65536"/>
                  <a:gd name="T14" fmla="*/ 0 60000 65536"/>
                  <a:gd name="T15" fmla="*/ 0 w 58"/>
                  <a:gd name="T16" fmla="*/ 0 h 60"/>
                  <a:gd name="T17" fmla="*/ 58 w 58"/>
                  <a:gd name="T18" fmla="*/ 60 h 60"/>
                </a:gdLst>
                <a:ahLst/>
                <a:cxnLst>
                  <a:cxn ang="T10">
                    <a:pos x="T0" y="T1"/>
                  </a:cxn>
                  <a:cxn ang="T11">
                    <a:pos x="T2" y="T3"/>
                  </a:cxn>
                  <a:cxn ang="T12">
                    <a:pos x="T4" y="T5"/>
                  </a:cxn>
                  <a:cxn ang="T13">
                    <a:pos x="T6" y="T7"/>
                  </a:cxn>
                  <a:cxn ang="T14">
                    <a:pos x="T8" y="T9"/>
                  </a:cxn>
                </a:cxnLst>
                <a:rect l="T15" t="T16" r="T17" b="T18"/>
                <a:pathLst>
                  <a:path w="58" h="60">
                    <a:moveTo>
                      <a:pt x="28" y="0"/>
                    </a:moveTo>
                    <a:lnTo>
                      <a:pt x="0" y="23"/>
                    </a:lnTo>
                    <a:lnTo>
                      <a:pt x="30" y="60"/>
                    </a:lnTo>
                    <a:lnTo>
                      <a:pt x="58" y="3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99" name="Freeform 35"/>
              <p:cNvSpPr>
                <a:spLocks noEditPoints="1"/>
              </p:cNvSpPr>
              <p:nvPr/>
            </p:nvSpPr>
            <p:spPr bwMode="auto">
              <a:xfrm>
                <a:off x="488" y="361"/>
                <a:ext cx="202" cy="230"/>
              </a:xfrm>
              <a:custGeom>
                <a:avLst/>
                <a:gdLst>
                  <a:gd name="T0" fmla="*/ 140 w 202"/>
                  <a:gd name="T1" fmla="*/ 133 h 230"/>
                  <a:gd name="T2" fmla="*/ 113 w 202"/>
                  <a:gd name="T3" fmla="*/ 157 h 230"/>
                  <a:gd name="T4" fmla="*/ 175 w 202"/>
                  <a:gd name="T5" fmla="*/ 230 h 230"/>
                  <a:gd name="T6" fmla="*/ 202 w 202"/>
                  <a:gd name="T7" fmla="*/ 208 h 230"/>
                  <a:gd name="T8" fmla="*/ 140 w 202"/>
                  <a:gd name="T9" fmla="*/ 133 h 230"/>
                  <a:gd name="T10" fmla="*/ 28 w 202"/>
                  <a:gd name="T11" fmla="*/ 0 h 230"/>
                  <a:gd name="T12" fmla="*/ 0 w 202"/>
                  <a:gd name="T13" fmla="*/ 23 h 230"/>
                  <a:gd name="T14" fmla="*/ 62 w 202"/>
                  <a:gd name="T15" fmla="*/ 97 h 230"/>
                  <a:gd name="T16" fmla="*/ 90 w 202"/>
                  <a:gd name="T17" fmla="*/ 73 h 230"/>
                  <a:gd name="T18" fmla="*/ 28 w 202"/>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40" y="133"/>
                    </a:moveTo>
                    <a:lnTo>
                      <a:pt x="113" y="157"/>
                    </a:lnTo>
                    <a:lnTo>
                      <a:pt x="175" y="230"/>
                    </a:lnTo>
                    <a:lnTo>
                      <a:pt x="202" y="208"/>
                    </a:lnTo>
                    <a:lnTo>
                      <a:pt x="140" y="133"/>
                    </a:lnTo>
                    <a:close/>
                    <a:moveTo>
                      <a:pt x="28" y="0"/>
                    </a:moveTo>
                    <a:lnTo>
                      <a:pt x="0" y="23"/>
                    </a:lnTo>
                    <a:lnTo>
                      <a:pt x="62" y="97"/>
                    </a:lnTo>
                    <a:lnTo>
                      <a:pt x="90" y="73"/>
                    </a:lnTo>
                    <a:lnTo>
                      <a:pt x="2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0" name="Freeform 36"/>
              <p:cNvSpPr>
                <a:spLocks noEditPoints="1"/>
              </p:cNvSpPr>
              <p:nvPr/>
            </p:nvSpPr>
            <p:spPr bwMode="auto">
              <a:xfrm>
                <a:off x="488" y="361"/>
                <a:ext cx="202" cy="230"/>
              </a:xfrm>
              <a:custGeom>
                <a:avLst/>
                <a:gdLst>
                  <a:gd name="T0" fmla="*/ 140 w 202"/>
                  <a:gd name="T1" fmla="*/ 133 h 230"/>
                  <a:gd name="T2" fmla="*/ 113 w 202"/>
                  <a:gd name="T3" fmla="*/ 157 h 230"/>
                  <a:gd name="T4" fmla="*/ 175 w 202"/>
                  <a:gd name="T5" fmla="*/ 230 h 230"/>
                  <a:gd name="T6" fmla="*/ 202 w 202"/>
                  <a:gd name="T7" fmla="*/ 208 h 230"/>
                  <a:gd name="T8" fmla="*/ 140 w 202"/>
                  <a:gd name="T9" fmla="*/ 133 h 230"/>
                  <a:gd name="T10" fmla="*/ 28 w 202"/>
                  <a:gd name="T11" fmla="*/ 0 h 230"/>
                  <a:gd name="T12" fmla="*/ 0 w 202"/>
                  <a:gd name="T13" fmla="*/ 23 h 230"/>
                  <a:gd name="T14" fmla="*/ 62 w 202"/>
                  <a:gd name="T15" fmla="*/ 97 h 230"/>
                  <a:gd name="T16" fmla="*/ 90 w 202"/>
                  <a:gd name="T17" fmla="*/ 73 h 230"/>
                  <a:gd name="T18" fmla="*/ 28 w 202"/>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40" y="133"/>
                    </a:moveTo>
                    <a:lnTo>
                      <a:pt x="113" y="157"/>
                    </a:lnTo>
                    <a:lnTo>
                      <a:pt x="175" y="230"/>
                    </a:lnTo>
                    <a:lnTo>
                      <a:pt x="202" y="208"/>
                    </a:lnTo>
                    <a:lnTo>
                      <a:pt x="140" y="133"/>
                    </a:lnTo>
                    <a:moveTo>
                      <a:pt x="28" y="0"/>
                    </a:moveTo>
                    <a:lnTo>
                      <a:pt x="0" y="23"/>
                    </a:lnTo>
                    <a:lnTo>
                      <a:pt x="62" y="97"/>
                    </a:lnTo>
                    <a:lnTo>
                      <a:pt x="90" y="73"/>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1" name="Freeform 37"/>
              <p:cNvSpPr>
                <a:spLocks/>
              </p:cNvSpPr>
              <p:nvPr/>
            </p:nvSpPr>
            <p:spPr bwMode="auto">
              <a:xfrm>
                <a:off x="408" y="265"/>
                <a:ext cx="58" cy="59"/>
              </a:xfrm>
              <a:custGeom>
                <a:avLst/>
                <a:gdLst>
                  <a:gd name="T0" fmla="*/ 27 w 58"/>
                  <a:gd name="T1" fmla="*/ 0 h 59"/>
                  <a:gd name="T2" fmla="*/ 0 w 58"/>
                  <a:gd name="T3" fmla="*/ 23 h 59"/>
                  <a:gd name="T4" fmla="*/ 31 w 58"/>
                  <a:gd name="T5" fmla="*/ 59 h 59"/>
                  <a:gd name="T6" fmla="*/ 58 w 58"/>
                  <a:gd name="T7" fmla="*/ 36 h 59"/>
                  <a:gd name="T8" fmla="*/ 27 w 58"/>
                  <a:gd name="T9" fmla="*/ 0 h 59"/>
                  <a:gd name="T10" fmla="*/ 0 60000 65536"/>
                  <a:gd name="T11" fmla="*/ 0 60000 65536"/>
                  <a:gd name="T12" fmla="*/ 0 60000 65536"/>
                  <a:gd name="T13" fmla="*/ 0 60000 65536"/>
                  <a:gd name="T14" fmla="*/ 0 60000 65536"/>
                  <a:gd name="T15" fmla="*/ 0 w 58"/>
                  <a:gd name="T16" fmla="*/ 0 h 59"/>
                  <a:gd name="T17" fmla="*/ 58 w 58"/>
                  <a:gd name="T18" fmla="*/ 59 h 59"/>
                </a:gdLst>
                <a:ahLst/>
                <a:cxnLst>
                  <a:cxn ang="T10">
                    <a:pos x="T0" y="T1"/>
                  </a:cxn>
                  <a:cxn ang="T11">
                    <a:pos x="T2" y="T3"/>
                  </a:cxn>
                  <a:cxn ang="T12">
                    <a:pos x="T4" y="T5"/>
                  </a:cxn>
                  <a:cxn ang="T13">
                    <a:pos x="T6" y="T7"/>
                  </a:cxn>
                  <a:cxn ang="T14">
                    <a:pos x="T8" y="T9"/>
                  </a:cxn>
                </a:cxnLst>
                <a:rect l="T15" t="T16" r="T17" b="T18"/>
                <a:pathLst>
                  <a:path w="58" h="59">
                    <a:moveTo>
                      <a:pt x="27" y="0"/>
                    </a:moveTo>
                    <a:lnTo>
                      <a:pt x="0" y="23"/>
                    </a:lnTo>
                    <a:lnTo>
                      <a:pt x="31" y="59"/>
                    </a:lnTo>
                    <a:lnTo>
                      <a:pt x="58" y="36"/>
                    </a:lnTo>
                    <a:lnTo>
                      <a:pt x="2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2" name="Freeform 38"/>
              <p:cNvSpPr>
                <a:spLocks/>
              </p:cNvSpPr>
              <p:nvPr/>
            </p:nvSpPr>
            <p:spPr bwMode="auto">
              <a:xfrm>
                <a:off x="408" y="265"/>
                <a:ext cx="58" cy="59"/>
              </a:xfrm>
              <a:custGeom>
                <a:avLst/>
                <a:gdLst>
                  <a:gd name="T0" fmla="*/ 27 w 58"/>
                  <a:gd name="T1" fmla="*/ 0 h 59"/>
                  <a:gd name="T2" fmla="*/ 0 w 58"/>
                  <a:gd name="T3" fmla="*/ 23 h 59"/>
                  <a:gd name="T4" fmla="*/ 31 w 58"/>
                  <a:gd name="T5" fmla="*/ 59 h 59"/>
                  <a:gd name="T6" fmla="*/ 58 w 58"/>
                  <a:gd name="T7" fmla="*/ 36 h 59"/>
                  <a:gd name="T8" fmla="*/ 27 w 58"/>
                  <a:gd name="T9" fmla="*/ 0 h 59"/>
                  <a:gd name="T10" fmla="*/ 0 60000 65536"/>
                  <a:gd name="T11" fmla="*/ 0 60000 65536"/>
                  <a:gd name="T12" fmla="*/ 0 60000 65536"/>
                  <a:gd name="T13" fmla="*/ 0 60000 65536"/>
                  <a:gd name="T14" fmla="*/ 0 60000 65536"/>
                  <a:gd name="T15" fmla="*/ 0 w 58"/>
                  <a:gd name="T16" fmla="*/ 0 h 59"/>
                  <a:gd name="T17" fmla="*/ 58 w 58"/>
                  <a:gd name="T18" fmla="*/ 59 h 59"/>
                </a:gdLst>
                <a:ahLst/>
                <a:cxnLst>
                  <a:cxn ang="T10">
                    <a:pos x="T0" y="T1"/>
                  </a:cxn>
                  <a:cxn ang="T11">
                    <a:pos x="T2" y="T3"/>
                  </a:cxn>
                  <a:cxn ang="T12">
                    <a:pos x="T4" y="T5"/>
                  </a:cxn>
                  <a:cxn ang="T13">
                    <a:pos x="T6" y="T7"/>
                  </a:cxn>
                  <a:cxn ang="T14">
                    <a:pos x="T8" y="T9"/>
                  </a:cxn>
                </a:cxnLst>
                <a:rect l="T15" t="T16" r="T17" b="T18"/>
                <a:pathLst>
                  <a:path w="58" h="59">
                    <a:moveTo>
                      <a:pt x="27" y="0"/>
                    </a:moveTo>
                    <a:lnTo>
                      <a:pt x="0" y="23"/>
                    </a:lnTo>
                    <a:lnTo>
                      <a:pt x="31" y="59"/>
                    </a:lnTo>
                    <a:lnTo>
                      <a:pt x="58" y="3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3" name="Freeform 39"/>
              <p:cNvSpPr>
                <a:spLocks/>
              </p:cNvSpPr>
              <p:nvPr/>
            </p:nvSpPr>
            <p:spPr bwMode="auto">
              <a:xfrm>
                <a:off x="551" y="820"/>
                <a:ext cx="60" cy="54"/>
              </a:xfrm>
              <a:custGeom>
                <a:avLst/>
                <a:gdLst>
                  <a:gd name="T0" fmla="*/ 18 w 60"/>
                  <a:gd name="T1" fmla="*/ 0 h 54"/>
                  <a:gd name="T2" fmla="*/ 0 w 60"/>
                  <a:gd name="T3" fmla="*/ 30 h 54"/>
                  <a:gd name="T4" fmla="*/ 42 w 60"/>
                  <a:gd name="T5" fmla="*/ 54 h 54"/>
                  <a:gd name="T6" fmla="*/ 60 w 60"/>
                  <a:gd name="T7" fmla="*/ 24 h 54"/>
                  <a:gd name="T8" fmla="*/ 18 w 60"/>
                  <a:gd name="T9" fmla="*/ 0 h 54"/>
                  <a:gd name="T10" fmla="*/ 0 60000 65536"/>
                  <a:gd name="T11" fmla="*/ 0 60000 65536"/>
                  <a:gd name="T12" fmla="*/ 0 60000 65536"/>
                  <a:gd name="T13" fmla="*/ 0 60000 65536"/>
                  <a:gd name="T14" fmla="*/ 0 60000 65536"/>
                  <a:gd name="T15" fmla="*/ 0 w 60"/>
                  <a:gd name="T16" fmla="*/ 0 h 54"/>
                  <a:gd name="T17" fmla="*/ 60 w 60"/>
                  <a:gd name="T18" fmla="*/ 54 h 54"/>
                </a:gdLst>
                <a:ahLst/>
                <a:cxnLst>
                  <a:cxn ang="T10">
                    <a:pos x="T0" y="T1"/>
                  </a:cxn>
                  <a:cxn ang="T11">
                    <a:pos x="T2" y="T3"/>
                  </a:cxn>
                  <a:cxn ang="T12">
                    <a:pos x="T4" y="T5"/>
                  </a:cxn>
                  <a:cxn ang="T13">
                    <a:pos x="T6" y="T7"/>
                  </a:cxn>
                  <a:cxn ang="T14">
                    <a:pos x="T8" y="T9"/>
                  </a:cxn>
                </a:cxnLst>
                <a:rect l="T15" t="T16" r="T17" b="T18"/>
                <a:pathLst>
                  <a:path w="60" h="54">
                    <a:moveTo>
                      <a:pt x="18" y="0"/>
                    </a:moveTo>
                    <a:lnTo>
                      <a:pt x="0" y="30"/>
                    </a:lnTo>
                    <a:lnTo>
                      <a:pt x="42" y="54"/>
                    </a:lnTo>
                    <a:lnTo>
                      <a:pt x="60" y="24"/>
                    </a:lnTo>
                    <a:lnTo>
                      <a:pt x="1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4" name="Freeform 40"/>
              <p:cNvSpPr>
                <a:spLocks/>
              </p:cNvSpPr>
              <p:nvPr/>
            </p:nvSpPr>
            <p:spPr bwMode="auto">
              <a:xfrm>
                <a:off x="551" y="820"/>
                <a:ext cx="60" cy="54"/>
              </a:xfrm>
              <a:custGeom>
                <a:avLst/>
                <a:gdLst>
                  <a:gd name="T0" fmla="*/ 18 w 60"/>
                  <a:gd name="T1" fmla="*/ 0 h 54"/>
                  <a:gd name="T2" fmla="*/ 0 w 60"/>
                  <a:gd name="T3" fmla="*/ 30 h 54"/>
                  <a:gd name="T4" fmla="*/ 42 w 60"/>
                  <a:gd name="T5" fmla="*/ 54 h 54"/>
                  <a:gd name="T6" fmla="*/ 60 w 60"/>
                  <a:gd name="T7" fmla="*/ 24 h 54"/>
                  <a:gd name="T8" fmla="*/ 18 w 60"/>
                  <a:gd name="T9" fmla="*/ 0 h 54"/>
                  <a:gd name="T10" fmla="*/ 0 60000 65536"/>
                  <a:gd name="T11" fmla="*/ 0 60000 65536"/>
                  <a:gd name="T12" fmla="*/ 0 60000 65536"/>
                  <a:gd name="T13" fmla="*/ 0 60000 65536"/>
                  <a:gd name="T14" fmla="*/ 0 60000 65536"/>
                  <a:gd name="T15" fmla="*/ 0 w 60"/>
                  <a:gd name="T16" fmla="*/ 0 h 54"/>
                  <a:gd name="T17" fmla="*/ 60 w 60"/>
                  <a:gd name="T18" fmla="*/ 54 h 54"/>
                </a:gdLst>
                <a:ahLst/>
                <a:cxnLst>
                  <a:cxn ang="T10">
                    <a:pos x="T0" y="T1"/>
                  </a:cxn>
                  <a:cxn ang="T11">
                    <a:pos x="T2" y="T3"/>
                  </a:cxn>
                  <a:cxn ang="T12">
                    <a:pos x="T4" y="T5"/>
                  </a:cxn>
                  <a:cxn ang="T13">
                    <a:pos x="T6" y="T7"/>
                  </a:cxn>
                  <a:cxn ang="T14">
                    <a:pos x="T8" y="T9"/>
                  </a:cxn>
                </a:cxnLst>
                <a:rect l="T15" t="T16" r="T17" b="T18"/>
                <a:pathLst>
                  <a:path w="60" h="54">
                    <a:moveTo>
                      <a:pt x="18" y="0"/>
                    </a:moveTo>
                    <a:lnTo>
                      <a:pt x="0" y="30"/>
                    </a:lnTo>
                    <a:lnTo>
                      <a:pt x="42" y="54"/>
                    </a:lnTo>
                    <a:lnTo>
                      <a:pt x="60" y="2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5" name="Freeform 41"/>
              <p:cNvSpPr>
                <a:spLocks noEditPoints="1"/>
              </p:cNvSpPr>
              <p:nvPr/>
            </p:nvSpPr>
            <p:spPr bwMode="auto">
              <a:xfrm>
                <a:off x="249" y="645"/>
                <a:ext cx="253" cy="167"/>
              </a:xfrm>
              <a:custGeom>
                <a:avLst/>
                <a:gdLst>
                  <a:gd name="T0" fmla="*/ 169 w 253"/>
                  <a:gd name="T1" fmla="*/ 87 h 167"/>
                  <a:gd name="T2" fmla="*/ 151 w 253"/>
                  <a:gd name="T3" fmla="*/ 119 h 167"/>
                  <a:gd name="T4" fmla="*/ 235 w 253"/>
                  <a:gd name="T5" fmla="*/ 167 h 167"/>
                  <a:gd name="T6" fmla="*/ 253 w 253"/>
                  <a:gd name="T7" fmla="*/ 135 h 167"/>
                  <a:gd name="T8" fmla="*/ 169 w 253"/>
                  <a:gd name="T9" fmla="*/ 87 h 167"/>
                  <a:gd name="T10" fmla="*/ 18 w 253"/>
                  <a:gd name="T11" fmla="*/ 0 h 167"/>
                  <a:gd name="T12" fmla="*/ 0 w 253"/>
                  <a:gd name="T13" fmla="*/ 32 h 167"/>
                  <a:gd name="T14" fmla="*/ 84 w 253"/>
                  <a:gd name="T15" fmla="*/ 79 h 167"/>
                  <a:gd name="T16" fmla="*/ 102 w 253"/>
                  <a:gd name="T17" fmla="*/ 49 h 167"/>
                  <a:gd name="T18" fmla="*/ 18 w 253"/>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167"/>
                  <a:gd name="T32" fmla="*/ 253 w 253"/>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167">
                    <a:moveTo>
                      <a:pt x="169" y="87"/>
                    </a:moveTo>
                    <a:lnTo>
                      <a:pt x="151" y="119"/>
                    </a:lnTo>
                    <a:lnTo>
                      <a:pt x="235" y="167"/>
                    </a:lnTo>
                    <a:lnTo>
                      <a:pt x="253" y="135"/>
                    </a:lnTo>
                    <a:lnTo>
                      <a:pt x="169" y="87"/>
                    </a:lnTo>
                    <a:close/>
                    <a:moveTo>
                      <a:pt x="18" y="0"/>
                    </a:moveTo>
                    <a:lnTo>
                      <a:pt x="0" y="32"/>
                    </a:lnTo>
                    <a:lnTo>
                      <a:pt x="84" y="79"/>
                    </a:lnTo>
                    <a:lnTo>
                      <a:pt x="102" y="49"/>
                    </a:lnTo>
                    <a:lnTo>
                      <a:pt x="1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6" name="Freeform 42"/>
              <p:cNvSpPr>
                <a:spLocks noEditPoints="1"/>
              </p:cNvSpPr>
              <p:nvPr/>
            </p:nvSpPr>
            <p:spPr bwMode="auto">
              <a:xfrm>
                <a:off x="249" y="645"/>
                <a:ext cx="253" cy="167"/>
              </a:xfrm>
              <a:custGeom>
                <a:avLst/>
                <a:gdLst>
                  <a:gd name="T0" fmla="*/ 169 w 253"/>
                  <a:gd name="T1" fmla="*/ 87 h 167"/>
                  <a:gd name="T2" fmla="*/ 151 w 253"/>
                  <a:gd name="T3" fmla="*/ 119 h 167"/>
                  <a:gd name="T4" fmla="*/ 235 w 253"/>
                  <a:gd name="T5" fmla="*/ 167 h 167"/>
                  <a:gd name="T6" fmla="*/ 253 w 253"/>
                  <a:gd name="T7" fmla="*/ 135 h 167"/>
                  <a:gd name="T8" fmla="*/ 169 w 253"/>
                  <a:gd name="T9" fmla="*/ 87 h 167"/>
                  <a:gd name="T10" fmla="*/ 18 w 253"/>
                  <a:gd name="T11" fmla="*/ 0 h 167"/>
                  <a:gd name="T12" fmla="*/ 0 w 253"/>
                  <a:gd name="T13" fmla="*/ 32 h 167"/>
                  <a:gd name="T14" fmla="*/ 84 w 253"/>
                  <a:gd name="T15" fmla="*/ 79 h 167"/>
                  <a:gd name="T16" fmla="*/ 102 w 253"/>
                  <a:gd name="T17" fmla="*/ 49 h 167"/>
                  <a:gd name="T18" fmla="*/ 18 w 253"/>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167"/>
                  <a:gd name="T32" fmla="*/ 253 w 253"/>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167">
                    <a:moveTo>
                      <a:pt x="169" y="87"/>
                    </a:moveTo>
                    <a:lnTo>
                      <a:pt x="151" y="119"/>
                    </a:lnTo>
                    <a:lnTo>
                      <a:pt x="235" y="167"/>
                    </a:lnTo>
                    <a:lnTo>
                      <a:pt x="253" y="135"/>
                    </a:lnTo>
                    <a:lnTo>
                      <a:pt x="169" y="87"/>
                    </a:lnTo>
                    <a:moveTo>
                      <a:pt x="18" y="0"/>
                    </a:moveTo>
                    <a:lnTo>
                      <a:pt x="0" y="32"/>
                    </a:lnTo>
                    <a:lnTo>
                      <a:pt x="84" y="79"/>
                    </a:lnTo>
                    <a:lnTo>
                      <a:pt x="102" y="4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7" name="Freeform 43"/>
              <p:cNvSpPr>
                <a:spLocks/>
              </p:cNvSpPr>
              <p:nvPr/>
            </p:nvSpPr>
            <p:spPr bwMode="auto">
              <a:xfrm>
                <a:off x="141" y="582"/>
                <a:ext cx="59" cy="55"/>
              </a:xfrm>
              <a:custGeom>
                <a:avLst/>
                <a:gdLst>
                  <a:gd name="T0" fmla="*/ 18 w 59"/>
                  <a:gd name="T1" fmla="*/ 0 h 55"/>
                  <a:gd name="T2" fmla="*/ 0 w 59"/>
                  <a:gd name="T3" fmla="*/ 32 h 55"/>
                  <a:gd name="T4" fmla="*/ 41 w 59"/>
                  <a:gd name="T5" fmla="*/ 55 h 55"/>
                  <a:gd name="T6" fmla="*/ 59 w 59"/>
                  <a:gd name="T7" fmla="*/ 24 h 55"/>
                  <a:gd name="T8" fmla="*/ 18 w 59"/>
                  <a:gd name="T9" fmla="*/ 0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18" y="0"/>
                    </a:moveTo>
                    <a:lnTo>
                      <a:pt x="0" y="32"/>
                    </a:lnTo>
                    <a:lnTo>
                      <a:pt x="41" y="55"/>
                    </a:lnTo>
                    <a:lnTo>
                      <a:pt x="59" y="24"/>
                    </a:lnTo>
                    <a:lnTo>
                      <a:pt x="1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8" name="Freeform 44"/>
              <p:cNvSpPr>
                <a:spLocks/>
              </p:cNvSpPr>
              <p:nvPr/>
            </p:nvSpPr>
            <p:spPr bwMode="auto">
              <a:xfrm>
                <a:off x="141" y="582"/>
                <a:ext cx="59" cy="55"/>
              </a:xfrm>
              <a:custGeom>
                <a:avLst/>
                <a:gdLst>
                  <a:gd name="T0" fmla="*/ 18 w 59"/>
                  <a:gd name="T1" fmla="*/ 0 h 55"/>
                  <a:gd name="T2" fmla="*/ 0 w 59"/>
                  <a:gd name="T3" fmla="*/ 32 h 55"/>
                  <a:gd name="T4" fmla="*/ 41 w 59"/>
                  <a:gd name="T5" fmla="*/ 55 h 55"/>
                  <a:gd name="T6" fmla="*/ 59 w 59"/>
                  <a:gd name="T7" fmla="*/ 24 h 55"/>
                  <a:gd name="T8" fmla="*/ 18 w 59"/>
                  <a:gd name="T9" fmla="*/ 0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18" y="0"/>
                    </a:moveTo>
                    <a:lnTo>
                      <a:pt x="0" y="32"/>
                    </a:lnTo>
                    <a:lnTo>
                      <a:pt x="41" y="55"/>
                    </a:lnTo>
                    <a:lnTo>
                      <a:pt x="59" y="2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09" name="Freeform 45"/>
              <p:cNvSpPr>
                <a:spLocks noEditPoints="1"/>
              </p:cNvSpPr>
              <p:nvPr/>
            </p:nvSpPr>
            <p:spPr bwMode="auto">
              <a:xfrm>
                <a:off x="125" y="997"/>
                <a:ext cx="248" cy="79"/>
              </a:xfrm>
              <a:custGeom>
                <a:avLst/>
                <a:gdLst>
                  <a:gd name="T0" fmla="*/ 178 w 248"/>
                  <a:gd name="T1" fmla="*/ 30 h 79"/>
                  <a:gd name="T2" fmla="*/ 172 w 248"/>
                  <a:gd name="T3" fmla="*/ 65 h 79"/>
                  <a:gd name="T4" fmla="*/ 248 w 248"/>
                  <a:gd name="T5" fmla="*/ 79 h 79"/>
                  <a:gd name="T6" fmla="*/ 247 w 248"/>
                  <a:gd name="T7" fmla="*/ 43 h 79"/>
                  <a:gd name="T8" fmla="*/ 178 w 248"/>
                  <a:gd name="T9" fmla="*/ 30 h 79"/>
                  <a:gd name="T10" fmla="*/ 7 w 248"/>
                  <a:gd name="T11" fmla="*/ 0 h 79"/>
                  <a:gd name="T12" fmla="*/ 0 w 248"/>
                  <a:gd name="T13" fmla="*/ 35 h 79"/>
                  <a:gd name="T14" fmla="*/ 95 w 248"/>
                  <a:gd name="T15" fmla="*/ 52 h 79"/>
                  <a:gd name="T16" fmla="*/ 102 w 248"/>
                  <a:gd name="T17" fmla="*/ 17 h 79"/>
                  <a:gd name="T18" fmla="*/ 7 w 248"/>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8"/>
                  <a:gd name="T31" fmla="*/ 0 h 79"/>
                  <a:gd name="T32" fmla="*/ 248 w 248"/>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8" h="79">
                    <a:moveTo>
                      <a:pt x="178" y="30"/>
                    </a:moveTo>
                    <a:lnTo>
                      <a:pt x="172" y="65"/>
                    </a:lnTo>
                    <a:lnTo>
                      <a:pt x="248" y="79"/>
                    </a:lnTo>
                    <a:lnTo>
                      <a:pt x="247" y="43"/>
                    </a:lnTo>
                    <a:lnTo>
                      <a:pt x="178" y="30"/>
                    </a:lnTo>
                    <a:close/>
                    <a:moveTo>
                      <a:pt x="7" y="0"/>
                    </a:moveTo>
                    <a:lnTo>
                      <a:pt x="0" y="35"/>
                    </a:lnTo>
                    <a:lnTo>
                      <a:pt x="95" y="52"/>
                    </a:lnTo>
                    <a:lnTo>
                      <a:pt x="102" y="17"/>
                    </a:lnTo>
                    <a:lnTo>
                      <a:pt x="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0" name="Freeform 46"/>
              <p:cNvSpPr>
                <a:spLocks noEditPoints="1"/>
              </p:cNvSpPr>
              <p:nvPr/>
            </p:nvSpPr>
            <p:spPr bwMode="auto">
              <a:xfrm>
                <a:off x="125" y="997"/>
                <a:ext cx="248" cy="79"/>
              </a:xfrm>
              <a:custGeom>
                <a:avLst/>
                <a:gdLst>
                  <a:gd name="T0" fmla="*/ 178 w 248"/>
                  <a:gd name="T1" fmla="*/ 30 h 79"/>
                  <a:gd name="T2" fmla="*/ 172 w 248"/>
                  <a:gd name="T3" fmla="*/ 65 h 79"/>
                  <a:gd name="T4" fmla="*/ 248 w 248"/>
                  <a:gd name="T5" fmla="*/ 79 h 79"/>
                  <a:gd name="T6" fmla="*/ 247 w 248"/>
                  <a:gd name="T7" fmla="*/ 43 h 79"/>
                  <a:gd name="T8" fmla="*/ 178 w 248"/>
                  <a:gd name="T9" fmla="*/ 30 h 79"/>
                  <a:gd name="T10" fmla="*/ 7 w 248"/>
                  <a:gd name="T11" fmla="*/ 0 h 79"/>
                  <a:gd name="T12" fmla="*/ 0 w 248"/>
                  <a:gd name="T13" fmla="*/ 35 h 79"/>
                  <a:gd name="T14" fmla="*/ 95 w 248"/>
                  <a:gd name="T15" fmla="*/ 52 h 79"/>
                  <a:gd name="T16" fmla="*/ 102 w 248"/>
                  <a:gd name="T17" fmla="*/ 17 h 79"/>
                  <a:gd name="T18" fmla="*/ 7 w 248"/>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8"/>
                  <a:gd name="T31" fmla="*/ 0 h 79"/>
                  <a:gd name="T32" fmla="*/ 248 w 248"/>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8" h="79">
                    <a:moveTo>
                      <a:pt x="178" y="30"/>
                    </a:moveTo>
                    <a:lnTo>
                      <a:pt x="172" y="65"/>
                    </a:lnTo>
                    <a:lnTo>
                      <a:pt x="248" y="79"/>
                    </a:lnTo>
                    <a:lnTo>
                      <a:pt x="247" y="43"/>
                    </a:lnTo>
                    <a:lnTo>
                      <a:pt x="178" y="30"/>
                    </a:lnTo>
                    <a:moveTo>
                      <a:pt x="7" y="0"/>
                    </a:moveTo>
                    <a:lnTo>
                      <a:pt x="0" y="35"/>
                    </a:lnTo>
                    <a:lnTo>
                      <a:pt x="95" y="52"/>
                    </a:lnTo>
                    <a:lnTo>
                      <a:pt x="102" y="1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1" name="Freeform 47"/>
              <p:cNvSpPr>
                <a:spLocks/>
              </p:cNvSpPr>
              <p:nvPr/>
            </p:nvSpPr>
            <p:spPr bwMode="auto">
              <a:xfrm>
                <a:off x="1" y="976"/>
                <a:ext cx="53" cy="42"/>
              </a:xfrm>
              <a:custGeom>
                <a:avLst/>
                <a:gdLst>
                  <a:gd name="T0" fmla="*/ 7 w 53"/>
                  <a:gd name="T1" fmla="*/ 0 h 42"/>
                  <a:gd name="T2" fmla="*/ 0 w 53"/>
                  <a:gd name="T3" fmla="*/ 34 h 42"/>
                  <a:gd name="T4" fmla="*/ 48 w 53"/>
                  <a:gd name="T5" fmla="*/ 42 h 42"/>
                  <a:gd name="T6" fmla="*/ 53 w 53"/>
                  <a:gd name="T7" fmla="*/ 7 h 42"/>
                  <a:gd name="T8" fmla="*/ 7 w 53"/>
                  <a:gd name="T9" fmla="*/ 0 h 42"/>
                  <a:gd name="T10" fmla="*/ 0 60000 65536"/>
                  <a:gd name="T11" fmla="*/ 0 60000 65536"/>
                  <a:gd name="T12" fmla="*/ 0 60000 65536"/>
                  <a:gd name="T13" fmla="*/ 0 60000 65536"/>
                  <a:gd name="T14" fmla="*/ 0 60000 65536"/>
                  <a:gd name="T15" fmla="*/ 0 w 53"/>
                  <a:gd name="T16" fmla="*/ 0 h 42"/>
                  <a:gd name="T17" fmla="*/ 53 w 53"/>
                  <a:gd name="T18" fmla="*/ 42 h 42"/>
                </a:gdLst>
                <a:ahLst/>
                <a:cxnLst>
                  <a:cxn ang="T10">
                    <a:pos x="T0" y="T1"/>
                  </a:cxn>
                  <a:cxn ang="T11">
                    <a:pos x="T2" y="T3"/>
                  </a:cxn>
                  <a:cxn ang="T12">
                    <a:pos x="T4" y="T5"/>
                  </a:cxn>
                  <a:cxn ang="T13">
                    <a:pos x="T6" y="T7"/>
                  </a:cxn>
                  <a:cxn ang="T14">
                    <a:pos x="T8" y="T9"/>
                  </a:cxn>
                </a:cxnLst>
                <a:rect l="T15" t="T16" r="T17" b="T18"/>
                <a:pathLst>
                  <a:path w="53" h="42">
                    <a:moveTo>
                      <a:pt x="7" y="0"/>
                    </a:moveTo>
                    <a:lnTo>
                      <a:pt x="0" y="34"/>
                    </a:lnTo>
                    <a:lnTo>
                      <a:pt x="48" y="42"/>
                    </a:lnTo>
                    <a:lnTo>
                      <a:pt x="53" y="7"/>
                    </a:lnTo>
                    <a:lnTo>
                      <a:pt x="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2" name="Freeform 48"/>
              <p:cNvSpPr>
                <a:spLocks/>
              </p:cNvSpPr>
              <p:nvPr/>
            </p:nvSpPr>
            <p:spPr bwMode="auto">
              <a:xfrm>
                <a:off x="1" y="976"/>
                <a:ext cx="53" cy="42"/>
              </a:xfrm>
              <a:custGeom>
                <a:avLst/>
                <a:gdLst>
                  <a:gd name="T0" fmla="*/ 7 w 53"/>
                  <a:gd name="T1" fmla="*/ 0 h 42"/>
                  <a:gd name="T2" fmla="*/ 0 w 53"/>
                  <a:gd name="T3" fmla="*/ 34 h 42"/>
                  <a:gd name="T4" fmla="*/ 48 w 53"/>
                  <a:gd name="T5" fmla="*/ 42 h 42"/>
                  <a:gd name="T6" fmla="*/ 53 w 53"/>
                  <a:gd name="T7" fmla="*/ 7 h 42"/>
                  <a:gd name="T8" fmla="*/ 7 w 53"/>
                  <a:gd name="T9" fmla="*/ 0 h 42"/>
                  <a:gd name="T10" fmla="*/ 0 60000 65536"/>
                  <a:gd name="T11" fmla="*/ 0 60000 65536"/>
                  <a:gd name="T12" fmla="*/ 0 60000 65536"/>
                  <a:gd name="T13" fmla="*/ 0 60000 65536"/>
                  <a:gd name="T14" fmla="*/ 0 60000 65536"/>
                  <a:gd name="T15" fmla="*/ 0 w 53"/>
                  <a:gd name="T16" fmla="*/ 0 h 42"/>
                  <a:gd name="T17" fmla="*/ 53 w 53"/>
                  <a:gd name="T18" fmla="*/ 42 h 42"/>
                </a:gdLst>
                <a:ahLst/>
                <a:cxnLst>
                  <a:cxn ang="T10">
                    <a:pos x="T0" y="T1"/>
                  </a:cxn>
                  <a:cxn ang="T11">
                    <a:pos x="T2" y="T3"/>
                  </a:cxn>
                  <a:cxn ang="T12">
                    <a:pos x="T4" y="T5"/>
                  </a:cxn>
                  <a:cxn ang="T13">
                    <a:pos x="T6" y="T7"/>
                  </a:cxn>
                  <a:cxn ang="T14">
                    <a:pos x="T8" y="T9"/>
                  </a:cxn>
                </a:cxnLst>
                <a:rect l="T15" t="T16" r="T17" b="T18"/>
                <a:pathLst>
                  <a:path w="53" h="42">
                    <a:moveTo>
                      <a:pt x="7" y="0"/>
                    </a:moveTo>
                    <a:lnTo>
                      <a:pt x="0" y="34"/>
                    </a:lnTo>
                    <a:lnTo>
                      <a:pt x="48" y="42"/>
                    </a:lnTo>
                    <a:lnTo>
                      <a:pt x="53"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3" name="Freeform 49"/>
              <p:cNvSpPr>
                <a:spLocks/>
              </p:cNvSpPr>
              <p:nvPr/>
            </p:nvSpPr>
            <p:spPr bwMode="auto">
              <a:xfrm>
                <a:off x="467" y="1313"/>
                <a:ext cx="34" cy="36"/>
              </a:xfrm>
              <a:custGeom>
                <a:avLst/>
                <a:gdLst>
                  <a:gd name="T0" fmla="*/ 5 w 34"/>
                  <a:gd name="T1" fmla="*/ 0 h 36"/>
                  <a:gd name="T2" fmla="*/ 0 w 34"/>
                  <a:gd name="T3" fmla="*/ 1 h 36"/>
                  <a:gd name="T4" fmla="*/ 7 w 34"/>
                  <a:gd name="T5" fmla="*/ 36 h 36"/>
                  <a:gd name="T6" fmla="*/ 18 w 34"/>
                  <a:gd name="T7" fmla="*/ 33 h 36"/>
                  <a:gd name="T8" fmla="*/ 34 w 34"/>
                  <a:gd name="T9" fmla="*/ 7 h 36"/>
                  <a:gd name="T10" fmla="*/ 5 w 34"/>
                  <a:gd name="T11" fmla="*/ 0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5" y="0"/>
                    </a:moveTo>
                    <a:lnTo>
                      <a:pt x="0" y="1"/>
                    </a:lnTo>
                    <a:lnTo>
                      <a:pt x="7" y="36"/>
                    </a:lnTo>
                    <a:lnTo>
                      <a:pt x="18" y="33"/>
                    </a:lnTo>
                    <a:lnTo>
                      <a:pt x="34" y="7"/>
                    </a:lnTo>
                    <a:lnTo>
                      <a:pt x="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4" name="Freeform 50"/>
              <p:cNvSpPr>
                <a:spLocks/>
              </p:cNvSpPr>
              <p:nvPr/>
            </p:nvSpPr>
            <p:spPr bwMode="auto">
              <a:xfrm>
                <a:off x="467" y="1313"/>
                <a:ext cx="34" cy="36"/>
              </a:xfrm>
              <a:custGeom>
                <a:avLst/>
                <a:gdLst>
                  <a:gd name="T0" fmla="*/ 5 w 34"/>
                  <a:gd name="T1" fmla="*/ 0 h 36"/>
                  <a:gd name="T2" fmla="*/ 0 w 34"/>
                  <a:gd name="T3" fmla="*/ 1 h 36"/>
                  <a:gd name="T4" fmla="*/ 7 w 34"/>
                  <a:gd name="T5" fmla="*/ 36 h 36"/>
                  <a:gd name="T6" fmla="*/ 18 w 34"/>
                  <a:gd name="T7" fmla="*/ 33 h 36"/>
                  <a:gd name="T8" fmla="*/ 34 w 34"/>
                  <a:gd name="T9" fmla="*/ 7 h 36"/>
                  <a:gd name="T10" fmla="*/ 5 w 34"/>
                  <a:gd name="T11" fmla="*/ 0 h 36"/>
                  <a:gd name="T12" fmla="*/ 0 60000 65536"/>
                  <a:gd name="T13" fmla="*/ 0 60000 65536"/>
                  <a:gd name="T14" fmla="*/ 0 60000 65536"/>
                  <a:gd name="T15" fmla="*/ 0 60000 65536"/>
                  <a:gd name="T16" fmla="*/ 0 60000 65536"/>
                  <a:gd name="T17" fmla="*/ 0 60000 65536"/>
                  <a:gd name="T18" fmla="*/ 0 w 34"/>
                  <a:gd name="T19" fmla="*/ 0 h 36"/>
                  <a:gd name="T20" fmla="*/ 34 w 34"/>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34" h="36">
                    <a:moveTo>
                      <a:pt x="5" y="0"/>
                    </a:moveTo>
                    <a:lnTo>
                      <a:pt x="0" y="1"/>
                    </a:lnTo>
                    <a:lnTo>
                      <a:pt x="7" y="36"/>
                    </a:lnTo>
                    <a:lnTo>
                      <a:pt x="18" y="33"/>
                    </a:lnTo>
                    <a:lnTo>
                      <a:pt x="34" y="7"/>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5" name="Freeform 51"/>
              <p:cNvSpPr>
                <a:spLocks noEditPoints="1"/>
              </p:cNvSpPr>
              <p:nvPr/>
            </p:nvSpPr>
            <p:spPr bwMode="auto">
              <a:xfrm>
                <a:off x="124" y="1327"/>
                <a:ext cx="273" cy="83"/>
              </a:xfrm>
              <a:custGeom>
                <a:avLst/>
                <a:gdLst>
                  <a:gd name="T0" fmla="*/ 95 w 273"/>
                  <a:gd name="T1" fmla="*/ 31 h 83"/>
                  <a:gd name="T2" fmla="*/ 0 w 273"/>
                  <a:gd name="T3" fmla="*/ 48 h 83"/>
                  <a:gd name="T4" fmla="*/ 6 w 273"/>
                  <a:gd name="T5" fmla="*/ 83 h 83"/>
                  <a:gd name="T6" fmla="*/ 102 w 273"/>
                  <a:gd name="T7" fmla="*/ 66 h 83"/>
                  <a:gd name="T8" fmla="*/ 95 w 273"/>
                  <a:gd name="T9" fmla="*/ 31 h 83"/>
                  <a:gd name="T10" fmla="*/ 266 w 273"/>
                  <a:gd name="T11" fmla="*/ 0 h 83"/>
                  <a:gd name="T12" fmla="*/ 172 w 273"/>
                  <a:gd name="T13" fmla="*/ 17 h 83"/>
                  <a:gd name="T14" fmla="*/ 178 w 273"/>
                  <a:gd name="T15" fmla="*/ 52 h 83"/>
                  <a:gd name="T16" fmla="*/ 273 w 273"/>
                  <a:gd name="T17" fmla="*/ 35 h 83"/>
                  <a:gd name="T18" fmla="*/ 266 w 27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3"/>
                  <a:gd name="T32" fmla="*/ 273 w 273"/>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3">
                    <a:moveTo>
                      <a:pt x="95" y="31"/>
                    </a:moveTo>
                    <a:lnTo>
                      <a:pt x="0" y="48"/>
                    </a:lnTo>
                    <a:lnTo>
                      <a:pt x="6" y="83"/>
                    </a:lnTo>
                    <a:lnTo>
                      <a:pt x="102" y="66"/>
                    </a:lnTo>
                    <a:lnTo>
                      <a:pt x="95" y="31"/>
                    </a:lnTo>
                    <a:close/>
                    <a:moveTo>
                      <a:pt x="266" y="0"/>
                    </a:moveTo>
                    <a:lnTo>
                      <a:pt x="172" y="17"/>
                    </a:lnTo>
                    <a:lnTo>
                      <a:pt x="178" y="52"/>
                    </a:lnTo>
                    <a:lnTo>
                      <a:pt x="273" y="35"/>
                    </a:lnTo>
                    <a:lnTo>
                      <a:pt x="26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6" name="Freeform 52"/>
              <p:cNvSpPr>
                <a:spLocks noEditPoints="1"/>
              </p:cNvSpPr>
              <p:nvPr/>
            </p:nvSpPr>
            <p:spPr bwMode="auto">
              <a:xfrm>
                <a:off x="124" y="1327"/>
                <a:ext cx="273" cy="83"/>
              </a:xfrm>
              <a:custGeom>
                <a:avLst/>
                <a:gdLst>
                  <a:gd name="T0" fmla="*/ 95 w 273"/>
                  <a:gd name="T1" fmla="*/ 31 h 83"/>
                  <a:gd name="T2" fmla="*/ 0 w 273"/>
                  <a:gd name="T3" fmla="*/ 48 h 83"/>
                  <a:gd name="T4" fmla="*/ 6 w 273"/>
                  <a:gd name="T5" fmla="*/ 83 h 83"/>
                  <a:gd name="T6" fmla="*/ 102 w 273"/>
                  <a:gd name="T7" fmla="*/ 66 h 83"/>
                  <a:gd name="T8" fmla="*/ 95 w 273"/>
                  <a:gd name="T9" fmla="*/ 31 h 83"/>
                  <a:gd name="T10" fmla="*/ 266 w 273"/>
                  <a:gd name="T11" fmla="*/ 0 h 83"/>
                  <a:gd name="T12" fmla="*/ 172 w 273"/>
                  <a:gd name="T13" fmla="*/ 17 h 83"/>
                  <a:gd name="T14" fmla="*/ 178 w 273"/>
                  <a:gd name="T15" fmla="*/ 52 h 83"/>
                  <a:gd name="T16" fmla="*/ 273 w 273"/>
                  <a:gd name="T17" fmla="*/ 35 h 83"/>
                  <a:gd name="T18" fmla="*/ 266 w 27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3"/>
                  <a:gd name="T32" fmla="*/ 273 w 273"/>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3">
                    <a:moveTo>
                      <a:pt x="95" y="31"/>
                    </a:moveTo>
                    <a:lnTo>
                      <a:pt x="0" y="48"/>
                    </a:lnTo>
                    <a:lnTo>
                      <a:pt x="6" y="83"/>
                    </a:lnTo>
                    <a:lnTo>
                      <a:pt x="102" y="66"/>
                    </a:lnTo>
                    <a:lnTo>
                      <a:pt x="95" y="31"/>
                    </a:lnTo>
                    <a:moveTo>
                      <a:pt x="266" y="0"/>
                    </a:moveTo>
                    <a:lnTo>
                      <a:pt x="172" y="17"/>
                    </a:lnTo>
                    <a:lnTo>
                      <a:pt x="178" y="52"/>
                    </a:lnTo>
                    <a:lnTo>
                      <a:pt x="273" y="35"/>
                    </a:lnTo>
                    <a:lnTo>
                      <a:pt x="2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7" name="Freeform 53"/>
              <p:cNvSpPr>
                <a:spLocks/>
              </p:cNvSpPr>
              <p:nvPr/>
            </p:nvSpPr>
            <p:spPr bwMode="auto">
              <a:xfrm>
                <a:off x="0" y="1388"/>
                <a:ext cx="53" cy="43"/>
              </a:xfrm>
              <a:custGeom>
                <a:avLst/>
                <a:gdLst>
                  <a:gd name="T0" fmla="*/ 48 w 53"/>
                  <a:gd name="T1" fmla="*/ 0 h 43"/>
                  <a:gd name="T2" fmla="*/ 0 w 53"/>
                  <a:gd name="T3" fmla="*/ 8 h 43"/>
                  <a:gd name="T4" fmla="*/ 7 w 53"/>
                  <a:gd name="T5" fmla="*/ 43 h 43"/>
                  <a:gd name="T6" fmla="*/ 53 w 53"/>
                  <a:gd name="T7" fmla="*/ 35 h 43"/>
                  <a:gd name="T8" fmla="*/ 48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8" y="0"/>
                    </a:moveTo>
                    <a:lnTo>
                      <a:pt x="0" y="8"/>
                    </a:lnTo>
                    <a:lnTo>
                      <a:pt x="7" y="43"/>
                    </a:lnTo>
                    <a:lnTo>
                      <a:pt x="53" y="35"/>
                    </a:lnTo>
                    <a:lnTo>
                      <a:pt x="4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8" name="Freeform 54"/>
              <p:cNvSpPr>
                <a:spLocks/>
              </p:cNvSpPr>
              <p:nvPr/>
            </p:nvSpPr>
            <p:spPr bwMode="auto">
              <a:xfrm>
                <a:off x="0" y="1388"/>
                <a:ext cx="53" cy="43"/>
              </a:xfrm>
              <a:custGeom>
                <a:avLst/>
                <a:gdLst>
                  <a:gd name="T0" fmla="*/ 48 w 53"/>
                  <a:gd name="T1" fmla="*/ 0 h 43"/>
                  <a:gd name="T2" fmla="*/ 0 w 53"/>
                  <a:gd name="T3" fmla="*/ 8 h 43"/>
                  <a:gd name="T4" fmla="*/ 7 w 53"/>
                  <a:gd name="T5" fmla="*/ 43 h 43"/>
                  <a:gd name="T6" fmla="*/ 53 w 53"/>
                  <a:gd name="T7" fmla="*/ 35 h 43"/>
                  <a:gd name="T8" fmla="*/ 48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8" y="0"/>
                    </a:moveTo>
                    <a:lnTo>
                      <a:pt x="0" y="8"/>
                    </a:lnTo>
                    <a:lnTo>
                      <a:pt x="7" y="43"/>
                    </a:lnTo>
                    <a:lnTo>
                      <a:pt x="53" y="35"/>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19" name="Freeform 55"/>
              <p:cNvSpPr>
                <a:spLocks/>
              </p:cNvSpPr>
              <p:nvPr/>
            </p:nvSpPr>
            <p:spPr bwMode="auto">
              <a:xfrm>
                <a:off x="246" y="1711"/>
                <a:ext cx="36" cy="41"/>
              </a:xfrm>
              <a:custGeom>
                <a:avLst/>
                <a:gdLst>
                  <a:gd name="T0" fmla="*/ 36 w 36"/>
                  <a:gd name="T1" fmla="*/ 0 h 41"/>
                  <a:gd name="T2" fmla="*/ 0 w 36"/>
                  <a:gd name="T3" fmla="*/ 20 h 41"/>
                  <a:gd name="T4" fmla="*/ 12 w 36"/>
                  <a:gd name="T5" fmla="*/ 41 h 41"/>
                  <a:gd name="T6" fmla="*/ 36 w 36"/>
                  <a:gd name="T7" fmla="*/ 0 h 41"/>
                  <a:gd name="T8" fmla="*/ 0 60000 65536"/>
                  <a:gd name="T9" fmla="*/ 0 60000 65536"/>
                  <a:gd name="T10" fmla="*/ 0 60000 65536"/>
                  <a:gd name="T11" fmla="*/ 0 60000 65536"/>
                  <a:gd name="T12" fmla="*/ 0 w 36"/>
                  <a:gd name="T13" fmla="*/ 0 h 41"/>
                  <a:gd name="T14" fmla="*/ 36 w 36"/>
                  <a:gd name="T15" fmla="*/ 41 h 41"/>
                </a:gdLst>
                <a:ahLst/>
                <a:cxnLst>
                  <a:cxn ang="T8">
                    <a:pos x="T0" y="T1"/>
                  </a:cxn>
                  <a:cxn ang="T9">
                    <a:pos x="T2" y="T3"/>
                  </a:cxn>
                  <a:cxn ang="T10">
                    <a:pos x="T4" y="T5"/>
                  </a:cxn>
                  <a:cxn ang="T11">
                    <a:pos x="T6" y="T7"/>
                  </a:cxn>
                </a:cxnLst>
                <a:rect l="T12" t="T13" r="T14" b="T15"/>
                <a:pathLst>
                  <a:path w="36" h="41">
                    <a:moveTo>
                      <a:pt x="36" y="0"/>
                    </a:moveTo>
                    <a:lnTo>
                      <a:pt x="0" y="20"/>
                    </a:lnTo>
                    <a:lnTo>
                      <a:pt x="12" y="41"/>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0" name="Freeform 56"/>
              <p:cNvSpPr>
                <a:spLocks/>
              </p:cNvSpPr>
              <p:nvPr/>
            </p:nvSpPr>
            <p:spPr bwMode="auto">
              <a:xfrm>
                <a:off x="246" y="1711"/>
                <a:ext cx="36" cy="41"/>
              </a:xfrm>
              <a:custGeom>
                <a:avLst/>
                <a:gdLst>
                  <a:gd name="T0" fmla="*/ 36 w 36"/>
                  <a:gd name="T1" fmla="*/ 0 h 41"/>
                  <a:gd name="T2" fmla="*/ 0 w 36"/>
                  <a:gd name="T3" fmla="*/ 20 h 41"/>
                  <a:gd name="T4" fmla="*/ 12 w 36"/>
                  <a:gd name="T5" fmla="*/ 41 h 41"/>
                  <a:gd name="T6" fmla="*/ 36 w 36"/>
                  <a:gd name="T7" fmla="*/ 0 h 41"/>
                  <a:gd name="T8" fmla="*/ 0 60000 65536"/>
                  <a:gd name="T9" fmla="*/ 0 60000 65536"/>
                  <a:gd name="T10" fmla="*/ 0 60000 65536"/>
                  <a:gd name="T11" fmla="*/ 0 60000 65536"/>
                  <a:gd name="T12" fmla="*/ 0 w 36"/>
                  <a:gd name="T13" fmla="*/ 0 h 41"/>
                  <a:gd name="T14" fmla="*/ 36 w 36"/>
                  <a:gd name="T15" fmla="*/ 41 h 41"/>
                </a:gdLst>
                <a:ahLst/>
                <a:cxnLst>
                  <a:cxn ang="T8">
                    <a:pos x="T0" y="T1"/>
                  </a:cxn>
                  <a:cxn ang="T9">
                    <a:pos x="T2" y="T3"/>
                  </a:cxn>
                  <a:cxn ang="T10">
                    <a:pos x="T4" y="T5"/>
                  </a:cxn>
                  <a:cxn ang="T11">
                    <a:pos x="T6" y="T7"/>
                  </a:cxn>
                </a:cxnLst>
                <a:rect l="T12" t="T13" r="T14" b="T15"/>
                <a:pathLst>
                  <a:path w="36" h="41">
                    <a:moveTo>
                      <a:pt x="36" y="0"/>
                    </a:moveTo>
                    <a:lnTo>
                      <a:pt x="0" y="20"/>
                    </a:lnTo>
                    <a:lnTo>
                      <a:pt x="12" y="41"/>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1" name="Freeform 57"/>
              <p:cNvSpPr>
                <a:spLocks/>
              </p:cNvSpPr>
              <p:nvPr/>
            </p:nvSpPr>
            <p:spPr bwMode="auto">
              <a:xfrm>
                <a:off x="138" y="1770"/>
                <a:ext cx="58" cy="56"/>
              </a:xfrm>
              <a:custGeom>
                <a:avLst/>
                <a:gdLst>
                  <a:gd name="T0" fmla="*/ 40 w 58"/>
                  <a:gd name="T1" fmla="*/ 0 h 56"/>
                  <a:gd name="T2" fmla="*/ 0 w 58"/>
                  <a:gd name="T3" fmla="*/ 24 h 56"/>
                  <a:gd name="T4" fmla="*/ 18 w 58"/>
                  <a:gd name="T5" fmla="*/ 56 h 56"/>
                  <a:gd name="T6" fmla="*/ 58 w 58"/>
                  <a:gd name="T7" fmla="*/ 32 h 56"/>
                  <a:gd name="T8" fmla="*/ 40 w 58"/>
                  <a:gd name="T9" fmla="*/ 0 h 56"/>
                  <a:gd name="T10" fmla="*/ 0 60000 65536"/>
                  <a:gd name="T11" fmla="*/ 0 60000 65536"/>
                  <a:gd name="T12" fmla="*/ 0 60000 65536"/>
                  <a:gd name="T13" fmla="*/ 0 60000 65536"/>
                  <a:gd name="T14" fmla="*/ 0 60000 65536"/>
                  <a:gd name="T15" fmla="*/ 0 w 58"/>
                  <a:gd name="T16" fmla="*/ 0 h 56"/>
                  <a:gd name="T17" fmla="*/ 58 w 58"/>
                  <a:gd name="T18" fmla="*/ 56 h 56"/>
                </a:gdLst>
                <a:ahLst/>
                <a:cxnLst>
                  <a:cxn ang="T10">
                    <a:pos x="T0" y="T1"/>
                  </a:cxn>
                  <a:cxn ang="T11">
                    <a:pos x="T2" y="T3"/>
                  </a:cxn>
                  <a:cxn ang="T12">
                    <a:pos x="T4" y="T5"/>
                  </a:cxn>
                  <a:cxn ang="T13">
                    <a:pos x="T6" y="T7"/>
                  </a:cxn>
                  <a:cxn ang="T14">
                    <a:pos x="T8" y="T9"/>
                  </a:cxn>
                </a:cxnLst>
                <a:rect l="T15" t="T16" r="T17" b="T18"/>
                <a:pathLst>
                  <a:path w="58" h="56">
                    <a:moveTo>
                      <a:pt x="40" y="0"/>
                    </a:moveTo>
                    <a:lnTo>
                      <a:pt x="0" y="24"/>
                    </a:lnTo>
                    <a:lnTo>
                      <a:pt x="18" y="56"/>
                    </a:lnTo>
                    <a:lnTo>
                      <a:pt x="58" y="32"/>
                    </a:lnTo>
                    <a:lnTo>
                      <a:pt x="4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2" name="Freeform 58"/>
              <p:cNvSpPr>
                <a:spLocks/>
              </p:cNvSpPr>
              <p:nvPr/>
            </p:nvSpPr>
            <p:spPr bwMode="auto">
              <a:xfrm>
                <a:off x="138" y="1770"/>
                <a:ext cx="58" cy="56"/>
              </a:xfrm>
              <a:custGeom>
                <a:avLst/>
                <a:gdLst>
                  <a:gd name="T0" fmla="*/ 40 w 58"/>
                  <a:gd name="T1" fmla="*/ 0 h 56"/>
                  <a:gd name="T2" fmla="*/ 0 w 58"/>
                  <a:gd name="T3" fmla="*/ 24 h 56"/>
                  <a:gd name="T4" fmla="*/ 18 w 58"/>
                  <a:gd name="T5" fmla="*/ 56 h 56"/>
                  <a:gd name="T6" fmla="*/ 58 w 58"/>
                  <a:gd name="T7" fmla="*/ 32 h 56"/>
                  <a:gd name="T8" fmla="*/ 40 w 58"/>
                  <a:gd name="T9" fmla="*/ 0 h 56"/>
                  <a:gd name="T10" fmla="*/ 0 60000 65536"/>
                  <a:gd name="T11" fmla="*/ 0 60000 65536"/>
                  <a:gd name="T12" fmla="*/ 0 60000 65536"/>
                  <a:gd name="T13" fmla="*/ 0 60000 65536"/>
                  <a:gd name="T14" fmla="*/ 0 60000 65536"/>
                  <a:gd name="T15" fmla="*/ 0 w 58"/>
                  <a:gd name="T16" fmla="*/ 0 h 56"/>
                  <a:gd name="T17" fmla="*/ 58 w 58"/>
                  <a:gd name="T18" fmla="*/ 56 h 56"/>
                </a:gdLst>
                <a:ahLst/>
                <a:cxnLst>
                  <a:cxn ang="T10">
                    <a:pos x="T0" y="T1"/>
                  </a:cxn>
                  <a:cxn ang="T11">
                    <a:pos x="T2" y="T3"/>
                  </a:cxn>
                  <a:cxn ang="T12">
                    <a:pos x="T4" y="T5"/>
                  </a:cxn>
                  <a:cxn ang="T13">
                    <a:pos x="T6" y="T7"/>
                  </a:cxn>
                  <a:cxn ang="T14">
                    <a:pos x="T8" y="T9"/>
                  </a:cxn>
                </a:cxnLst>
                <a:rect l="T15" t="T16" r="T17" b="T18"/>
                <a:pathLst>
                  <a:path w="58" h="56">
                    <a:moveTo>
                      <a:pt x="40" y="0"/>
                    </a:moveTo>
                    <a:lnTo>
                      <a:pt x="0" y="24"/>
                    </a:lnTo>
                    <a:lnTo>
                      <a:pt x="18" y="56"/>
                    </a:lnTo>
                    <a:lnTo>
                      <a:pt x="58" y="32"/>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3" name="Freeform 59"/>
              <p:cNvSpPr>
                <a:spLocks noEditPoints="1"/>
              </p:cNvSpPr>
              <p:nvPr/>
            </p:nvSpPr>
            <p:spPr bwMode="auto">
              <a:xfrm>
                <a:off x="483" y="1818"/>
                <a:ext cx="201" cy="231"/>
              </a:xfrm>
              <a:custGeom>
                <a:avLst/>
                <a:gdLst>
                  <a:gd name="T0" fmla="*/ 62 w 201"/>
                  <a:gd name="T1" fmla="*/ 133 h 231"/>
                  <a:gd name="T2" fmla="*/ 0 w 201"/>
                  <a:gd name="T3" fmla="*/ 207 h 231"/>
                  <a:gd name="T4" fmla="*/ 27 w 201"/>
                  <a:gd name="T5" fmla="*/ 231 h 231"/>
                  <a:gd name="T6" fmla="*/ 89 w 201"/>
                  <a:gd name="T7" fmla="*/ 156 h 231"/>
                  <a:gd name="T8" fmla="*/ 62 w 201"/>
                  <a:gd name="T9" fmla="*/ 133 h 231"/>
                  <a:gd name="T10" fmla="*/ 173 w 201"/>
                  <a:gd name="T11" fmla="*/ 0 h 231"/>
                  <a:gd name="T12" fmla="*/ 111 w 201"/>
                  <a:gd name="T13" fmla="*/ 73 h 231"/>
                  <a:gd name="T14" fmla="*/ 139 w 201"/>
                  <a:gd name="T15" fmla="*/ 97 h 231"/>
                  <a:gd name="T16" fmla="*/ 201 w 201"/>
                  <a:gd name="T17" fmla="*/ 23 h 231"/>
                  <a:gd name="T18" fmla="*/ 173 w 201"/>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1"/>
                  <a:gd name="T31" fmla="*/ 0 h 231"/>
                  <a:gd name="T32" fmla="*/ 201 w 201"/>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1" h="231">
                    <a:moveTo>
                      <a:pt x="62" y="133"/>
                    </a:moveTo>
                    <a:lnTo>
                      <a:pt x="0" y="207"/>
                    </a:lnTo>
                    <a:lnTo>
                      <a:pt x="27" y="231"/>
                    </a:lnTo>
                    <a:lnTo>
                      <a:pt x="89" y="156"/>
                    </a:lnTo>
                    <a:lnTo>
                      <a:pt x="62" y="133"/>
                    </a:lnTo>
                    <a:close/>
                    <a:moveTo>
                      <a:pt x="173" y="0"/>
                    </a:moveTo>
                    <a:lnTo>
                      <a:pt x="111" y="73"/>
                    </a:lnTo>
                    <a:lnTo>
                      <a:pt x="139" y="97"/>
                    </a:lnTo>
                    <a:lnTo>
                      <a:pt x="201" y="23"/>
                    </a:lnTo>
                    <a:lnTo>
                      <a:pt x="17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4" name="Freeform 60"/>
              <p:cNvSpPr>
                <a:spLocks noEditPoints="1"/>
              </p:cNvSpPr>
              <p:nvPr/>
            </p:nvSpPr>
            <p:spPr bwMode="auto">
              <a:xfrm>
                <a:off x="483" y="1818"/>
                <a:ext cx="201" cy="231"/>
              </a:xfrm>
              <a:custGeom>
                <a:avLst/>
                <a:gdLst>
                  <a:gd name="T0" fmla="*/ 62 w 201"/>
                  <a:gd name="T1" fmla="*/ 133 h 231"/>
                  <a:gd name="T2" fmla="*/ 0 w 201"/>
                  <a:gd name="T3" fmla="*/ 207 h 231"/>
                  <a:gd name="T4" fmla="*/ 27 w 201"/>
                  <a:gd name="T5" fmla="*/ 231 h 231"/>
                  <a:gd name="T6" fmla="*/ 89 w 201"/>
                  <a:gd name="T7" fmla="*/ 156 h 231"/>
                  <a:gd name="T8" fmla="*/ 62 w 201"/>
                  <a:gd name="T9" fmla="*/ 133 h 231"/>
                  <a:gd name="T10" fmla="*/ 173 w 201"/>
                  <a:gd name="T11" fmla="*/ 0 h 231"/>
                  <a:gd name="T12" fmla="*/ 111 w 201"/>
                  <a:gd name="T13" fmla="*/ 73 h 231"/>
                  <a:gd name="T14" fmla="*/ 139 w 201"/>
                  <a:gd name="T15" fmla="*/ 97 h 231"/>
                  <a:gd name="T16" fmla="*/ 201 w 201"/>
                  <a:gd name="T17" fmla="*/ 23 h 231"/>
                  <a:gd name="T18" fmla="*/ 173 w 201"/>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1"/>
                  <a:gd name="T31" fmla="*/ 0 h 231"/>
                  <a:gd name="T32" fmla="*/ 201 w 201"/>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1" h="231">
                    <a:moveTo>
                      <a:pt x="62" y="133"/>
                    </a:moveTo>
                    <a:lnTo>
                      <a:pt x="0" y="207"/>
                    </a:lnTo>
                    <a:lnTo>
                      <a:pt x="27" y="231"/>
                    </a:lnTo>
                    <a:lnTo>
                      <a:pt x="89" y="156"/>
                    </a:lnTo>
                    <a:lnTo>
                      <a:pt x="62" y="133"/>
                    </a:lnTo>
                    <a:moveTo>
                      <a:pt x="173" y="0"/>
                    </a:moveTo>
                    <a:lnTo>
                      <a:pt x="111" y="73"/>
                    </a:lnTo>
                    <a:lnTo>
                      <a:pt x="139" y="97"/>
                    </a:lnTo>
                    <a:lnTo>
                      <a:pt x="201" y="23"/>
                    </a:lnTo>
                    <a:lnTo>
                      <a:pt x="1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5" name="Freeform 61"/>
              <p:cNvSpPr>
                <a:spLocks/>
              </p:cNvSpPr>
              <p:nvPr/>
            </p:nvSpPr>
            <p:spPr bwMode="auto">
              <a:xfrm>
                <a:off x="401" y="2085"/>
                <a:ext cx="59" cy="60"/>
              </a:xfrm>
              <a:custGeom>
                <a:avLst/>
                <a:gdLst>
                  <a:gd name="T0" fmla="*/ 31 w 59"/>
                  <a:gd name="T1" fmla="*/ 0 h 60"/>
                  <a:gd name="T2" fmla="*/ 0 w 59"/>
                  <a:gd name="T3" fmla="*/ 36 h 60"/>
                  <a:gd name="T4" fmla="*/ 29 w 59"/>
                  <a:gd name="T5" fmla="*/ 60 h 60"/>
                  <a:gd name="T6" fmla="*/ 59 w 59"/>
                  <a:gd name="T7" fmla="*/ 23 h 60"/>
                  <a:gd name="T8" fmla="*/ 31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9" y="60"/>
                    </a:lnTo>
                    <a:lnTo>
                      <a:pt x="59" y="23"/>
                    </a:lnTo>
                    <a:lnTo>
                      <a:pt x="31"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6" name="Freeform 62"/>
              <p:cNvSpPr>
                <a:spLocks/>
              </p:cNvSpPr>
              <p:nvPr/>
            </p:nvSpPr>
            <p:spPr bwMode="auto">
              <a:xfrm>
                <a:off x="401" y="2085"/>
                <a:ext cx="59" cy="60"/>
              </a:xfrm>
              <a:custGeom>
                <a:avLst/>
                <a:gdLst>
                  <a:gd name="T0" fmla="*/ 31 w 59"/>
                  <a:gd name="T1" fmla="*/ 0 h 60"/>
                  <a:gd name="T2" fmla="*/ 0 w 59"/>
                  <a:gd name="T3" fmla="*/ 36 h 60"/>
                  <a:gd name="T4" fmla="*/ 29 w 59"/>
                  <a:gd name="T5" fmla="*/ 60 h 60"/>
                  <a:gd name="T6" fmla="*/ 59 w 59"/>
                  <a:gd name="T7" fmla="*/ 23 h 60"/>
                  <a:gd name="T8" fmla="*/ 31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9" y="60"/>
                    </a:lnTo>
                    <a:lnTo>
                      <a:pt x="59" y="23"/>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7" name="Freeform 63"/>
              <p:cNvSpPr>
                <a:spLocks/>
              </p:cNvSpPr>
              <p:nvPr/>
            </p:nvSpPr>
            <p:spPr bwMode="auto">
              <a:xfrm>
                <a:off x="924" y="1848"/>
                <a:ext cx="50" cy="56"/>
              </a:xfrm>
              <a:custGeom>
                <a:avLst/>
                <a:gdLst>
                  <a:gd name="T0" fmla="*/ 16 w 50"/>
                  <a:gd name="T1" fmla="*/ 0 h 56"/>
                  <a:gd name="T2" fmla="*/ 0 w 50"/>
                  <a:gd name="T3" fmla="*/ 44 h 56"/>
                  <a:gd name="T4" fmla="*/ 34 w 50"/>
                  <a:gd name="T5" fmla="*/ 56 h 56"/>
                  <a:gd name="T6" fmla="*/ 50 w 50"/>
                  <a:gd name="T7" fmla="*/ 12 h 56"/>
                  <a:gd name="T8" fmla="*/ 16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8" name="Freeform 64"/>
              <p:cNvSpPr>
                <a:spLocks/>
              </p:cNvSpPr>
              <p:nvPr/>
            </p:nvSpPr>
            <p:spPr bwMode="auto">
              <a:xfrm>
                <a:off x="924" y="1848"/>
                <a:ext cx="50" cy="56"/>
              </a:xfrm>
              <a:custGeom>
                <a:avLst/>
                <a:gdLst>
                  <a:gd name="T0" fmla="*/ 16 w 50"/>
                  <a:gd name="T1" fmla="*/ 0 h 56"/>
                  <a:gd name="T2" fmla="*/ 0 w 50"/>
                  <a:gd name="T3" fmla="*/ 44 h 56"/>
                  <a:gd name="T4" fmla="*/ 34 w 50"/>
                  <a:gd name="T5" fmla="*/ 56 h 56"/>
                  <a:gd name="T6" fmla="*/ 50 w 50"/>
                  <a:gd name="T7" fmla="*/ 12 h 56"/>
                  <a:gd name="T8" fmla="*/ 16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29" name="Freeform 65"/>
              <p:cNvSpPr>
                <a:spLocks noEditPoints="1"/>
              </p:cNvSpPr>
              <p:nvPr/>
            </p:nvSpPr>
            <p:spPr bwMode="auto">
              <a:xfrm>
                <a:off x="805" y="1965"/>
                <a:ext cx="126" cy="267"/>
              </a:xfrm>
              <a:custGeom>
                <a:avLst/>
                <a:gdLst>
                  <a:gd name="T0" fmla="*/ 33 w 126"/>
                  <a:gd name="T1" fmla="*/ 165 h 267"/>
                  <a:gd name="T2" fmla="*/ 0 w 126"/>
                  <a:gd name="T3" fmla="*/ 255 h 267"/>
                  <a:gd name="T4" fmla="*/ 34 w 126"/>
                  <a:gd name="T5" fmla="*/ 267 h 267"/>
                  <a:gd name="T6" fmla="*/ 66 w 126"/>
                  <a:gd name="T7" fmla="*/ 177 h 267"/>
                  <a:gd name="T8" fmla="*/ 33 w 126"/>
                  <a:gd name="T9" fmla="*/ 165 h 267"/>
                  <a:gd name="T10" fmla="*/ 92 w 126"/>
                  <a:gd name="T11" fmla="*/ 0 h 267"/>
                  <a:gd name="T12" fmla="*/ 60 w 126"/>
                  <a:gd name="T13" fmla="*/ 92 h 267"/>
                  <a:gd name="T14" fmla="*/ 93 w 126"/>
                  <a:gd name="T15" fmla="*/ 104 h 267"/>
                  <a:gd name="T16" fmla="*/ 126 w 126"/>
                  <a:gd name="T17" fmla="*/ 13 h 267"/>
                  <a:gd name="T18" fmla="*/ 92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5"/>
                    </a:moveTo>
                    <a:lnTo>
                      <a:pt x="0" y="255"/>
                    </a:lnTo>
                    <a:lnTo>
                      <a:pt x="34" y="267"/>
                    </a:lnTo>
                    <a:lnTo>
                      <a:pt x="66" y="177"/>
                    </a:lnTo>
                    <a:lnTo>
                      <a:pt x="33" y="165"/>
                    </a:lnTo>
                    <a:close/>
                    <a:moveTo>
                      <a:pt x="92" y="0"/>
                    </a:moveTo>
                    <a:lnTo>
                      <a:pt x="60" y="92"/>
                    </a:lnTo>
                    <a:lnTo>
                      <a:pt x="93" y="104"/>
                    </a:lnTo>
                    <a:lnTo>
                      <a:pt x="126" y="13"/>
                    </a:lnTo>
                    <a:lnTo>
                      <a:pt x="9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30" name="Freeform 66"/>
              <p:cNvSpPr>
                <a:spLocks noEditPoints="1"/>
              </p:cNvSpPr>
              <p:nvPr/>
            </p:nvSpPr>
            <p:spPr bwMode="auto">
              <a:xfrm>
                <a:off x="805" y="1965"/>
                <a:ext cx="126" cy="267"/>
              </a:xfrm>
              <a:custGeom>
                <a:avLst/>
                <a:gdLst>
                  <a:gd name="T0" fmla="*/ 33 w 126"/>
                  <a:gd name="T1" fmla="*/ 165 h 267"/>
                  <a:gd name="T2" fmla="*/ 0 w 126"/>
                  <a:gd name="T3" fmla="*/ 255 h 267"/>
                  <a:gd name="T4" fmla="*/ 34 w 126"/>
                  <a:gd name="T5" fmla="*/ 267 h 267"/>
                  <a:gd name="T6" fmla="*/ 66 w 126"/>
                  <a:gd name="T7" fmla="*/ 177 h 267"/>
                  <a:gd name="T8" fmla="*/ 33 w 126"/>
                  <a:gd name="T9" fmla="*/ 165 h 267"/>
                  <a:gd name="T10" fmla="*/ 92 w 126"/>
                  <a:gd name="T11" fmla="*/ 0 h 267"/>
                  <a:gd name="T12" fmla="*/ 60 w 126"/>
                  <a:gd name="T13" fmla="*/ 92 h 267"/>
                  <a:gd name="T14" fmla="*/ 93 w 126"/>
                  <a:gd name="T15" fmla="*/ 104 h 267"/>
                  <a:gd name="T16" fmla="*/ 126 w 126"/>
                  <a:gd name="T17" fmla="*/ 13 h 267"/>
                  <a:gd name="T18" fmla="*/ 92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5"/>
                    </a:moveTo>
                    <a:lnTo>
                      <a:pt x="0" y="255"/>
                    </a:lnTo>
                    <a:lnTo>
                      <a:pt x="34" y="267"/>
                    </a:lnTo>
                    <a:lnTo>
                      <a:pt x="66" y="177"/>
                    </a:lnTo>
                    <a:lnTo>
                      <a:pt x="33" y="165"/>
                    </a:lnTo>
                    <a:moveTo>
                      <a:pt x="92" y="0"/>
                    </a:moveTo>
                    <a:lnTo>
                      <a:pt x="60" y="92"/>
                    </a:lnTo>
                    <a:lnTo>
                      <a:pt x="93" y="104"/>
                    </a:lnTo>
                    <a:lnTo>
                      <a:pt x="126" y="13"/>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31" name="Freeform 67"/>
              <p:cNvSpPr>
                <a:spLocks/>
              </p:cNvSpPr>
              <p:nvPr/>
            </p:nvSpPr>
            <p:spPr bwMode="auto">
              <a:xfrm>
                <a:off x="762" y="2293"/>
                <a:ext cx="50" cy="58"/>
              </a:xfrm>
              <a:custGeom>
                <a:avLst/>
                <a:gdLst>
                  <a:gd name="T0" fmla="*/ 16 w 50"/>
                  <a:gd name="T1" fmla="*/ 0 h 58"/>
                  <a:gd name="T2" fmla="*/ 0 w 50"/>
                  <a:gd name="T3" fmla="*/ 45 h 58"/>
                  <a:gd name="T4" fmla="*/ 34 w 50"/>
                  <a:gd name="T5" fmla="*/ 58 h 58"/>
                  <a:gd name="T6" fmla="*/ 50 w 50"/>
                  <a:gd name="T7" fmla="*/ 13 h 58"/>
                  <a:gd name="T8" fmla="*/ 16 w 50"/>
                  <a:gd name="T9" fmla="*/ 0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16" y="0"/>
                    </a:moveTo>
                    <a:lnTo>
                      <a:pt x="0" y="45"/>
                    </a:lnTo>
                    <a:lnTo>
                      <a:pt x="34" y="58"/>
                    </a:lnTo>
                    <a:lnTo>
                      <a:pt x="50" y="13"/>
                    </a:lnTo>
                    <a:lnTo>
                      <a:pt x="1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32" name="Freeform 68"/>
              <p:cNvSpPr>
                <a:spLocks/>
              </p:cNvSpPr>
              <p:nvPr/>
            </p:nvSpPr>
            <p:spPr bwMode="auto">
              <a:xfrm>
                <a:off x="762" y="2293"/>
                <a:ext cx="50" cy="58"/>
              </a:xfrm>
              <a:custGeom>
                <a:avLst/>
                <a:gdLst>
                  <a:gd name="T0" fmla="*/ 16 w 50"/>
                  <a:gd name="T1" fmla="*/ 0 h 58"/>
                  <a:gd name="T2" fmla="*/ 0 w 50"/>
                  <a:gd name="T3" fmla="*/ 45 h 58"/>
                  <a:gd name="T4" fmla="*/ 34 w 50"/>
                  <a:gd name="T5" fmla="*/ 58 h 58"/>
                  <a:gd name="T6" fmla="*/ 50 w 50"/>
                  <a:gd name="T7" fmla="*/ 13 h 58"/>
                  <a:gd name="T8" fmla="*/ 16 w 50"/>
                  <a:gd name="T9" fmla="*/ 0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16" y="0"/>
                    </a:moveTo>
                    <a:lnTo>
                      <a:pt x="0" y="45"/>
                    </a:lnTo>
                    <a:lnTo>
                      <a:pt x="34" y="58"/>
                    </a:lnTo>
                    <a:lnTo>
                      <a:pt x="50" y="13"/>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33" name="Rectangle 69"/>
              <p:cNvSpPr>
                <a:spLocks noChangeArrowheads="1"/>
              </p:cNvSpPr>
              <p:nvPr/>
            </p:nvSpPr>
            <p:spPr bwMode="auto">
              <a:xfrm>
                <a:off x="1121" y="1894"/>
                <a:ext cx="36" cy="50"/>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234" name="Rectangle 70"/>
              <p:cNvSpPr>
                <a:spLocks noChangeArrowheads="1"/>
              </p:cNvSpPr>
              <p:nvPr/>
            </p:nvSpPr>
            <p:spPr bwMode="auto">
              <a:xfrm>
                <a:off x="1121" y="1894"/>
                <a:ext cx="36"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235" name="Freeform 71"/>
              <p:cNvSpPr>
                <a:spLocks noEditPoints="1"/>
              </p:cNvSpPr>
              <p:nvPr/>
            </p:nvSpPr>
            <p:spPr bwMode="auto">
              <a:xfrm>
                <a:off x="1121" y="2021"/>
                <a:ext cx="36" cy="279"/>
              </a:xfrm>
              <a:custGeom>
                <a:avLst/>
                <a:gdLst>
                  <a:gd name="T0" fmla="*/ 36 w 36"/>
                  <a:gd name="T1" fmla="*/ 180 h 279"/>
                  <a:gd name="T2" fmla="*/ 0 w 36"/>
                  <a:gd name="T3" fmla="*/ 180 h 279"/>
                  <a:gd name="T4" fmla="*/ 0 w 36"/>
                  <a:gd name="T5" fmla="*/ 279 h 279"/>
                  <a:gd name="T6" fmla="*/ 36 w 36"/>
                  <a:gd name="T7" fmla="*/ 279 h 279"/>
                  <a:gd name="T8" fmla="*/ 36 w 36"/>
                  <a:gd name="T9" fmla="*/ 180 h 279"/>
                  <a:gd name="T10" fmla="*/ 36 w 36"/>
                  <a:gd name="T11" fmla="*/ 0 h 279"/>
                  <a:gd name="T12" fmla="*/ 0 w 36"/>
                  <a:gd name="T13" fmla="*/ 0 h 279"/>
                  <a:gd name="T14" fmla="*/ 0 w 36"/>
                  <a:gd name="T15" fmla="*/ 99 h 279"/>
                  <a:gd name="T16" fmla="*/ 36 w 36"/>
                  <a:gd name="T17" fmla="*/ 99 h 279"/>
                  <a:gd name="T18" fmla="*/ 36 w 36"/>
                  <a:gd name="T19" fmla="*/ 0 h 2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279"/>
                  <a:gd name="T32" fmla="*/ 36 w 36"/>
                  <a:gd name="T33" fmla="*/ 279 h 2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279">
                    <a:moveTo>
                      <a:pt x="36" y="180"/>
                    </a:moveTo>
                    <a:lnTo>
                      <a:pt x="0" y="180"/>
                    </a:lnTo>
                    <a:lnTo>
                      <a:pt x="0" y="279"/>
                    </a:lnTo>
                    <a:lnTo>
                      <a:pt x="36" y="279"/>
                    </a:lnTo>
                    <a:lnTo>
                      <a:pt x="36" y="180"/>
                    </a:lnTo>
                    <a:close/>
                    <a:moveTo>
                      <a:pt x="36" y="0"/>
                    </a:moveTo>
                    <a:lnTo>
                      <a:pt x="0" y="0"/>
                    </a:lnTo>
                    <a:lnTo>
                      <a:pt x="0" y="99"/>
                    </a:lnTo>
                    <a:lnTo>
                      <a:pt x="36" y="99"/>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36" name="Freeform 72"/>
              <p:cNvSpPr>
                <a:spLocks noEditPoints="1"/>
              </p:cNvSpPr>
              <p:nvPr/>
            </p:nvSpPr>
            <p:spPr bwMode="auto">
              <a:xfrm>
                <a:off x="1121" y="2021"/>
                <a:ext cx="36" cy="279"/>
              </a:xfrm>
              <a:custGeom>
                <a:avLst/>
                <a:gdLst>
                  <a:gd name="T0" fmla="*/ 36 w 36"/>
                  <a:gd name="T1" fmla="*/ 180 h 279"/>
                  <a:gd name="T2" fmla="*/ 0 w 36"/>
                  <a:gd name="T3" fmla="*/ 180 h 279"/>
                  <a:gd name="T4" fmla="*/ 0 w 36"/>
                  <a:gd name="T5" fmla="*/ 279 h 279"/>
                  <a:gd name="T6" fmla="*/ 36 w 36"/>
                  <a:gd name="T7" fmla="*/ 279 h 279"/>
                  <a:gd name="T8" fmla="*/ 36 w 36"/>
                  <a:gd name="T9" fmla="*/ 180 h 279"/>
                  <a:gd name="T10" fmla="*/ 36 w 36"/>
                  <a:gd name="T11" fmla="*/ 0 h 279"/>
                  <a:gd name="T12" fmla="*/ 0 w 36"/>
                  <a:gd name="T13" fmla="*/ 0 h 279"/>
                  <a:gd name="T14" fmla="*/ 0 w 36"/>
                  <a:gd name="T15" fmla="*/ 99 h 279"/>
                  <a:gd name="T16" fmla="*/ 36 w 36"/>
                  <a:gd name="T17" fmla="*/ 99 h 279"/>
                  <a:gd name="T18" fmla="*/ 36 w 36"/>
                  <a:gd name="T19" fmla="*/ 0 h 2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279"/>
                  <a:gd name="T32" fmla="*/ 36 w 36"/>
                  <a:gd name="T33" fmla="*/ 279 h 2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279">
                    <a:moveTo>
                      <a:pt x="36" y="180"/>
                    </a:moveTo>
                    <a:lnTo>
                      <a:pt x="0" y="180"/>
                    </a:lnTo>
                    <a:lnTo>
                      <a:pt x="0" y="279"/>
                    </a:lnTo>
                    <a:lnTo>
                      <a:pt x="36" y="279"/>
                    </a:lnTo>
                    <a:lnTo>
                      <a:pt x="36" y="180"/>
                    </a:lnTo>
                    <a:moveTo>
                      <a:pt x="36" y="0"/>
                    </a:moveTo>
                    <a:lnTo>
                      <a:pt x="0" y="0"/>
                    </a:lnTo>
                    <a:lnTo>
                      <a:pt x="0" y="99"/>
                    </a:lnTo>
                    <a:lnTo>
                      <a:pt x="36" y="99"/>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37" name="Rectangle 73"/>
              <p:cNvSpPr>
                <a:spLocks noChangeArrowheads="1"/>
              </p:cNvSpPr>
              <p:nvPr/>
            </p:nvSpPr>
            <p:spPr bwMode="auto">
              <a:xfrm>
                <a:off x="1121" y="2377"/>
                <a:ext cx="36" cy="45"/>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238" name="Rectangle 74"/>
              <p:cNvSpPr>
                <a:spLocks noChangeArrowheads="1"/>
              </p:cNvSpPr>
              <p:nvPr/>
            </p:nvSpPr>
            <p:spPr bwMode="auto">
              <a:xfrm>
                <a:off x="1121" y="2377"/>
                <a:ext cx="36"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239" name="Freeform 75"/>
              <p:cNvSpPr>
                <a:spLocks/>
              </p:cNvSpPr>
              <p:nvPr/>
            </p:nvSpPr>
            <p:spPr bwMode="auto">
              <a:xfrm>
                <a:off x="1412" y="1850"/>
                <a:ext cx="50" cy="58"/>
              </a:xfrm>
              <a:custGeom>
                <a:avLst/>
                <a:gdLst>
                  <a:gd name="T0" fmla="*/ 34 w 50"/>
                  <a:gd name="T1" fmla="*/ 0 h 58"/>
                  <a:gd name="T2" fmla="*/ 0 w 50"/>
                  <a:gd name="T3" fmla="*/ 13 h 58"/>
                  <a:gd name="T4" fmla="*/ 16 w 50"/>
                  <a:gd name="T5" fmla="*/ 58 h 58"/>
                  <a:gd name="T6" fmla="*/ 50 w 50"/>
                  <a:gd name="T7" fmla="*/ 45 h 58"/>
                  <a:gd name="T8" fmla="*/ 34 w 50"/>
                  <a:gd name="T9" fmla="*/ 0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34" y="0"/>
                    </a:moveTo>
                    <a:lnTo>
                      <a:pt x="0" y="13"/>
                    </a:lnTo>
                    <a:lnTo>
                      <a:pt x="16" y="58"/>
                    </a:lnTo>
                    <a:lnTo>
                      <a:pt x="50" y="45"/>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0" name="Freeform 76"/>
              <p:cNvSpPr>
                <a:spLocks/>
              </p:cNvSpPr>
              <p:nvPr/>
            </p:nvSpPr>
            <p:spPr bwMode="auto">
              <a:xfrm>
                <a:off x="1412" y="1850"/>
                <a:ext cx="50" cy="58"/>
              </a:xfrm>
              <a:custGeom>
                <a:avLst/>
                <a:gdLst>
                  <a:gd name="T0" fmla="*/ 34 w 50"/>
                  <a:gd name="T1" fmla="*/ 0 h 58"/>
                  <a:gd name="T2" fmla="*/ 0 w 50"/>
                  <a:gd name="T3" fmla="*/ 13 h 58"/>
                  <a:gd name="T4" fmla="*/ 16 w 50"/>
                  <a:gd name="T5" fmla="*/ 58 h 58"/>
                  <a:gd name="T6" fmla="*/ 50 w 50"/>
                  <a:gd name="T7" fmla="*/ 45 h 58"/>
                  <a:gd name="T8" fmla="*/ 34 w 50"/>
                  <a:gd name="T9" fmla="*/ 0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34" y="0"/>
                    </a:moveTo>
                    <a:lnTo>
                      <a:pt x="0" y="13"/>
                    </a:lnTo>
                    <a:lnTo>
                      <a:pt x="16" y="58"/>
                    </a:lnTo>
                    <a:lnTo>
                      <a:pt x="50" y="45"/>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1" name="Freeform 77"/>
              <p:cNvSpPr>
                <a:spLocks noEditPoints="1"/>
              </p:cNvSpPr>
              <p:nvPr/>
            </p:nvSpPr>
            <p:spPr bwMode="auto">
              <a:xfrm>
                <a:off x="1455" y="1969"/>
                <a:ext cx="126" cy="267"/>
              </a:xfrm>
              <a:custGeom>
                <a:avLst/>
                <a:gdLst>
                  <a:gd name="T0" fmla="*/ 94 w 126"/>
                  <a:gd name="T1" fmla="*/ 163 h 267"/>
                  <a:gd name="T2" fmla="*/ 60 w 126"/>
                  <a:gd name="T3" fmla="*/ 176 h 267"/>
                  <a:gd name="T4" fmla="*/ 93 w 126"/>
                  <a:gd name="T5" fmla="*/ 267 h 267"/>
                  <a:gd name="T6" fmla="*/ 126 w 126"/>
                  <a:gd name="T7" fmla="*/ 254 h 267"/>
                  <a:gd name="T8" fmla="*/ 94 w 126"/>
                  <a:gd name="T9" fmla="*/ 163 h 267"/>
                  <a:gd name="T10" fmla="*/ 34 w 126"/>
                  <a:gd name="T11" fmla="*/ 0 h 267"/>
                  <a:gd name="T12" fmla="*/ 0 w 126"/>
                  <a:gd name="T13" fmla="*/ 12 h 267"/>
                  <a:gd name="T14" fmla="*/ 33 w 126"/>
                  <a:gd name="T15" fmla="*/ 102 h 267"/>
                  <a:gd name="T16" fmla="*/ 67 w 126"/>
                  <a:gd name="T17" fmla="*/ 90 h 267"/>
                  <a:gd name="T18" fmla="*/ 34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94" y="163"/>
                    </a:moveTo>
                    <a:lnTo>
                      <a:pt x="60" y="176"/>
                    </a:lnTo>
                    <a:lnTo>
                      <a:pt x="93" y="267"/>
                    </a:lnTo>
                    <a:lnTo>
                      <a:pt x="126" y="254"/>
                    </a:lnTo>
                    <a:lnTo>
                      <a:pt x="94" y="163"/>
                    </a:lnTo>
                    <a:close/>
                    <a:moveTo>
                      <a:pt x="34" y="0"/>
                    </a:moveTo>
                    <a:lnTo>
                      <a:pt x="0" y="12"/>
                    </a:lnTo>
                    <a:lnTo>
                      <a:pt x="33" y="102"/>
                    </a:lnTo>
                    <a:lnTo>
                      <a:pt x="67" y="90"/>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2" name="Freeform 78"/>
              <p:cNvSpPr>
                <a:spLocks noEditPoints="1"/>
              </p:cNvSpPr>
              <p:nvPr/>
            </p:nvSpPr>
            <p:spPr bwMode="auto">
              <a:xfrm>
                <a:off x="1455" y="1969"/>
                <a:ext cx="126" cy="267"/>
              </a:xfrm>
              <a:custGeom>
                <a:avLst/>
                <a:gdLst>
                  <a:gd name="T0" fmla="*/ 94 w 126"/>
                  <a:gd name="T1" fmla="*/ 163 h 267"/>
                  <a:gd name="T2" fmla="*/ 60 w 126"/>
                  <a:gd name="T3" fmla="*/ 176 h 267"/>
                  <a:gd name="T4" fmla="*/ 93 w 126"/>
                  <a:gd name="T5" fmla="*/ 267 h 267"/>
                  <a:gd name="T6" fmla="*/ 126 w 126"/>
                  <a:gd name="T7" fmla="*/ 254 h 267"/>
                  <a:gd name="T8" fmla="*/ 94 w 126"/>
                  <a:gd name="T9" fmla="*/ 163 h 267"/>
                  <a:gd name="T10" fmla="*/ 34 w 126"/>
                  <a:gd name="T11" fmla="*/ 0 h 267"/>
                  <a:gd name="T12" fmla="*/ 0 w 126"/>
                  <a:gd name="T13" fmla="*/ 12 h 267"/>
                  <a:gd name="T14" fmla="*/ 33 w 126"/>
                  <a:gd name="T15" fmla="*/ 102 h 267"/>
                  <a:gd name="T16" fmla="*/ 67 w 126"/>
                  <a:gd name="T17" fmla="*/ 90 h 267"/>
                  <a:gd name="T18" fmla="*/ 34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94" y="163"/>
                    </a:moveTo>
                    <a:lnTo>
                      <a:pt x="60" y="176"/>
                    </a:lnTo>
                    <a:lnTo>
                      <a:pt x="93" y="267"/>
                    </a:lnTo>
                    <a:lnTo>
                      <a:pt x="126" y="254"/>
                    </a:lnTo>
                    <a:lnTo>
                      <a:pt x="94" y="163"/>
                    </a:lnTo>
                    <a:moveTo>
                      <a:pt x="34" y="0"/>
                    </a:moveTo>
                    <a:lnTo>
                      <a:pt x="0" y="12"/>
                    </a:lnTo>
                    <a:lnTo>
                      <a:pt x="33" y="102"/>
                    </a:lnTo>
                    <a:lnTo>
                      <a:pt x="67" y="90"/>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3" name="Freeform 79"/>
              <p:cNvSpPr>
                <a:spLocks/>
              </p:cNvSpPr>
              <p:nvPr/>
            </p:nvSpPr>
            <p:spPr bwMode="auto">
              <a:xfrm>
                <a:off x="1575" y="2297"/>
                <a:ext cx="49" cy="56"/>
              </a:xfrm>
              <a:custGeom>
                <a:avLst/>
                <a:gdLst>
                  <a:gd name="T0" fmla="*/ 34 w 49"/>
                  <a:gd name="T1" fmla="*/ 0 h 56"/>
                  <a:gd name="T2" fmla="*/ 0 w 49"/>
                  <a:gd name="T3" fmla="*/ 12 h 56"/>
                  <a:gd name="T4" fmla="*/ 15 w 49"/>
                  <a:gd name="T5" fmla="*/ 56 h 56"/>
                  <a:gd name="T6" fmla="*/ 49 w 49"/>
                  <a:gd name="T7" fmla="*/ 44 h 56"/>
                  <a:gd name="T8" fmla="*/ 34 w 49"/>
                  <a:gd name="T9" fmla="*/ 0 h 56"/>
                  <a:gd name="T10" fmla="*/ 0 60000 65536"/>
                  <a:gd name="T11" fmla="*/ 0 60000 65536"/>
                  <a:gd name="T12" fmla="*/ 0 60000 65536"/>
                  <a:gd name="T13" fmla="*/ 0 60000 65536"/>
                  <a:gd name="T14" fmla="*/ 0 60000 65536"/>
                  <a:gd name="T15" fmla="*/ 0 w 49"/>
                  <a:gd name="T16" fmla="*/ 0 h 56"/>
                  <a:gd name="T17" fmla="*/ 49 w 49"/>
                  <a:gd name="T18" fmla="*/ 56 h 56"/>
                </a:gdLst>
                <a:ahLst/>
                <a:cxnLst>
                  <a:cxn ang="T10">
                    <a:pos x="T0" y="T1"/>
                  </a:cxn>
                  <a:cxn ang="T11">
                    <a:pos x="T2" y="T3"/>
                  </a:cxn>
                  <a:cxn ang="T12">
                    <a:pos x="T4" y="T5"/>
                  </a:cxn>
                  <a:cxn ang="T13">
                    <a:pos x="T6" y="T7"/>
                  </a:cxn>
                  <a:cxn ang="T14">
                    <a:pos x="T8" y="T9"/>
                  </a:cxn>
                </a:cxnLst>
                <a:rect l="T15" t="T16" r="T17" b="T18"/>
                <a:pathLst>
                  <a:path w="49" h="56">
                    <a:moveTo>
                      <a:pt x="34" y="0"/>
                    </a:moveTo>
                    <a:lnTo>
                      <a:pt x="0" y="12"/>
                    </a:lnTo>
                    <a:lnTo>
                      <a:pt x="15" y="56"/>
                    </a:lnTo>
                    <a:lnTo>
                      <a:pt x="49" y="44"/>
                    </a:lnTo>
                    <a:lnTo>
                      <a:pt x="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4" name="Freeform 80"/>
              <p:cNvSpPr>
                <a:spLocks/>
              </p:cNvSpPr>
              <p:nvPr/>
            </p:nvSpPr>
            <p:spPr bwMode="auto">
              <a:xfrm>
                <a:off x="1575" y="2297"/>
                <a:ext cx="49" cy="56"/>
              </a:xfrm>
              <a:custGeom>
                <a:avLst/>
                <a:gdLst>
                  <a:gd name="T0" fmla="*/ 34 w 49"/>
                  <a:gd name="T1" fmla="*/ 0 h 56"/>
                  <a:gd name="T2" fmla="*/ 0 w 49"/>
                  <a:gd name="T3" fmla="*/ 12 h 56"/>
                  <a:gd name="T4" fmla="*/ 15 w 49"/>
                  <a:gd name="T5" fmla="*/ 56 h 56"/>
                  <a:gd name="T6" fmla="*/ 49 w 49"/>
                  <a:gd name="T7" fmla="*/ 44 h 56"/>
                  <a:gd name="T8" fmla="*/ 34 w 49"/>
                  <a:gd name="T9" fmla="*/ 0 h 56"/>
                  <a:gd name="T10" fmla="*/ 0 60000 65536"/>
                  <a:gd name="T11" fmla="*/ 0 60000 65536"/>
                  <a:gd name="T12" fmla="*/ 0 60000 65536"/>
                  <a:gd name="T13" fmla="*/ 0 60000 65536"/>
                  <a:gd name="T14" fmla="*/ 0 60000 65536"/>
                  <a:gd name="T15" fmla="*/ 0 w 49"/>
                  <a:gd name="T16" fmla="*/ 0 h 56"/>
                  <a:gd name="T17" fmla="*/ 49 w 49"/>
                  <a:gd name="T18" fmla="*/ 56 h 56"/>
                </a:gdLst>
                <a:ahLst/>
                <a:cxnLst>
                  <a:cxn ang="T10">
                    <a:pos x="T0" y="T1"/>
                  </a:cxn>
                  <a:cxn ang="T11">
                    <a:pos x="T2" y="T3"/>
                  </a:cxn>
                  <a:cxn ang="T12">
                    <a:pos x="T4" y="T5"/>
                  </a:cxn>
                  <a:cxn ang="T13">
                    <a:pos x="T6" y="T7"/>
                  </a:cxn>
                  <a:cxn ang="T14">
                    <a:pos x="T8" y="T9"/>
                  </a:cxn>
                </a:cxnLst>
                <a:rect l="T15" t="T16" r="T17" b="T18"/>
                <a:pathLst>
                  <a:path w="49" h="56">
                    <a:moveTo>
                      <a:pt x="34" y="0"/>
                    </a:moveTo>
                    <a:lnTo>
                      <a:pt x="0" y="12"/>
                    </a:lnTo>
                    <a:lnTo>
                      <a:pt x="15" y="56"/>
                    </a:lnTo>
                    <a:lnTo>
                      <a:pt x="49" y="4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5" name="Freeform 81"/>
              <p:cNvSpPr>
                <a:spLocks noEditPoints="1"/>
              </p:cNvSpPr>
              <p:nvPr/>
            </p:nvSpPr>
            <p:spPr bwMode="auto">
              <a:xfrm>
                <a:off x="1704" y="1823"/>
                <a:ext cx="202" cy="230"/>
              </a:xfrm>
              <a:custGeom>
                <a:avLst/>
                <a:gdLst>
                  <a:gd name="T0" fmla="*/ 140 w 202"/>
                  <a:gd name="T1" fmla="*/ 133 h 230"/>
                  <a:gd name="T2" fmla="*/ 112 w 202"/>
                  <a:gd name="T3" fmla="*/ 157 h 230"/>
                  <a:gd name="T4" fmla="*/ 174 w 202"/>
                  <a:gd name="T5" fmla="*/ 230 h 230"/>
                  <a:gd name="T6" fmla="*/ 202 w 202"/>
                  <a:gd name="T7" fmla="*/ 208 h 230"/>
                  <a:gd name="T8" fmla="*/ 140 w 202"/>
                  <a:gd name="T9" fmla="*/ 133 h 230"/>
                  <a:gd name="T10" fmla="*/ 27 w 202"/>
                  <a:gd name="T11" fmla="*/ 0 h 230"/>
                  <a:gd name="T12" fmla="*/ 0 w 202"/>
                  <a:gd name="T13" fmla="*/ 23 h 230"/>
                  <a:gd name="T14" fmla="*/ 62 w 202"/>
                  <a:gd name="T15" fmla="*/ 97 h 230"/>
                  <a:gd name="T16" fmla="*/ 89 w 202"/>
                  <a:gd name="T17" fmla="*/ 74 h 230"/>
                  <a:gd name="T18" fmla="*/ 27 w 202"/>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40" y="133"/>
                    </a:moveTo>
                    <a:lnTo>
                      <a:pt x="112" y="157"/>
                    </a:lnTo>
                    <a:lnTo>
                      <a:pt x="174" y="230"/>
                    </a:lnTo>
                    <a:lnTo>
                      <a:pt x="202" y="208"/>
                    </a:lnTo>
                    <a:lnTo>
                      <a:pt x="140" y="133"/>
                    </a:lnTo>
                    <a:close/>
                    <a:moveTo>
                      <a:pt x="27" y="0"/>
                    </a:moveTo>
                    <a:lnTo>
                      <a:pt x="0" y="23"/>
                    </a:lnTo>
                    <a:lnTo>
                      <a:pt x="62" y="97"/>
                    </a:lnTo>
                    <a:lnTo>
                      <a:pt x="89" y="74"/>
                    </a:lnTo>
                    <a:lnTo>
                      <a:pt x="2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6" name="Freeform 82"/>
              <p:cNvSpPr>
                <a:spLocks noEditPoints="1"/>
              </p:cNvSpPr>
              <p:nvPr/>
            </p:nvSpPr>
            <p:spPr bwMode="auto">
              <a:xfrm>
                <a:off x="1704" y="1823"/>
                <a:ext cx="202" cy="230"/>
              </a:xfrm>
              <a:custGeom>
                <a:avLst/>
                <a:gdLst>
                  <a:gd name="T0" fmla="*/ 140 w 202"/>
                  <a:gd name="T1" fmla="*/ 133 h 230"/>
                  <a:gd name="T2" fmla="*/ 112 w 202"/>
                  <a:gd name="T3" fmla="*/ 157 h 230"/>
                  <a:gd name="T4" fmla="*/ 174 w 202"/>
                  <a:gd name="T5" fmla="*/ 230 h 230"/>
                  <a:gd name="T6" fmla="*/ 202 w 202"/>
                  <a:gd name="T7" fmla="*/ 208 h 230"/>
                  <a:gd name="T8" fmla="*/ 140 w 202"/>
                  <a:gd name="T9" fmla="*/ 133 h 230"/>
                  <a:gd name="T10" fmla="*/ 27 w 202"/>
                  <a:gd name="T11" fmla="*/ 0 h 230"/>
                  <a:gd name="T12" fmla="*/ 0 w 202"/>
                  <a:gd name="T13" fmla="*/ 23 h 230"/>
                  <a:gd name="T14" fmla="*/ 62 w 202"/>
                  <a:gd name="T15" fmla="*/ 97 h 230"/>
                  <a:gd name="T16" fmla="*/ 89 w 202"/>
                  <a:gd name="T17" fmla="*/ 74 h 230"/>
                  <a:gd name="T18" fmla="*/ 27 w 202"/>
                  <a:gd name="T19" fmla="*/ 0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40" y="133"/>
                    </a:moveTo>
                    <a:lnTo>
                      <a:pt x="112" y="157"/>
                    </a:lnTo>
                    <a:lnTo>
                      <a:pt x="174" y="230"/>
                    </a:lnTo>
                    <a:lnTo>
                      <a:pt x="202" y="208"/>
                    </a:lnTo>
                    <a:lnTo>
                      <a:pt x="140" y="133"/>
                    </a:lnTo>
                    <a:moveTo>
                      <a:pt x="27" y="0"/>
                    </a:moveTo>
                    <a:lnTo>
                      <a:pt x="0" y="23"/>
                    </a:lnTo>
                    <a:lnTo>
                      <a:pt x="62" y="97"/>
                    </a:lnTo>
                    <a:lnTo>
                      <a:pt x="89" y="74"/>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7" name="Freeform 83"/>
              <p:cNvSpPr>
                <a:spLocks/>
              </p:cNvSpPr>
              <p:nvPr/>
            </p:nvSpPr>
            <p:spPr bwMode="auto">
              <a:xfrm>
                <a:off x="1929" y="2090"/>
                <a:ext cx="57" cy="59"/>
              </a:xfrm>
              <a:custGeom>
                <a:avLst/>
                <a:gdLst>
                  <a:gd name="T0" fmla="*/ 27 w 57"/>
                  <a:gd name="T1" fmla="*/ 0 h 59"/>
                  <a:gd name="T2" fmla="*/ 0 w 57"/>
                  <a:gd name="T3" fmla="*/ 23 h 59"/>
                  <a:gd name="T4" fmla="*/ 30 w 57"/>
                  <a:gd name="T5" fmla="*/ 59 h 59"/>
                  <a:gd name="T6" fmla="*/ 57 w 57"/>
                  <a:gd name="T7" fmla="*/ 37 h 59"/>
                  <a:gd name="T8" fmla="*/ 2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7" y="0"/>
                    </a:moveTo>
                    <a:lnTo>
                      <a:pt x="0" y="23"/>
                    </a:lnTo>
                    <a:lnTo>
                      <a:pt x="30" y="59"/>
                    </a:lnTo>
                    <a:lnTo>
                      <a:pt x="57" y="37"/>
                    </a:lnTo>
                    <a:lnTo>
                      <a:pt x="2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8" name="Freeform 84"/>
              <p:cNvSpPr>
                <a:spLocks/>
              </p:cNvSpPr>
              <p:nvPr/>
            </p:nvSpPr>
            <p:spPr bwMode="auto">
              <a:xfrm>
                <a:off x="1929" y="2090"/>
                <a:ext cx="57" cy="59"/>
              </a:xfrm>
              <a:custGeom>
                <a:avLst/>
                <a:gdLst>
                  <a:gd name="T0" fmla="*/ 27 w 57"/>
                  <a:gd name="T1" fmla="*/ 0 h 59"/>
                  <a:gd name="T2" fmla="*/ 0 w 57"/>
                  <a:gd name="T3" fmla="*/ 23 h 59"/>
                  <a:gd name="T4" fmla="*/ 30 w 57"/>
                  <a:gd name="T5" fmla="*/ 59 h 59"/>
                  <a:gd name="T6" fmla="*/ 57 w 57"/>
                  <a:gd name="T7" fmla="*/ 37 h 59"/>
                  <a:gd name="T8" fmla="*/ 2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7" y="0"/>
                    </a:moveTo>
                    <a:lnTo>
                      <a:pt x="0" y="23"/>
                    </a:lnTo>
                    <a:lnTo>
                      <a:pt x="30" y="59"/>
                    </a:lnTo>
                    <a:lnTo>
                      <a:pt x="57" y="37"/>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49" name="Freeform 85"/>
              <p:cNvSpPr>
                <a:spLocks/>
              </p:cNvSpPr>
              <p:nvPr/>
            </p:nvSpPr>
            <p:spPr bwMode="auto">
              <a:xfrm>
                <a:off x="2047" y="1690"/>
                <a:ext cx="98" cy="79"/>
              </a:xfrm>
              <a:custGeom>
                <a:avLst/>
                <a:gdLst>
                  <a:gd name="T0" fmla="*/ 15 w 98"/>
                  <a:gd name="T1" fmla="*/ 0 h 79"/>
                  <a:gd name="T2" fmla="*/ 0 w 98"/>
                  <a:gd name="T3" fmla="*/ 25 h 79"/>
                  <a:gd name="T4" fmla="*/ 8 w 98"/>
                  <a:gd name="T5" fmla="*/ 39 h 79"/>
                  <a:gd name="T6" fmla="*/ 80 w 98"/>
                  <a:gd name="T7" fmla="*/ 79 h 79"/>
                  <a:gd name="T8" fmla="*/ 98 w 98"/>
                  <a:gd name="T9" fmla="*/ 48 h 79"/>
                  <a:gd name="T10" fmla="*/ 15 w 98"/>
                  <a:gd name="T11" fmla="*/ 0 h 79"/>
                  <a:gd name="T12" fmla="*/ 0 60000 65536"/>
                  <a:gd name="T13" fmla="*/ 0 60000 65536"/>
                  <a:gd name="T14" fmla="*/ 0 60000 65536"/>
                  <a:gd name="T15" fmla="*/ 0 60000 65536"/>
                  <a:gd name="T16" fmla="*/ 0 60000 65536"/>
                  <a:gd name="T17" fmla="*/ 0 60000 65536"/>
                  <a:gd name="T18" fmla="*/ 0 w 98"/>
                  <a:gd name="T19" fmla="*/ 0 h 79"/>
                  <a:gd name="T20" fmla="*/ 98 w 98"/>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98" h="79">
                    <a:moveTo>
                      <a:pt x="15" y="0"/>
                    </a:moveTo>
                    <a:lnTo>
                      <a:pt x="0" y="25"/>
                    </a:lnTo>
                    <a:lnTo>
                      <a:pt x="8" y="39"/>
                    </a:lnTo>
                    <a:lnTo>
                      <a:pt x="80" y="79"/>
                    </a:lnTo>
                    <a:lnTo>
                      <a:pt x="98" y="48"/>
                    </a:lnTo>
                    <a:lnTo>
                      <a:pt x="1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0" name="Freeform 86"/>
              <p:cNvSpPr>
                <a:spLocks/>
              </p:cNvSpPr>
              <p:nvPr/>
            </p:nvSpPr>
            <p:spPr bwMode="auto">
              <a:xfrm>
                <a:off x="2047" y="1690"/>
                <a:ext cx="98" cy="79"/>
              </a:xfrm>
              <a:custGeom>
                <a:avLst/>
                <a:gdLst>
                  <a:gd name="T0" fmla="*/ 15 w 98"/>
                  <a:gd name="T1" fmla="*/ 0 h 79"/>
                  <a:gd name="T2" fmla="*/ 0 w 98"/>
                  <a:gd name="T3" fmla="*/ 25 h 79"/>
                  <a:gd name="T4" fmla="*/ 8 w 98"/>
                  <a:gd name="T5" fmla="*/ 39 h 79"/>
                  <a:gd name="T6" fmla="*/ 80 w 98"/>
                  <a:gd name="T7" fmla="*/ 79 h 79"/>
                  <a:gd name="T8" fmla="*/ 98 w 98"/>
                  <a:gd name="T9" fmla="*/ 48 h 79"/>
                  <a:gd name="T10" fmla="*/ 15 w 98"/>
                  <a:gd name="T11" fmla="*/ 0 h 79"/>
                  <a:gd name="T12" fmla="*/ 0 60000 65536"/>
                  <a:gd name="T13" fmla="*/ 0 60000 65536"/>
                  <a:gd name="T14" fmla="*/ 0 60000 65536"/>
                  <a:gd name="T15" fmla="*/ 0 60000 65536"/>
                  <a:gd name="T16" fmla="*/ 0 60000 65536"/>
                  <a:gd name="T17" fmla="*/ 0 60000 65536"/>
                  <a:gd name="T18" fmla="*/ 0 w 98"/>
                  <a:gd name="T19" fmla="*/ 0 h 79"/>
                  <a:gd name="T20" fmla="*/ 98 w 98"/>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98" h="79">
                    <a:moveTo>
                      <a:pt x="15" y="0"/>
                    </a:moveTo>
                    <a:lnTo>
                      <a:pt x="0" y="25"/>
                    </a:lnTo>
                    <a:lnTo>
                      <a:pt x="8" y="39"/>
                    </a:lnTo>
                    <a:lnTo>
                      <a:pt x="80" y="79"/>
                    </a:lnTo>
                    <a:lnTo>
                      <a:pt x="98" y="48"/>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1" name="Freeform 87"/>
              <p:cNvSpPr>
                <a:spLocks/>
              </p:cNvSpPr>
              <p:nvPr/>
            </p:nvSpPr>
            <p:spPr bwMode="auto">
              <a:xfrm>
                <a:off x="2195" y="1777"/>
                <a:ext cx="58" cy="55"/>
              </a:xfrm>
              <a:custGeom>
                <a:avLst/>
                <a:gdLst>
                  <a:gd name="T0" fmla="*/ 18 w 58"/>
                  <a:gd name="T1" fmla="*/ 0 h 55"/>
                  <a:gd name="T2" fmla="*/ 0 w 58"/>
                  <a:gd name="T3" fmla="*/ 32 h 55"/>
                  <a:gd name="T4" fmla="*/ 40 w 58"/>
                  <a:gd name="T5" fmla="*/ 55 h 55"/>
                  <a:gd name="T6" fmla="*/ 58 w 58"/>
                  <a:gd name="T7" fmla="*/ 24 h 55"/>
                  <a:gd name="T8" fmla="*/ 18 w 58"/>
                  <a:gd name="T9" fmla="*/ 0 h 55"/>
                  <a:gd name="T10" fmla="*/ 0 60000 65536"/>
                  <a:gd name="T11" fmla="*/ 0 60000 65536"/>
                  <a:gd name="T12" fmla="*/ 0 60000 65536"/>
                  <a:gd name="T13" fmla="*/ 0 60000 65536"/>
                  <a:gd name="T14" fmla="*/ 0 60000 65536"/>
                  <a:gd name="T15" fmla="*/ 0 w 58"/>
                  <a:gd name="T16" fmla="*/ 0 h 55"/>
                  <a:gd name="T17" fmla="*/ 58 w 58"/>
                  <a:gd name="T18" fmla="*/ 55 h 55"/>
                </a:gdLst>
                <a:ahLst/>
                <a:cxnLst>
                  <a:cxn ang="T10">
                    <a:pos x="T0" y="T1"/>
                  </a:cxn>
                  <a:cxn ang="T11">
                    <a:pos x="T2" y="T3"/>
                  </a:cxn>
                  <a:cxn ang="T12">
                    <a:pos x="T4" y="T5"/>
                  </a:cxn>
                  <a:cxn ang="T13">
                    <a:pos x="T6" y="T7"/>
                  </a:cxn>
                  <a:cxn ang="T14">
                    <a:pos x="T8" y="T9"/>
                  </a:cxn>
                </a:cxnLst>
                <a:rect l="T15" t="T16" r="T17" b="T18"/>
                <a:pathLst>
                  <a:path w="58" h="55">
                    <a:moveTo>
                      <a:pt x="18" y="0"/>
                    </a:moveTo>
                    <a:lnTo>
                      <a:pt x="0" y="32"/>
                    </a:lnTo>
                    <a:lnTo>
                      <a:pt x="40" y="55"/>
                    </a:lnTo>
                    <a:lnTo>
                      <a:pt x="58" y="24"/>
                    </a:lnTo>
                    <a:lnTo>
                      <a:pt x="1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2" name="Freeform 88"/>
              <p:cNvSpPr>
                <a:spLocks/>
              </p:cNvSpPr>
              <p:nvPr/>
            </p:nvSpPr>
            <p:spPr bwMode="auto">
              <a:xfrm>
                <a:off x="2195" y="1777"/>
                <a:ext cx="58" cy="55"/>
              </a:xfrm>
              <a:custGeom>
                <a:avLst/>
                <a:gdLst>
                  <a:gd name="T0" fmla="*/ 18 w 58"/>
                  <a:gd name="T1" fmla="*/ 0 h 55"/>
                  <a:gd name="T2" fmla="*/ 0 w 58"/>
                  <a:gd name="T3" fmla="*/ 32 h 55"/>
                  <a:gd name="T4" fmla="*/ 40 w 58"/>
                  <a:gd name="T5" fmla="*/ 55 h 55"/>
                  <a:gd name="T6" fmla="*/ 58 w 58"/>
                  <a:gd name="T7" fmla="*/ 24 h 55"/>
                  <a:gd name="T8" fmla="*/ 18 w 58"/>
                  <a:gd name="T9" fmla="*/ 0 h 55"/>
                  <a:gd name="T10" fmla="*/ 0 60000 65536"/>
                  <a:gd name="T11" fmla="*/ 0 60000 65536"/>
                  <a:gd name="T12" fmla="*/ 0 60000 65536"/>
                  <a:gd name="T13" fmla="*/ 0 60000 65536"/>
                  <a:gd name="T14" fmla="*/ 0 60000 65536"/>
                  <a:gd name="T15" fmla="*/ 0 w 58"/>
                  <a:gd name="T16" fmla="*/ 0 h 55"/>
                  <a:gd name="T17" fmla="*/ 58 w 58"/>
                  <a:gd name="T18" fmla="*/ 55 h 55"/>
                </a:gdLst>
                <a:ahLst/>
                <a:cxnLst>
                  <a:cxn ang="T10">
                    <a:pos x="T0" y="T1"/>
                  </a:cxn>
                  <a:cxn ang="T11">
                    <a:pos x="T2" y="T3"/>
                  </a:cxn>
                  <a:cxn ang="T12">
                    <a:pos x="T4" y="T5"/>
                  </a:cxn>
                  <a:cxn ang="T13">
                    <a:pos x="T6" y="T7"/>
                  </a:cxn>
                  <a:cxn ang="T14">
                    <a:pos x="T8" y="T9"/>
                  </a:cxn>
                </a:cxnLst>
                <a:rect l="T15" t="T16" r="T17" b="T18"/>
                <a:pathLst>
                  <a:path w="58" h="55">
                    <a:moveTo>
                      <a:pt x="18" y="0"/>
                    </a:moveTo>
                    <a:lnTo>
                      <a:pt x="0" y="32"/>
                    </a:lnTo>
                    <a:lnTo>
                      <a:pt x="40" y="55"/>
                    </a:lnTo>
                    <a:lnTo>
                      <a:pt x="58" y="24"/>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3" name="Freeform 89"/>
              <p:cNvSpPr>
                <a:spLocks/>
              </p:cNvSpPr>
              <p:nvPr/>
            </p:nvSpPr>
            <p:spPr bwMode="auto">
              <a:xfrm>
                <a:off x="1872" y="1314"/>
                <a:ext cx="53" cy="43"/>
              </a:xfrm>
              <a:custGeom>
                <a:avLst/>
                <a:gdLst>
                  <a:gd name="T0" fmla="*/ 7 w 53"/>
                  <a:gd name="T1" fmla="*/ 0 h 43"/>
                  <a:gd name="T2" fmla="*/ 0 w 53"/>
                  <a:gd name="T3" fmla="*/ 35 h 43"/>
                  <a:gd name="T4" fmla="*/ 48 w 53"/>
                  <a:gd name="T5" fmla="*/ 43 h 43"/>
                  <a:gd name="T6" fmla="*/ 53 w 53"/>
                  <a:gd name="T7" fmla="*/ 8 h 43"/>
                  <a:gd name="T8" fmla="*/ 7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7" y="0"/>
                    </a:moveTo>
                    <a:lnTo>
                      <a:pt x="0" y="35"/>
                    </a:lnTo>
                    <a:lnTo>
                      <a:pt x="48" y="43"/>
                    </a:lnTo>
                    <a:lnTo>
                      <a:pt x="53" y="8"/>
                    </a:lnTo>
                    <a:lnTo>
                      <a:pt x="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4" name="Freeform 90"/>
              <p:cNvSpPr>
                <a:spLocks/>
              </p:cNvSpPr>
              <p:nvPr/>
            </p:nvSpPr>
            <p:spPr bwMode="auto">
              <a:xfrm>
                <a:off x="1872" y="1314"/>
                <a:ext cx="53" cy="43"/>
              </a:xfrm>
              <a:custGeom>
                <a:avLst/>
                <a:gdLst>
                  <a:gd name="T0" fmla="*/ 7 w 53"/>
                  <a:gd name="T1" fmla="*/ 0 h 43"/>
                  <a:gd name="T2" fmla="*/ 0 w 53"/>
                  <a:gd name="T3" fmla="*/ 35 h 43"/>
                  <a:gd name="T4" fmla="*/ 48 w 53"/>
                  <a:gd name="T5" fmla="*/ 43 h 43"/>
                  <a:gd name="T6" fmla="*/ 53 w 53"/>
                  <a:gd name="T7" fmla="*/ 8 h 43"/>
                  <a:gd name="T8" fmla="*/ 7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7" y="0"/>
                    </a:moveTo>
                    <a:lnTo>
                      <a:pt x="0" y="35"/>
                    </a:lnTo>
                    <a:lnTo>
                      <a:pt x="48" y="43"/>
                    </a:lnTo>
                    <a:lnTo>
                      <a:pt x="53"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5" name="Freeform 91"/>
              <p:cNvSpPr>
                <a:spLocks noEditPoints="1"/>
              </p:cNvSpPr>
              <p:nvPr/>
            </p:nvSpPr>
            <p:spPr bwMode="auto">
              <a:xfrm>
                <a:off x="1996" y="1335"/>
                <a:ext cx="273" cy="82"/>
              </a:xfrm>
              <a:custGeom>
                <a:avLst/>
                <a:gdLst>
                  <a:gd name="T0" fmla="*/ 178 w 273"/>
                  <a:gd name="T1" fmla="*/ 31 h 82"/>
                  <a:gd name="T2" fmla="*/ 172 w 273"/>
                  <a:gd name="T3" fmla="*/ 66 h 82"/>
                  <a:gd name="T4" fmla="*/ 266 w 273"/>
                  <a:gd name="T5" fmla="*/ 82 h 82"/>
                  <a:gd name="T6" fmla="*/ 273 w 273"/>
                  <a:gd name="T7" fmla="*/ 47 h 82"/>
                  <a:gd name="T8" fmla="*/ 178 w 273"/>
                  <a:gd name="T9" fmla="*/ 31 h 82"/>
                  <a:gd name="T10" fmla="*/ 6 w 273"/>
                  <a:gd name="T11" fmla="*/ 0 h 82"/>
                  <a:gd name="T12" fmla="*/ 0 w 273"/>
                  <a:gd name="T13" fmla="*/ 35 h 82"/>
                  <a:gd name="T14" fmla="*/ 95 w 273"/>
                  <a:gd name="T15" fmla="*/ 52 h 82"/>
                  <a:gd name="T16" fmla="*/ 102 w 273"/>
                  <a:gd name="T17" fmla="*/ 17 h 82"/>
                  <a:gd name="T18" fmla="*/ 6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178" y="31"/>
                    </a:moveTo>
                    <a:lnTo>
                      <a:pt x="172" y="66"/>
                    </a:lnTo>
                    <a:lnTo>
                      <a:pt x="266" y="82"/>
                    </a:lnTo>
                    <a:lnTo>
                      <a:pt x="273" y="47"/>
                    </a:lnTo>
                    <a:lnTo>
                      <a:pt x="178" y="31"/>
                    </a:lnTo>
                    <a:close/>
                    <a:moveTo>
                      <a:pt x="6" y="0"/>
                    </a:moveTo>
                    <a:lnTo>
                      <a:pt x="0" y="35"/>
                    </a:lnTo>
                    <a:lnTo>
                      <a:pt x="95" y="52"/>
                    </a:lnTo>
                    <a:lnTo>
                      <a:pt x="102" y="17"/>
                    </a:lnTo>
                    <a:lnTo>
                      <a:pt x="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6" name="Freeform 92"/>
              <p:cNvSpPr>
                <a:spLocks noEditPoints="1"/>
              </p:cNvSpPr>
              <p:nvPr/>
            </p:nvSpPr>
            <p:spPr bwMode="auto">
              <a:xfrm>
                <a:off x="1996" y="1335"/>
                <a:ext cx="273" cy="82"/>
              </a:xfrm>
              <a:custGeom>
                <a:avLst/>
                <a:gdLst>
                  <a:gd name="T0" fmla="*/ 178 w 273"/>
                  <a:gd name="T1" fmla="*/ 31 h 82"/>
                  <a:gd name="T2" fmla="*/ 172 w 273"/>
                  <a:gd name="T3" fmla="*/ 66 h 82"/>
                  <a:gd name="T4" fmla="*/ 266 w 273"/>
                  <a:gd name="T5" fmla="*/ 82 h 82"/>
                  <a:gd name="T6" fmla="*/ 273 w 273"/>
                  <a:gd name="T7" fmla="*/ 47 h 82"/>
                  <a:gd name="T8" fmla="*/ 178 w 273"/>
                  <a:gd name="T9" fmla="*/ 31 h 82"/>
                  <a:gd name="T10" fmla="*/ 6 w 273"/>
                  <a:gd name="T11" fmla="*/ 0 h 82"/>
                  <a:gd name="T12" fmla="*/ 0 w 273"/>
                  <a:gd name="T13" fmla="*/ 35 h 82"/>
                  <a:gd name="T14" fmla="*/ 95 w 273"/>
                  <a:gd name="T15" fmla="*/ 52 h 82"/>
                  <a:gd name="T16" fmla="*/ 102 w 273"/>
                  <a:gd name="T17" fmla="*/ 17 h 82"/>
                  <a:gd name="T18" fmla="*/ 6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178" y="31"/>
                    </a:moveTo>
                    <a:lnTo>
                      <a:pt x="172" y="66"/>
                    </a:lnTo>
                    <a:lnTo>
                      <a:pt x="266" y="82"/>
                    </a:lnTo>
                    <a:lnTo>
                      <a:pt x="273" y="47"/>
                    </a:lnTo>
                    <a:lnTo>
                      <a:pt x="178" y="31"/>
                    </a:lnTo>
                    <a:moveTo>
                      <a:pt x="6" y="0"/>
                    </a:moveTo>
                    <a:lnTo>
                      <a:pt x="0" y="35"/>
                    </a:lnTo>
                    <a:lnTo>
                      <a:pt x="95" y="52"/>
                    </a:lnTo>
                    <a:lnTo>
                      <a:pt x="102" y="1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7" name="Freeform 93"/>
              <p:cNvSpPr>
                <a:spLocks/>
              </p:cNvSpPr>
              <p:nvPr/>
            </p:nvSpPr>
            <p:spPr bwMode="auto">
              <a:xfrm>
                <a:off x="2340" y="1396"/>
                <a:ext cx="53" cy="43"/>
              </a:xfrm>
              <a:custGeom>
                <a:avLst/>
                <a:gdLst>
                  <a:gd name="T0" fmla="*/ 6 w 53"/>
                  <a:gd name="T1" fmla="*/ 0 h 43"/>
                  <a:gd name="T2" fmla="*/ 0 w 53"/>
                  <a:gd name="T3" fmla="*/ 35 h 43"/>
                  <a:gd name="T4" fmla="*/ 46 w 53"/>
                  <a:gd name="T5" fmla="*/ 43 h 43"/>
                  <a:gd name="T6" fmla="*/ 53 w 53"/>
                  <a:gd name="T7" fmla="*/ 8 h 43"/>
                  <a:gd name="T8" fmla="*/ 6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6" y="0"/>
                    </a:moveTo>
                    <a:lnTo>
                      <a:pt x="0" y="35"/>
                    </a:lnTo>
                    <a:lnTo>
                      <a:pt x="46" y="43"/>
                    </a:lnTo>
                    <a:lnTo>
                      <a:pt x="53" y="8"/>
                    </a:lnTo>
                    <a:lnTo>
                      <a:pt x="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8" name="Freeform 94"/>
              <p:cNvSpPr>
                <a:spLocks/>
              </p:cNvSpPr>
              <p:nvPr/>
            </p:nvSpPr>
            <p:spPr bwMode="auto">
              <a:xfrm>
                <a:off x="2340" y="1396"/>
                <a:ext cx="53" cy="43"/>
              </a:xfrm>
              <a:custGeom>
                <a:avLst/>
                <a:gdLst>
                  <a:gd name="T0" fmla="*/ 6 w 53"/>
                  <a:gd name="T1" fmla="*/ 0 h 43"/>
                  <a:gd name="T2" fmla="*/ 0 w 53"/>
                  <a:gd name="T3" fmla="*/ 35 h 43"/>
                  <a:gd name="T4" fmla="*/ 46 w 53"/>
                  <a:gd name="T5" fmla="*/ 43 h 43"/>
                  <a:gd name="T6" fmla="*/ 53 w 53"/>
                  <a:gd name="T7" fmla="*/ 8 h 43"/>
                  <a:gd name="T8" fmla="*/ 6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6" y="0"/>
                    </a:moveTo>
                    <a:lnTo>
                      <a:pt x="0" y="35"/>
                    </a:lnTo>
                    <a:lnTo>
                      <a:pt x="46" y="43"/>
                    </a:lnTo>
                    <a:lnTo>
                      <a:pt x="53"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59" name="Freeform 95"/>
              <p:cNvSpPr>
                <a:spLocks/>
              </p:cNvSpPr>
              <p:nvPr/>
            </p:nvSpPr>
            <p:spPr bwMode="auto">
              <a:xfrm>
                <a:off x="1875" y="1066"/>
                <a:ext cx="52" cy="43"/>
              </a:xfrm>
              <a:custGeom>
                <a:avLst/>
                <a:gdLst>
                  <a:gd name="T0" fmla="*/ 46 w 52"/>
                  <a:gd name="T1" fmla="*/ 0 h 43"/>
                  <a:gd name="T2" fmla="*/ 0 w 52"/>
                  <a:gd name="T3" fmla="*/ 8 h 43"/>
                  <a:gd name="T4" fmla="*/ 0 w 52"/>
                  <a:gd name="T5" fmla="*/ 11 h 43"/>
                  <a:gd name="T6" fmla="*/ 5 w 52"/>
                  <a:gd name="T7" fmla="*/ 43 h 43"/>
                  <a:gd name="T8" fmla="*/ 52 w 52"/>
                  <a:gd name="T9" fmla="*/ 35 h 43"/>
                  <a:gd name="T10" fmla="*/ 46 w 52"/>
                  <a:gd name="T11" fmla="*/ 0 h 43"/>
                  <a:gd name="T12" fmla="*/ 0 60000 65536"/>
                  <a:gd name="T13" fmla="*/ 0 60000 65536"/>
                  <a:gd name="T14" fmla="*/ 0 60000 65536"/>
                  <a:gd name="T15" fmla="*/ 0 60000 65536"/>
                  <a:gd name="T16" fmla="*/ 0 60000 65536"/>
                  <a:gd name="T17" fmla="*/ 0 60000 65536"/>
                  <a:gd name="T18" fmla="*/ 0 w 52"/>
                  <a:gd name="T19" fmla="*/ 0 h 43"/>
                  <a:gd name="T20" fmla="*/ 52 w 52"/>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2" h="43">
                    <a:moveTo>
                      <a:pt x="46" y="0"/>
                    </a:moveTo>
                    <a:lnTo>
                      <a:pt x="0" y="8"/>
                    </a:lnTo>
                    <a:lnTo>
                      <a:pt x="0" y="11"/>
                    </a:lnTo>
                    <a:lnTo>
                      <a:pt x="5" y="43"/>
                    </a:lnTo>
                    <a:lnTo>
                      <a:pt x="52" y="35"/>
                    </a:lnTo>
                    <a:lnTo>
                      <a:pt x="4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0" name="Freeform 96"/>
              <p:cNvSpPr>
                <a:spLocks/>
              </p:cNvSpPr>
              <p:nvPr/>
            </p:nvSpPr>
            <p:spPr bwMode="auto">
              <a:xfrm>
                <a:off x="1875" y="1066"/>
                <a:ext cx="52" cy="43"/>
              </a:xfrm>
              <a:custGeom>
                <a:avLst/>
                <a:gdLst>
                  <a:gd name="T0" fmla="*/ 46 w 52"/>
                  <a:gd name="T1" fmla="*/ 0 h 43"/>
                  <a:gd name="T2" fmla="*/ 0 w 52"/>
                  <a:gd name="T3" fmla="*/ 8 h 43"/>
                  <a:gd name="T4" fmla="*/ 0 w 52"/>
                  <a:gd name="T5" fmla="*/ 11 h 43"/>
                  <a:gd name="T6" fmla="*/ 5 w 52"/>
                  <a:gd name="T7" fmla="*/ 43 h 43"/>
                  <a:gd name="T8" fmla="*/ 52 w 52"/>
                  <a:gd name="T9" fmla="*/ 35 h 43"/>
                  <a:gd name="T10" fmla="*/ 46 w 52"/>
                  <a:gd name="T11" fmla="*/ 0 h 43"/>
                  <a:gd name="T12" fmla="*/ 0 60000 65536"/>
                  <a:gd name="T13" fmla="*/ 0 60000 65536"/>
                  <a:gd name="T14" fmla="*/ 0 60000 65536"/>
                  <a:gd name="T15" fmla="*/ 0 60000 65536"/>
                  <a:gd name="T16" fmla="*/ 0 60000 65536"/>
                  <a:gd name="T17" fmla="*/ 0 60000 65536"/>
                  <a:gd name="T18" fmla="*/ 0 w 52"/>
                  <a:gd name="T19" fmla="*/ 0 h 43"/>
                  <a:gd name="T20" fmla="*/ 52 w 52"/>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52" h="43">
                    <a:moveTo>
                      <a:pt x="46" y="0"/>
                    </a:moveTo>
                    <a:lnTo>
                      <a:pt x="0" y="8"/>
                    </a:lnTo>
                    <a:lnTo>
                      <a:pt x="0" y="11"/>
                    </a:lnTo>
                    <a:lnTo>
                      <a:pt x="5" y="43"/>
                    </a:lnTo>
                    <a:lnTo>
                      <a:pt x="52" y="35"/>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1" name="Freeform 97"/>
              <p:cNvSpPr>
                <a:spLocks noEditPoints="1"/>
              </p:cNvSpPr>
              <p:nvPr/>
            </p:nvSpPr>
            <p:spPr bwMode="auto">
              <a:xfrm>
                <a:off x="1997" y="1005"/>
                <a:ext cx="273" cy="82"/>
              </a:xfrm>
              <a:custGeom>
                <a:avLst/>
                <a:gdLst>
                  <a:gd name="T0" fmla="*/ 95 w 273"/>
                  <a:gd name="T1" fmla="*/ 30 h 82"/>
                  <a:gd name="T2" fmla="*/ 0 w 273"/>
                  <a:gd name="T3" fmla="*/ 47 h 82"/>
                  <a:gd name="T4" fmla="*/ 7 w 273"/>
                  <a:gd name="T5" fmla="*/ 82 h 82"/>
                  <a:gd name="T6" fmla="*/ 102 w 273"/>
                  <a:gd name="T7" fmla="*/ 65 h 82"/>
                  <a:gd name="T8" fmla="*/ 95 w 273"/>
                  <a:gd name="T9" fmla="*/ 30 h 82"/>
                  <a:gd name="T10" fmla="*/ 267 w 273"/>
                  <a:gd name="T11" fmla="*/ 0 h 82"/>
                  <a:gd name="T12" fmla="*/ 172 w 273"/>
                  <a:gd name="T13" fmla="*/ 17 h 82"/>
                  <a:gd name="T14" fmla="*/ 178 w 273"/>
                  <a:gd name="T15" fmla="*/ 52 h 82"/>
                  <a:gd name="T16" fmla="*/ 273 w 273"/>
                  <a:gd name="T17" fmla="*/ 35 h 82"/>
                  <a:gd name="T18" fmla="*/ 267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95" y="30"/>
                    </a:moveTo>
                    <a:lnTo>
                      <a:pt x="0" y="47"/>
                    </a:lnTo>
                    <a:lnTo>
                      <a:pt x="7" y="82"/>
                    </a:lnTo>
                    <a:lnTo>
                      <a:pt x="102" y="65"/>
                    </a:lnTo>
                    <a:lnTo>
                      <a:pt x="95" y="30"/>
                    </a:lnTo>
                    <a:close/>
                    <a:moveTo>
                      <a:pt x="267" y="0"/>
                    </a:moveTo>
                    <a:lnTo>
                      <a:pt x="172" y="17"/>
                    </a:lnTo>
                    <a:lnTo>
                      <a:pt x="178" y="52"/>
                    </a:lnTo>
                    <a:lnTo>
                      <a:pt x="273" y="35"/>
                    </a:lnTo>
                    <a:lnTo>
                      <a:pt x="26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2" name="Freeform 98"/>
              <p:cNvSpPr>
                <a:spLocks noEditPoints="1"/>
              </p:cNvSpPr>
              <p:nvPr/>
            </p:nvSpPr>
            <p:spPr bwMode="auto">
              <a:xfrm>
                <a:off x="1997" y="1005"/>
                <a:ext cx="273" cy="82"/>
              </a:xfrm>
              <a:custGeom>
                <a:avLst/>
                <a:gdLst>
                  <a:gd name="T0" fmla="*/ 95 w 273"/>
                  <a:gd name="T1" fmla="*/ 30 h 82"/>
                  <a:gd name="T2" fmla="*/ 0 w 273"/>
                  <a:gd name="T3" fmla="*/ 47 h 82"/>
                  <a:gd name="T4" fmla="*/ 7 w 273"/>
                  <a:gd name="T5" fmla="*/ 82 h 82"/>
                  <a:gd name="T6" fmla="*/ 102 w 273"/>
                  <a:gd name="T7" fmla="*/ 65 h 82"/>
                  <a:gd name="T8" fmla="*/ 95 w 273"/>
                  <a:gd name="T9" fmla="*/ 30 h 82"/>
                  <a:gd name="T10" fmla="*/ 267 w 273"/>
                  <a:gd name="T11" fmla="*/ 0 h 82"/>
                  <a:gd name="T12" fmla="*/ 172 w 273"/>
                  <a:gd name="T13" fmla="*/ 17 h 82"/>
                  <a:gd name="T14" fmla="*/ 178 w 273"/>
                  <a:gd name="T15" fmla="*/ 52 h 82"/>
                  <a:gd name="T16" fmla="*/ 273 w 273"/>
                  <a:gd name="T17" fmla="*/ 35 h 82"/>
                  <a:gd name="T18" fmla="*/ 267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95" y="30"/>
                    </a:moveTo>
                    <a:lnTo>
                      <a:pt x="0" y="47"/>
                    </a:lnTo>
                    <a:lnTo>
                      <a:pt x="7" y="82"/>
                    </a:lnTo>
                    <a:lnTo>
                      <a:pt x="102" y="65"/>
                    </a:lnTo>
                    <a:lnTo>
                      <a:pt x="95" y="30"/>
                    </a:lnTo>
                    <a:moveTo>
                      <a:pt x="267" y="0"/>
                    </a:moveTo>
                    <a:lnTo>
                      <a:pt x="172" y="17"/>
                    </a:lnTo>
                    <a:lnTo>
                      <a:pt x="178" y="52"/>
                    </a:lnTo>
                    <a:lnTo>
                      <a:pt x="273" y="35"/>
                    </a:lnTo>
                    <a:lnTo>
                      <a:pt x="2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3" name="Freeform 99"/>
              <p:cNvSpPr>
                <a:spLocks/>
              </p:cNvSpPr>
              <p:nvPr/>
            </p:nvSpPr>
            <p:spPr bwMode="auto">
              <a:xfrm>
                <a:off x="2341" y="983"/>
                <a:ext cx="53" cy="43"/>
              </a:xfrm>
              <a:custGeom>
                <a:avLst/>
                <a:gdLst>
                  <a:gd name="T0" fmla="*/ 46 w 53"/>
                  <a:gd name="T1" fmla="*/ 0 h 43"/>
                  <a:gd name="T2" fmla="*/ 0 w 53"/>
                  <a:gd name="T3" fmla="*/ 8 h 43"/>
                  <a:gd name="T4" fmla="*/ 6 w 53"/>
                  <a:gd name="T5" fmla="*/ 43 h 43"/>
                  <a:gd name="T6" fmla="*/ 53 w 53"/>
                  <a:gd name="T7" fmla="*/ 35 h 43"/>
                  <a:gd name="T8" fmla="*/ 46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6" y="0"/>
                    </a:moveTo>
                    <a:lnTo>
                      <a:pt x="0" y="8"/>
                    </a:lnTo>
                    <a:lnTo>
                      <a:pt x="6" y="43"/>
                    </a:lnTo>
                    <a:lnTo>
                      <a:pt x="53" y="35"/>
                    </a:lnTo>
                    <a:lnTo>
                      <a:pt x="4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4" name="Freeform 100"/>
              <p:cNvSpPr>
                <a:spLocks/>
              </p:cNvSpPr>
              <p:nvPr/>
            </p:nvSpPr>
            <p:spPr bwMode="auto">
              <a:xfrm>
                <a:off x="2341" y="983"/>
                <a:ext cx="53" cy="43"/>
              </a:xfrm>
              <a:custGeom>
                <a:avLst/>
                <a:gdLst>
                  <a:gd name="T0" fmla="*/ 46 w 53"/>
                  <a:gd name="T1" fmla="*/ 0 h 43"/>
                  <a:gd name="T2" fmla="*/ 0 w 53"/>
                  <a:gd name="T3" fmla="*/ 8 h 43"/>
                  <a:gd name="T4" fmla="*/ 6 w 53"/>
                  <a:gd name="T5" fmla="*/ 43 h 43"/>
                  <a:gd name="T6" fmla="*/ 53 w 53"/>
                  <a:gd name="T7" fmla="*/ 35 h 43"/>
                  <a:gd name="T8" fmla="*/ 46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6" y="0"/>
                    </a:moveTo>
                    <a:lnTo>
                      <a:pt x="0" y="8"/>
                    </a:lnTo>
                    <a:lnTo>
                      <a:pt x="6" y="43"/>
                    </a:lnTo>
                    <a:lnTo>
                      <a:pt x="53" y="35"/>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5" name="Freeform 101"/>
              <p:cNvSpPr>
                <a:spLocks/>
              </p:cNvSpPr>
              <p:nvPr/>
            </p:nvSpPr>
            <p:spPr bwMode="auto">
              <a:xfrm>
                <a:off x="1788" y="827"/>
                <a:ext cx="58" cy="54"/>
              </a:xfrm>
              <a:custGeom>
                <a:avLst/>
                <a:gdLst>
                  <a:gd name="T0" fmla="*/ 40 w 58"/>
                  <a:gd name="T1" fmla="*/ 0 h 54"/>
                  <a:gd name="T2" fmla="*/ 0 w 58"/>
                  <a:gd name="T3" fmla="*/ 23 h 54"/>
                  <a:gd name="T4" fmla="*/ 18 w 58"/>
                  <a:gd name="T5" fmla="*/ 54 h 54"/>
                  <a:gd name="T6" fmla="*/ 58 w 58"/>
                  <a:gd name="T7" fmla="*/ 30 h 54"/>
                  <a:gd name="T8" fmla="*/ 40 w 58"/>
                  <a:gd name="T9" fmla="*/ 0 h 54"/>
                  <a:gd name="T10" fmla="*/ 0 60000 65536"/>
                  <a:gd name="T11" fmla="*/ 0 60000 65536"/>
                  <a:gd name="T12" fmla="*/ 0 60000 65536"/>
                  <a:gd name="T13" fmla="*/ 0 60000 65536"/>
                  <a:gd name="T14" fmla="*/ 0 60000 65536"/>
                  <a:gd name="T15" fmla="*/ 0 w 58"/>
                  <a:gd name="T16" fmla="*/ 0 h 54"/>
                  <a:gd name="T17" fmla="*/ 58 w 58"/>
                  <a:gd name="T18" fmla="*/ 54 h 54"/>
                </a:gdLst>
                <a:ahLst/>
                <a:cxnLst>
                  <a:cxn ang="T10">
                    <a:pos x="T0" y="T1"/>
                  </a:cxn>
                  <a:cxn ang="T11">
                    <a:pos x="T2" y="T3"/>
                  </a:cxn>
                  <a:cxn ang="T12">
                    <a:pos x="T4" y="T5"/>
                  </a:cxn>
                  <a:cxn ang="T13">
                    <a:pos x="T6" y="T7"/>
                  </a:cxn>
                  <a:cxn ang="T14">
                    <a:pos x="T8" y="T9"/>
                  </a:cxn>
                </a:cxnLst>
                <a:rect l="T15" t="T16" r="T17" b="T18"/>
                <a:pathLst>
                  <a:path w="58" h="54">
                    <a:moveTo>
                      <a:pt x="40" y="0"/>
                    </a:moveTo>
                    <a:lnTo>
                      <a:pt x="0" y="23"/>
                    </a:lnTo>
                    <a:lnTo>
                      <a:pt x="18" y="54"/>
                    </a:lnTo>
                    <a:lnTo>
                      <a:pt x="58" y="30"/>
                    </a:lnTo>
                    <a:lnTo>
                      <a:pt x="4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6" name="Freeform 102"/>
              <p:cNvSpPr>
                <a:spLocks/>
              </p:cNvSpPr>
              <p:nvPr/>
            </p:nvSpPr>
            <p:spPr bwMode="auto">
              <a:xfrm>
                <a:off x="1788" y="827"/>
                <a:ext cx="58" cy="54"/>
              </a:xfrm>
              <a:custGeom>
                <a:avLst/>
                <a:gdLst>
                  <a:gd name="T0" fmla="*/ 40 w 58"/>
                  <a:gd name="T1" fmla="*/ 0 h 54"/>
                  <a:gd name="T2" fmla="*/ 0 w 58"/>
                  <a:gd name="T3" fmla="*/ 23 h 54"/>
                  <a:gd name="T4" fmla="*/ 18 w 58"/>
                  <a:gd name="T5" fmla="*/ 54 h 54"/>
                  <a:gd name="T6" fmla="*/ 58 w 58"/>
                  <a:gd name="T7" fmla="*/ 30 h 54"/>
                  <a:gd name="T8" fmla="*/ 40 w 58"/>
                  <a:gd name="T9" fmla="*/ 0 h 54"/>
                  <a:gd name="T10" fmla="*/ 0 60000 65536"/>
                  <a:gd name="T11" fmla="*/ 0 60000 65536"/>
                  <a:gd name="T12" fmla="*/ 0 60000 65536"/>
                  <a:gd name="T13" fmla="*/ 0 60000 65536"/>
                  <a:gd name="T14" fmla="*/ 0 60000 65536"/>
                  <a:gd name="T15" fmla="*/ 0 w 58"/>
                  <a:gd name="T16" fmla="*/ 0 h 54"/>
                  <a:gd name="T17" fmla="*/ 58 w 58"/>
                  <a:gd name="T18" fmla="*/ 54 h 54"/>
                </a:gdLst>
                <a:ahLst/>
                <a:cxnLst>
                  <a:cxn ang="T10">
                    <a:pos x="T0" y="T1"/>
                  </a:cxn>
                  <a:cxn ang="T11">
                    <a:pos x="T2" y="T3"/>
                  </a:cxn>
                  <a:cxn ang="T12">
                    <a:pos x="T4" y="T5"/>
                  </a:cxn>
                  <a:cxn ang="T13">
                    <a:pos x="T6" y="T7"/>
                  </a:cxn>
                  <a:cxn ang="T14">
                    <a:pos x="T8" y="T9"/>
                  </a:cxn>
                </a:cxnLst>
                <a:rect l="T15" t="T16" r="T17" b="T18"/>
                <a:pathLst>
                  <a:path w="58" h="54">
                    <a:moveTo>
                      <a:pt x="40" y="0"/>
                    </a:moveTo>
                    <a:lnTo>
                      <a:pt x="0" y="23"/>
                    </a:lnTo>
                    <a:lnTo>
                      <a:pt x="18" y="54"/>
                    </a:lnTo>
                    <a:lnTo>
                      <a:pt x="58" y="3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7" name="Freeform 103"/>
              <p:cNvSpPr>
                <a:spLocks noEditPoints="1"/>
              </p:cNvSpPr>
              <p:nvPr/>
            </p:nvSpPr>
            <p:spPr bwMode="auto">
              <a:xfrm>
                <a:off x="1896" y="652"/>
                <a:ext cx="252" cy="167"/>
              </a:xfrm>
              <a:custGeom>
                <a:avLst/>
                <a:gdLst>
                  <a:gd name="T0" fmla="*/ 83 w 252"/>
                  <a:gd name="T1" fmla="*/ 87 h 167"/>
                  <a:gd name="T2" fmla="*/ 0 w 252"/>
                  <a:gd name="T3" fmla="*/ 135 h 167"/>
                  <a:gd name="T4" fmla="*/ 18 w 252"/>
                  <a:gd name="T5" fmla="*/ 167 h 167"/>
                  <a:gd name="T6" fmla="*/ 101 w 252"/>
                  <a:gd name="T7" fmla="*/ 118 h 167"/>
                  <a:gd name="T8" fmla="*/ 83 w 252"/>
                  <a:gd name="T9" fmla="*/ 87 h 167"/>
                  <a:gd name="T10" fmla="*/ 234 w 252"/>
                  <a:gd name="T11" fmla="*/ 0 h 167"/>
                  <a:gd name="T12" fmla="*/ 151 w 252"/>
                  <a:gd name="T13" fmla="*/ 48 h 167"/>
                  <a:gd name="T14" fmla="*/ 169 w 252"/>
                  <a:gd name="T15" fmla="*/ 79 h 167"/>
                  <a:gd name="T16" fmla="*/ 252 w 252"/>
                  <a:gd name="T17" fmla="*/ 32 h 167"/>
                  <a:gd name="T18" fmla="*/ 234 w 252"/>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83" y="87"/>
                    </a:moveTo>
                    <a:lnTo>
                      <a:pt x="0" y="135"/>
                    </a:lnTo>
                    <a:lnTo>
                      <a:pt x="18" y="167"/>
                    </a:lnTo>
                    <a:lnTo>
                      <a:pt x="101" y="118"/>
                    </a:lnTo>
                    <a:lnTo>
                      <a:pt x="83" y="87"/>
                    </a:lnTo>
                    <a:close/>
                    <a:moveTo>
                      <a:pt x="234" y="0"/>
                    </a:moveTo>
                    <a:lnTo>
                      <a:pt x="151" y="48"/>
                    </a:lnTo>
                    <a:lnTo>
                      <a:pt x="169" y="79"/>
                    </a:lnTo>
                    <a:lnTo>
                      <a:pt x="252" y="32"/>
                    </a:lnTo>
                    <a:lnTo>
                      <a:pt x="23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8" name="Freeform 104"/>
              <p:cNvSpPr>
                <a:spLocks noEditPoints="1"/>
              </p:cNvSpPr>
              <p:nvPr/>
            </p:nvSpPr>
            <p:spPr bwMode="auto">
              <a:xfrm>
                <a:off x="1896" y="652"/>
                <a:ext cx="252" cy="167"/>
              </a:xfrm>
              <a:custGeom>
                <a:avLst/>
                <a:gdLst>
                  <a:gd name="T0" fmla="*/ 83 w 252"/>
                  <a:gd name="T1" fmla="*/ 87 h 167"/>
                  <a:gd name="T2" fmla="*/ 0 w 252"/>
                  <a:gd name="T3" fmla="*/ 135 h 167"/>
                  <a:gd name="T4" fmla="*/ 18 w 252"/>
                  <a:gd name="T5" fmla="*/ 167 h 167"/>
                  <a:gd name="T6" fmla="*/ 101 w 252"/>
                  <a:gd name="T7" fmla="*/ 118 h 167"/>
                  <a:gd name="T8" fmla="*/ 83 w 252"/>
                  <a:gd name="T9" fmla="*/ 87 h 167"/>
                  <a:gd name="T10" fmla="*/ 234 w 252"/>
                  <a:gd name="T11" fmla="*/ 0 h 167"/>
                  <a:gd name="T12" fmla="*/ 151 w 252"/>
                  <a:gd name="T13" fmla="*/ 48 h 167"/>
                  <a:gd name="T14" fmla="*/ 169 w 252"/>
                  <a:gd name="T15" fmla="*/ 79 h 167"/>
                  <a:gd name="T16" fmla="*/ 252 w 252"/>
                  <a:gd name="T17" fmla="*/ 32 h 167"/>
                  <a:gd name="T18" fmla="*/ 234 w 252"/>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83" y="87"/>
                    </a:moveTo>
                    <a:lnTo>
                      <a:pt x="0" y="135"/>
                    </a:lnTo>
                    <a:lnTo>
                      <a:pt x="18" y="167"/>
                    </a:lnTo>
                    <a:lnTo>
                      <a:pt x="101" y="118"/>
                    </a:lnTo>
                    <a:lnTo>
                      <a:pt x="83" y="87"/>
                    </a:lnTo>
                    <a:moveTo>
                      <a:pt x="234" y="0"/>
                    </a:moveTo>
                    <a:lnTo>
                      <a:pt x="151" y="48"/>
                    </a:lnTo>
                    <a:lnTo>
                      <a:pt x="169" y="79"/>
                    </a:lnTo>
                    <a:lnTo>
                      <a:pt x="252" y="32"/>
                    </a:lnTo>
                    <a:lnTo>
                      <a:pt x="2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69" name="Freeform 105"/>
              <p:cNvSpPr>
                <a:spLocks/>
              </p:cNvSpPr>
              <p:nvPr/>
            </p:nvSpPr>
            <p:spPr bwMode="auto">
              <a:xfrm>
                <a:off x="2198" y="589"/>
                <a:ext cx="59" cy="55"/>
              </a:xfrm>
              <a:custGeom>
                <a:avLst/>
                <a:gdLst>
                  <a:gd name="T0" fmla="*/ 41 w 59"/>
                  <a:gd name="T1" fmla="*/ 0 h 55"/>
                  <a:gd name="T2" fmla="*/ 0 w 59"/>
                  <a:gd name="T3" fmla="*/ 24 h 55"/>
                  <a:gd name="T4" fmla="*/ 18 w 59"/>
                  <a:gd name="T5" fmla="*/ 55 h 55"/>
                  <a:gd name="T6" fmla="*/ 59 w 59"/>
                  <a:gd name="T7" fmla="*/ 31 h 55"/>
                  <a:gd name="T8" fmla="*/ 41 w 59"/>
                  <a:gd name="T9" fmla="*/ 0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41" y="0"/>
                    </a:moveTo>
                    <a:lnTo>
                      <a:pt x="0" y="24"/>
                    </a:lnTo>
                    <a:lnTo>
                      <a:pt x="18" y="55"/>
                    </a:lnTo>
                    <a:lnTo>
                      <a:pt x="59" y="31"/>
                    </a:lnTo>
                    <a:lnTo>
                      <a:pt x="41"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0" name="Freeform 106"/>
              <p:cNvSpPr>
                <a:spLocks/>
              </p:cNvSpPr>
              <p:nvPr/>
            </p:nvSpPr>
            <p:spPr bwMode="auto">
              <a:xfrm>
                <a:off x="2198" y="589"/>
                <a:ext cx="59" cy="55"/>
              </a:xfrm>
              <a:custGeom>
                <a:avLst/>
                <a:gdLst>
                  <a:gd name="T0" fmla="*/ 41 w 59"/>
                  <a:gd name="T1" fmla="*/ 0 h 55"/>
                  <a:gd name="T2" fmla="*/ 0 w 59"/>
                  <a:gd name="T3" fmla="*/ 24 h 55"/>
                  <a:gd name="T4" fmla="*/ 18 w 59"/>
                  <a:gd name="T5" fmla="*/ 55 h 55"/>
                  <a:gd name="T6" fmla="*/ 59 w 59"/>
                  <a:gd name="T7" fmla="*/ 31 h 55"/>
                  <a:gd name="T8" fmla="*/ 41 w 59"/>
                  <a:gd name="T9" fmla="*/ 0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41" y="0"/>
                    </a:moveTo>
                    <a:lnTo>
                      <a:pt x="0" y="24"/>
                    </a:lnTo>
                    <a:lnTo>
                      <a:pt x="18" y="55"/>
                    </a:lnTo>
                    <a:lnTo>
                      <a:pt x="59" y="31"/>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1" name="Freeform 107"/>
              <p:cNvSpPr>
                <a:spLocks/>
              </p:cNvSpPr>
              <p:nvPr/>
            </p:nvSpPr>
            <p:spPr bwMode="auto">
              <a:xfrm>
                <a:off x="1630" y="633"/>
                <a:ext cx="57" cy="60"/>
              </a:xfrm>
              <a:custGeom>
                <a:avLst/>
                <a:gdLst>
                  <a:gd name="T0" fmla="*/ 30 w 57"/>
                  <a:gd name="T1" fmla="*/ 0 h 60"/>
                  <a:gd name="T2" fmla="*/ 0 w 57"/>
                  <a:gd name="T3" fmla="*/ 37 h 60"/>
                  <a:gd name="T4" fmla="*/ 27 w 57"/>
                  <a:gd name="T5" fmla="*/ 60 h 60"/>
                  <a:gd name="T6" fmla="*/ 57 w 57"/>
                  <a:gd name="T7" fmla="*/ 23 h 60"/>
                  <a:gd name="T8" fmla="*/ 30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30" y="0"/>
                    </a:moveTo>
                    <a:lnTo>
                      <a:pt x="0" y="37"/>
                    </a:lnTo>
                    <a:lnTo>
                      <a:pt x="27" y="60"/>
                    </a:lnTo>
                    <a:lnTo>
                      <a:pt x="57" y="23"/>
                    </a:lnTo>
                    <a:lnTo>
                      <a:pt x="3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2" name="Freeform 108"/>
              <p:cNvSpPr>
                <a:spLocks/>
              </p:cNvSpPr>
              <p:nvPr/>
            </p:nvSpPr>
            <p:spPr bwMode="auto">
              <a:xfrm>
                <a:off x="1630" y="633"/>
                <a:ext cx="57" cy="60"/>
              </a:xfrm>
              <a:custGeom>
                <a:avLst/>
                <a:gdLst>
                  <a:gd name="T0" fmla="*/ 30 w 57"/>
                  <a:gd name="T1" fmla="*/ 0 h 60"/>
                  <a:gd name="T2" fmla="*/ 0 w 57"/>
                  <a:gd name="T3" fmla="*/ 37 h 60"/>
                  <a:gd name="T4" fmla="*/ 27 w 57"/>
                  <a:gd name="T5" fmla="*/ 60 h 60"/>
                  <a:gd name="T6" fmla="*/ 57 w 57"/>
                  <a:gd name="T7" fmla="*/ 23 h 60"/>
                  <a:gd name="T8" fmla="*/ 30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30" y="0"/>
                    </a:moveTo>
                    <a:lnTo>
                      <a:pt x="0" y="37"/>
                    </a:lnTo>
                    <a:lnTo>
                      <a:pt x="27" y="60"/>
                    </a:lnTo>
                    <a:lnTo>
                      <a:pt x="57" y="23"/>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3" name="Freeform 109"/>
              <p:cNvSpPr>
                <a:spLocks noEditPoints="1"/>
              </p:cNvSpPr>
              <p:nvPr/>
            </p:nvSpPr>
            <p:spPr bwMode="auto">
              <a:xfrm>
                <a:off x="1710" y="366"/>
                <a:ext cx="202" cy="231"/>
              </a:xfrm>
              <a:custGeom>
                <a:avLst/>
                <a:gdLst>
                  <a:gd name="T0" fmla="*/ 62 w 202"/>
                  <a:gd name="T1" fmla="*/ 134 h 231"/>
                  <a:gd name="T2" fmla="*/ 0 w 202"/>
                  <a:gd name="T3" fmla="*/ 207 h 231"/>
                  <a:gd name="T4" fmla="*/ 28 w 202"/>
                  <a:gd name="T5" fmla="*/ 231 h 231"/>
                  <a:gd name="T6" fmla="*/ 90 w 202"/>
                  <a:gd name="T7" fmla="*/ 157 h 231"/>
                  <a:gd name="T8" fmla="*/ 62 w 202"/>
                  <a:gd name="T9" fmla="*/ 134 h 231"/>
                  <a:gd name="T10" fmla="*/ 175 w 202"/>
                  <a:gd name="T11" fmla="*/ 0 h 231"/>
                  <a:gd name="T12" fmla="*/ 113 w 202"/>
                  <a:gd name="T13" fmla="*/ 74 h 231"/>
                  <a:gd name="T14" fmla="*/ 140 w 202"/>
                  <a:gd name="T15" fmla="*/ 97 h 231"/>
                  <a:gd name="T16" fmla="*/ 202 w 202"/>
                  <a:gd name="T17" fmla="*/ 23 h 231"/>
                  <a:gd name="T18" fmla="*/ 175 w 202"/>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1"/>
                  <a:gd name="T32" fmla="*/ 202 w 202"/>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1">
                    <a:moveTo>
                      <a:pt x="62" y="134"/>
                    </a:moveTo>
                    <a:lnTo>
                      <a:pt x="0" y="207"/>
                    </a:lnTo>
                    <a:lnTo>
                      <a:pt x="28" y="231"/>
                    </a:lnTo>
                    <a:lnTo>
                      <a:pt x="90" y="157"/>
                    </a:lnTo>
                    <a:lnTo>
                      <a:pt x="62" y="134"/>
                    </a:lnTo>
                    <a:close/>
                    <a:moveTo>
                      <a:pt x="175" y="0"/>
                    </a:moveTo>
                    <a:lnTo>
                      <a:pt x="113" y="74"/>
                    </a:lnTo>
                    <a:lnTo>
                      <a:pt x="140" y="97"/>
                    </a:lnTo>
                    <a:lnTo>
                      <a:pt x="202" y="23"/>
                    </a:lnTo>
                    <a:lnTo>
                      <a:pt x="17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4" name="Freeform 110"/>
              <p:cNvSpPr>
                <a:spLocks noEditPoints="1"/>
              </p:cNvSpPr>
              <p:nvPr/>
            </p:nvSpPr>
            <p:spPr bwMode="auto">
              <a:xfrm>
                <a:off x="1710" y="366"/>
                <a:ext cx="202" cy="231"/>
              </a:xfrm>
              <a:custGeom>
                <a:avLst/>
                <a:gdLst>
                  <a:gd name="T0" fmla="*/ 62 w 202"/>
                  <a:gd name="T1" fmla="*/ 134 h 231"/>
                  <a:gd name="T2" fmla="*/ 0 w 202"/>
                  <a:gd name="T3" fmla="*/ 207 h 231"/>
                  <a:gd name="T4" fmla="*/ 28 w 202"/>
                  <a:gd name="T5" fmla="*/ 231 h 231"/>
                  <a:gd name="T6" fmla="*/ 90 w 202"/>
                  <a:gd name="T7" fmla="*/ 157 h 231"/>
                  <a:gd name="T8" fmla="*/ 62 w 202"/>
                  <a:gd name="T9" fmla="*/ 134 h 231"/>
                  <a:gd name="T10" fmla="*/ 175 w 202"/>
                  <a:gd name="T11" fmla="*/ 0 h 231"/>
                  <a:gd name="T12" fmla="*/ 113 w 202"/>
                  <a:gd name="T13" fmla="*/ 74 h 231"/>
                  <a:gd name="T14" fmla="*/ 140 w 202"/>
                  <a:gd name="T15" fmla="*/ 97 h 231"/>
                  <a:gd name="T16" fmla="*/ 202 w 202"/>
                  <a:gd name="T17" fmla="*/ 23 h 231"/>
                  <a:gd name="T18" fmla="*/ 175 w 202"/>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1"/>
                  <a:gd name="T32" fmla="*/ 202 w 202"/>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1">
                    <a:moveTo>
                      <a:pt x="62" y="134"/>
                    </a:moveTo>
                    <a:lnTo>
                      <a:pt x="0" y="207"/>
                    </a:lnTo>
                    <a:lnTo>
                      <a:pt x="28" y="231"/>
                    </a:lnTo>
                    <a:lnTo>
                      <a:pt x="90" y="157"/>
                    </a:lnTo>
                    <a:lnTo>
                      <a:pt x="62" y="134"/>
                    </a:lnTo>
                    <a:moveTo>
                      <a:pt x="175" y="0"/>
                    </a:moveTo>
                    <a:lnTo>
                      <a:pt x="113" y="74"/>
                    </a:lnTo>
                    <a:lnTo>
                      <a:pt x="140" y="97"/>
                    </a:lnTo>
                    <a:lnTo>
                      <a:pt x="202" y="23"/>
                    </a:lnTo>
                    <a:lnTo>
                      <a:pt x="1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5" name="Freeform 111"/>
              <p:cNvSpPr>
                <a:spLocks/>
              </p:cNvSpPr>
              <p:nvPr/>
            </p:nvSpPr>
            <p:spPr bwMode="auto">
              <a:xfrm>
                <a:off x="1934" y="270"/>
                <a:ext cx="59" cy="60"/>
              </a:xfrm>
              <a:custGeom>
                <a:avLst/>
                <a:gdLst>
                  <a:gd name="T0" fmla="*/ 31 w 59"/>
                  <a:gd name="T1" fmla="*/ 0 h 60"/>
                  <a:gd name="T2" fmla="*/ 0 w 59"/>
                  <a:gd name="T3" fmla="*/ 36 h 60"/>
                  <a:gd name="T4" fmla="*/ 28 w 59"/>
                  <a:gd name="T5" fmla="*/ 60 h 60"/>
                  <a:gd name="T6" fmla="*/ 59 w 59"/>
                  <a:gd name="T7" fmla="*/ 23 h 60"/>
                  <a:gd name="T8" fmla="*/ 31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8" y="60"/>
                    </a:lnTo>
                    <a:lnTo>
                      <a:pt x="59" y="23"/>
                    </a:lnTo>
                    <a:lnTo>
                      <a:pt x="31"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6" name="Freeform 112"/>
              <p:cNvSpPr>
                <a:spLocks/>
              </p:cNvSpPr>
              <p:nvPr/>
            </p:nvSpPr>
            <p:spPr bwMode="auto">
              <a:xfrm>
                <a:off x="1934" y="270"/>
                <a:ext cx="59" cy="60"/>
              </a:xfrm>
              <a:custGeom>
                <a:avLst/>
                <a:gdLst>
                  <a:gd name="T0" fmla="*/ 31 w 59"/>
                  <a:gd name="T1" fmla="*/ 0 h 60"/>
                  <a:gd name="T2" fmla="*/ 0 w 59"/>
                  <a:gd name="T3" fmla="*/ 36 h 60"/>
                  <a:gd name="T4" fmla="*/ 28 w 59"/>
                  <a:gd name="T5" fmla="*/ 60 h 60"/>
                  <a:gd name="T6" fmla="*/ 59 w 59"/>
                  <a:gd name="T7" fmla="*/ 23 h 60"/>
                  <a:gd name="T8" fmla="*/ 31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8" y="60"/>
                    </a:lnTo>
                    <a:lnTo>
                      <a:pt x="59" y="23"/>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7" name="Freeform 113"/>
              <p:cNvSpPr>
                <a:spLocks/>
              </p:cNvSpPr>
              <p:nvPr/>
            </p:nvSpPr>
            <p:spPr bwMode="auto">
              <a:xfrm>
                <a:off x="1420" y="510"/>
                <a:ext cx="50" cy="56"/>
              </a:xfrm>
              <a:custGeom>
                <a:avLst/>
                <a:gdLst>
                  <a:gd name="T0" fmla="*/ 16 w 50"/>
                  <a:gd name="T1" fmla="*/ 0 h 56"/>
                  <a:gd name="T2" fmla="*/ 0 w 50"/>
                  <a:gd name="T3" fmla="*/ 44 h 56"/>
                  <a:gd name="T4" fmla="*/ 34 w 50"/>
                  <a:gd name="T5" fmla="*/ 56 h 56"/>
                  <a:gd name="T6" fmla="*/ 50 w 50"/>
                  <a:gd name="T7" fmla="*/ 12 h 56"/>
                  <a:gd name="T8" fmla="*/ 16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8" name="Freeform 114"/>
              <p:cNvSpPr>
                <a:spLocks/>
              </p:cNvSpPr>
              <p:nvPr/>
            </p:nvSpPr>
            <p:spPr bwMode="auto">
              <a:xfrm>
                <a:off x="1420" y="510"/>
                <a:ext cx="50" cy="56"/>
              </a:xfrm>
              <a:custGeom>
                <a:avLst/>
                <a:gdLst>
                  <a:gd name="T0" fmla="*/ 16 w 50"/>
                  <a:gd name="T1" fmla="*/ 0 h 56"/>
                  <a:gd name="T2" fmla="*/ 0 w 50"/>
                  <a:gd name="T3" fmla="*/ 44 h 56"/>
                  <a:gd name="T4" fmla="*/ 34 w 50"/>
                  <a:gd name="T5" fmla="*/ 56 h 56"/>
                  <a:gd name="T6" fmla="*/ 50 w 50"/>
                  <a:gd name="T7" fmla="*/ 12 h 56"/>
                  <a:gd name="T8" fmla="*/ 16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79" name="Freeform 115"/>
              <p:cNvSpPr>
                <a:spLocks noEditPoints="1"/>
              </p:cNvSpPr>
              <p:nvPr/>
            </p:nvSpPr>
            <p:spPr bwMode="auto">
              <a:xfrm>
                <a:off x="1463" y="182"/>
                <a:ext cx="126" cy="267"/>
              </a:xfrm>
              <a:custGeom>
                <a:avLst/>
                <a:gdLst>
                  <a:gd name="T0" fmla="*/ 33 w 126"/>
                  <a:gd name="T1" fmla="*/ 163 h 267"/>
                  <a:gd name="T2" fmla="*/ 0 w 126"/>
                  <a:gd name="T3" fmla="*/ 255 h 267"/>
                  <a:gd name="T4" fmla="*/ 34 w 126"/>
                  <a:gd name="T5" fmla="*/ 267 h 267"/>
                  <a:gd name="T6" fmla="*/ 67 w 126"/>
                  <a:gd name="T7" fmla="*/ 176 h 267"/>
                  <a:gd name="T8" fmla="*/ 33 w 126"/>
                  <a:gd name="T9" fmla="*/ 163 h 267"/>
                  <a:gd name="T10" fmla="*/ 93 w 126"/>
                  <a:gd name="T11" fmla="*/ 0 h 267"/>
                  <a:gd name="T12" fmla="*/ 60 w 126"/>
                  <a:gd name="T13" fmla="*/ 90 h 267"/>
                  <a:gd name="T14" fmla="*/ 94 w 126"/>
                  <a:gd name="T15" fmla="*/ 102 h 267"/>
                  <a:gd name="T16" fmla="*/ 126 w 126"/>
                  <a:gd name="T17" fmla="*/ 12 h 267"/>
                  <a:gd name="T18" fmla="*/ 93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3"/>
                    </a:moveTo>
                    <a:lnTo>
                      <a:pt x="0" y="255"/>
                    </a:lnTo>
                    <a:lnTo>
                      <a:pt x="34" y="267"/>
                    </a:lnTo>
                    <a:lnTo>
                      <a:pt x="67" y="176"/>
                    </a:lnTo>
                    <a:lnTo>
                      <a:pt x="33" y="163"/>
                    </a:lnTo>
                    <a:close/>
                    <a:moveTo>
                      <a:pt x="93" y="0"/>
                    </a:moveTo>
                    <a:lnTo>
                      <a:pt x="60" y="90"/>
                    </a:lnTo>
                    <a:lnTo>
                      <a:pt x="94" y="102"/>
                    </a:lnTo>
                    <a:lnTo>
                      <a:pt x="126" y="12"/>
                    </a:lnTo>
                    <a:lnTo>
                      <a:pt x="9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0" name="Freeform 116"/>
              <p:cNvSpPr>
                <a:spLocks noEditPoints="1"/>
              </p:cNvSpPr>
              <p:nvPr/>
            </p:nvSpPr>
            <p:spPr bwMode="auto">
              <a:xfrm>
                <a:off x="1463" y="182"/>
                <a:ext cx="126" cy="267"/>
              </a:xfrm>
              <a:custGeom>
                <a:avLst/>
                <a:gdLst>
                  <a:gd name="T0" fmla="*/ 33 w 126"/>
                  <a:gd name="T1" fmla="*/ 163 h 267"/>
                  <a:gd name="T2" fmla="*/ 0 w 126"/>
                  <a:gd name="T3" fmla="*/ 255 h 267"/>
                  <a:gd name="T4" fmla="*/ 34 w 126"/>
                  <a:gd name="T5" fmla="*/ 267 h 267"/>
                  <a:gd name="T6" fmla="*/ 67 w 126"/>
                  <a:gd name="T7" fmla="*/ 176 h 267"/>
                  <a:gd name="T8" fmla="*/ 33 w 126"/>
                  <a:gd name="T9" fmla="*/ 163 h 267"/>
                  <a:gd name="T10" fmla="*/ 93 w 126"/>
                  <a:gd name="T11" fmla="*/ 0 h 267"/>
                  <a:gd name="T12" fmla="*/ 60 w 126"/>
                  <a:gd name="T13" fmla="*/ 90 h 267"/>
                  <a:gd name="T14" fmla="*/ 94 w 126"/>
                  <a:gd name="T15" fmla="*/ 102 h 267"/>
                  <a:gd name="T16" fmla="*/ 126 w 126"/>
                  <a:gd name="T17" fmla="*/ 12 h 267"/>
                  <a:gd name="T18" fmla="*/ 93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3"/>
                    </a:moveTo>
                    <a:lnTo>
                      <a:pt x="0" y="255"/>
                    </a:lnTo>
                    <a:lnTo>
                      <a:pt x="34" y="267"/>
                    </a:lnTo>
                    <a:lnTo>
                      <a:pt x="67" y="176"/>
                    </a:lnTo>
                    <a:lnTo>
                      <a:pt x="33" y="163"/>
                    </a:lnTo>
                    <a:moveTo>
                      <a:pt x="93" y="0"/>
                    </a:moveTo>
                    <a:lnTo>
                      <a:pt x="60" y="90"/>
                    </a:lnTo>
                    <a:lnTo>
                      <a:pt x="94" y="102"/>
                    </a:lnTo>
                    <a:lnTo>
                      <a:pt x="126" y="12"/>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1" name="Freeform 117"/>
              <p:cNvSpPr>
                <a:spLocks/>
              </p:cNvSpPr>
              <p:nvPr/>
            </p:nvSpPr>
            <p:spPr bwMode="auto">
              <a:xfrm>
                <a:off x="1581" y="64"/>
                <a:ext cx="51" cy="57"/>
              </a:xfrm>
              <a:custGeom>
                <a:avLst/>
                <a:gdLst>
                  <a:gd name="T0" fmla="*/ 17 w 51"/>
                  <a:gd name="T1" fmla="*/ 0 h 57"/>
                  <a:gd name="T2" fmla="*/ 0 w 51"/>
                  <a:gd name="T3" fmla="*/ 45 h 57"/>
                  <a:gd name="T4" fmla="*/ 35 w 51"/>
                  <a:gd name="T5" fmla="*/ 57 h 57"/>
                  <a:gd name="T6" fmla="*/ 51 w 51"/>
                  <a:gd name="T7" fmla="*/ 12 h 57"/>
                  <a:gd name="T8" fmla="*/ 17 w 51"/>
                  <a:gd name="T9" fmla="*/ 0 h 57"/>
                  <a:gd name="T10" fmla="*/ 0 60000 65536"/>
                  <a:gd name="T11" fmla="*/ 0 60000 65536"/>
                  <a:gd name="T12" fmla="*/ 0 60000 65536"/>
                  <a:gd name="T13" fmla="*/ 0 60000 65536"/>
                  <a:gd name="T14" fmla="*/ 0 60000 65536"/>
                  <a:gd name="T15" fmla="*/ 0 w 51"/>
                  <a:gd name="T16" fmla="*/ 0 h 57"/>
                  <a:gd name="T17" fmla="*/ 51 w 51"/>
                  <a:gd name="T18" fmla="*/ 57 h 57"/>
                </a:gdLst>
                <a:ahLst/>
                <a:cxnLst>
                  <a:cxn ang="T10">
                    <a:pos x="T0" y="T1"/>
                  </a:cxn>
                  <a:cxn ang="T11">
                    <a:pos x="T2" y="T3"/>
                  </a:cxn>
                  <a:cxn ang="T12">
                    <a:pos x="T4" y="T5"/>
                  </a:cxn>
                  <a:cxn ang="T13">
                    <a:pos x="T6" y="T7"/>
                  </a:cxn>
                  <a:cxn ang="T14">
                    <a:pos x="T8" y="T9"/>
                  </a:cxn>
                </a:cxnLst>
                <a:rect l="T15" t="T16" r="T17" b="T18"/>
                <a:pathLst>
                  <a:path w="51" h="57">
                    <a:moveTo>
                      <a:pt x="17" y="0"/>
                    </a:moveTo>
                    <a:lnTo>
                      <a:pt x="0" y="45"/>
                    </a:lnTo>
                    <a:lnTo>
                      <a:pt x="35" y="57"/>
                    </a:lnTo>
                    <a:lnTo>
                      <a:pt x="51" y="12"/>
                    </a:lnTo>
                    <a:lnTo>
                      <a:pt x="1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2" name="Freeform 118"/>
              <p:cNvSpPr>
                <a:spLocks/>
              </p:cNvSpPr>
              <p:nvPr/>
            </p:nvSpPr>
            <p:spPr bwMode="auto">
              <a:xfrm>
                <a:off x="1581" y="64"/>
                <a:ext cx="51" cy="57"/>
              </a:xfrm>
              <a:custGeom>
                <a:avLst/>
                <a:gdLst>
                  <a:gd name="T0" fmla="*/ 17 w 51"/>
                  <a:gd name="T1" fmla="*/ 0 h 57"/>
                  <a:gd name="T2" fmla="*/ 0 w 51"/>
                  <a:gd name="T3" fmla="*/ 45 h 57"/>
                  <a:gd name="T4" fmla="*/ 35 w 51"/>
                  <a:gd name="T5" fmla="*/ 57 h 57"/>
                  <a:gd name="T6" fmla="*/ 51 w 51"/>
                  <a:gd name="T7" fmla="*/ 12 h 57"/>
                  <a:gd name="T8" fmla="*/ 17 w 51"/>
                  <a:gd name="T9" fmla="*/ 0 h 57"/>
                  <a:gd name="T10" fmla="*/ 0 60000 65536"/>
                  <a:gd name="T11" fmla="*/ 0 60000 65536"/>
                  <a:gd name="T12" fmla="*/ 0 60000 65536"/>
                  <a:gd name="T13" fmla="*/ 0 60000 65536"/>
                  <a:gd name="T14" fmla="*/ 0 60000 65536"/>
                  <a:gd name="T15" fmla="*/ 0 w 51"/>
                  <a:gd name="T16" fmla="*/ 0 h 57"/>
                  <a:gd name="T17" fmla="*/ 51 w 51"/>
                  <a:gd name="T18" fmla="*/ 57 h 57"/>
                </a:gdLst>
                <a:ahLst/>
                <a:cxnLst>
                  <a:cxn ang="T10">
                    <a:pos x="T0" y="T1"/>
                  </a:cxn>
                  <a:cxn ang="T11">
                    <a:pos x="T2" y="T3"/>
                  </a:cxn>
                  <a:cxn ang="T12">
                    <a:pos x="T4" y="T5"/>
                  </a:cxn>
                  <a:cxn ang="T13">
                    <a:pos x="T6" y="T7"/>
                  </a:cxn>
                  <a:cxn ang="T14">
                    <a:pos x="T8" y="T9"/>
                  </a:cxn>
                </a:cxnLst>
                <a:rect l="T15" t="T16" r="T17" b="T18"/>
                <a:pathLst>
                  <a:path w="51" h="57">
                    <a:moveTo>
                      <a:pt x="17" y="0"/>
                    </a:moveTo>
                    <a:lnTo>
                      <a:pt x="0" y="45"/>
                    </a:lnTo>
                    <a:lnTo>
                      <a:pt x="35" y="57"/>
                    </a:lnTo>
                    <a:lnTo>
                      <a:pt x="51" y="12"/>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3" name="Freeform 119"/>
              <p:cNvSpPr>
                <a:spLocks noEditPoints="1"/>
              </p:cNvSpPr>
              <p:nvPr/>
            </p:nvSpPr>
            <p:spPr bwMode="auto">
              <a:xfrm>
                <a:off x="1318" y="319"/>
                <a:ext cx="66" cy="208"/>
              </a:xfrm>
              <a:custGeom>
                <a:avLst/>
                <a:gdLst>
                  <a:gd name="T0" fmla="*/ 4 w 66"/>
                  <a:gd name="T1" fmla="*/ 137 h 208"/>
                  <a:gd name="T2" fmla="*/ 0 w 66"/>
                  <a:gd name="T3" fmla="*/ 159 h 208"/>
                  <a:gd name="T4" fmla="*/ 28 w 66"/>
                  <a:gd name="T5" fmla="*/ 208 h 208"/>
                  <a:gd name="T6" fmla="*/ 40 w 66"/>
                  <a:gd name="T7" fmla="*/ 144 h 208"/>
                  <a:gd name="T8" fmla="*/ 4 w 66"/>
                  <a:gd name="T9" fmla="*/ 137 h 208"/>
                  <a:gd name="T10" fmla="*/ 30 w 66"/>
                  <a:gd name="T11" fmla="*/ 0 h 208"/>
                  <a:gd name="T12" fmla="*/ 17 w 66"/>
                  <a:gd name="T13" fmla="*/ 76 h 208"/>
                  <a:gd name="T14" fmla="*/ 52 w 66"/>
                  <a:gd name="T15" fmla="*/ 83 h 208"/>
                  <a:gd name="T16" fmla="*/ 66 w 66"/>
                  <a:gd name="T17" fmla="*/ 7 h 208"/>
                  <a:gd name="T18" fmla="*/ 30 w 66"/>
                  <a:gd name="T19" fmla="*/ 0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208"/>
                  <a:gd name="T32" fmla="*/ 66 w 66"/>
                  <a:gd name="T33" fmla="*/ 208 h 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208">
                    <a:moveTo>
                      <a:pt x="4" y="137"/>
                    </a:moveTo>
                    <a:lnTo>
                      <a:pt x="0" y="159"/>
                    </a:lnTo>
                    <a:lnTo>
                      <a:pt x="28" y="208"/>
                    </a:lnTo>
                    <a:lnTo>
                      <a:pt x="40" y="144"/>
                    </a:lnTo>
                    <a:lnTo>
                      <a:pt x="4" y="137"/>
                    </a:lnTo>
                    <a:close/>
                    <a:moveTo>
                      <a:pt x="30" y="0"/>
                    </a:moveTo>
                    <a:lnTo>
                      <a:pt x="17" y="76"/>
                    </a:lnTo>
                    <a:lnTo>
                      <a:pt x="52" y="83"/>
                    </a:lnTo>
                    <a:lnTo>
                      <a:pt x="66" y="7"/>
                    </a:lnTo>
                    <a:lnTo>
                      <a:pt x="3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4" name="Freeform 120"/>
              <p:cNvSpPr>
                <a:spLocks noEditPoints="1"/>
              </p:cNvSpPr>
              <p:nvPr/>
            </p:nvSpPr>
            <p:spPr bwMode="auto">
              <a:xfrm>
                <a:off x="1318" y="319"/>
                <a:ext cx="66" cy="208"/>
              </a:xfrm>
              <a:custGeom>
                <a:avLst/>
                <a:gdLst>
                  <a:gd name="T0" fmla="*/ 4 w 66"/>
                  <a:gd name="T1" fmla="*/ 137 h 208"/>
                  <a:gd name="T2" fmla="*/ 0 w 66"/>
                  <a:gd name="T3" fmla="*/ 159 h 208"/>
                  <a:gd name="T4" fmla="*/ 28 w 66"/>
                  <a:gd name="T5" fmla="*/ 208 h 208"/>
                  <a:gd name="T6" fmla="*/ 40 w 66"/>
                  <a:gd name="T7" fmla="*/ 144 h 208"/>
                  <a:gd name="T8" fmla="*/ 4 w 66"/>
                  <a:gd name="T9" fmla="*/ 137 h 208"/>
                  <a:gd name="T10" fmla="*/ 30 w 66"/>
                  <a:gd name="T11" fmla="*/ 0 h 208"/>
                  <a:gd name="T12" fmla="*/ 17 w 66"/>
                  <a:gd name="T13" fmla="*/ 76 h 208"/>
                  <a:gd name="T14" fmla="*/ 52 w 66"/>
                  <a:gd name="T15" fmla="*/ 83 h 208"/>
                  <a:gd name="T16" fmla="*/ 66 w 66"/>
                  <a:gd name="T17" fmla="*/ 7 h 208"/>
                  <a:gd name="T18" fmla="*/ 30 w 66"/>
                  <a:gd name="T19" fmla="*/ 0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208"/>
                  <a:gd name="T32" fmla="*/ 66 w 66"/>
                  <a:gd name="T33" fmla="*/ 208 h 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208">
                    <a:moveTo>
                      <a:pt x="4" y="137"/>
                    </a:moveTo>
                    <a:lnTo>
                      <a:pt x="0" y="159"/>
                    </a:lnTo>
                    <a:lnTo>
                      <a:pt x="28" y="208"/>
                    </a:lnTo>
                    <a:lnTo>
                      <a:pt x="40" y="144"/>
                    </a:lnTo>
                    <a:lnTo>
                      <a:pt x="4" y="137"/>
                    </a:lnTo>
                    <a:moveTo>
                      <a:pt x="30" y="0"/>
                    </a:moveTo>
                    <a:lnTo>
                      <a:pt x="17" y="76"/>
                    </a:lnTo>
                    <a:lnTo>
                      <a:pt x="52" y="83"/>
                    </a:lnTo>
                    <a:lnTo>
                      <a:pt x="66" y="7"/>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5" name="Freeform 121"/>
              <p:cNvSpPr>
                <a:spLocks/>
              </p:cNvSpPr>
              <p:nvPr/>
            </p:nvSpPr>
            <p:spPr bwMode="auto">
              <a:xfrm>
                <a:off x="1361" y="211"/>
                <a:ext cx="44" cy="54"/>
              </a:xfrm>
              <a:custGeom>
                <a:avLst/>
                <a:gdLst>
                  <a:gd name="T0" fmla="*/ 9 w 44"/>
                  <a:gd name="T1" fmla="*/ 0 h 54"/>
                  <a:gd name="T2" fmla="*/ 0 w 44"/>
                  <a:gd name="T3" fmla="*/ 48 h 54"/>
                  <a:gd name="T4" fmla="*/ 35 w 44"/>
                  <a:gd name="T5" fmla="*/ 54 h 54"/>
                  <a:gd name="T6" fmla="*/ 44 w 44"/>
                  <a:gd name="T7" fmla="*/ 7 h 54"/>
                  <a:gd name="T8" fmla="*/ 9 w 44"/>
                  <a:gd name="T9" fmla="*/ 0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9" y="0"/>
                    </a:moveTo>
                    <a:lnTo>
                      <a:pt x="0" y="48"/>
                    </a:lnTo>
                    <a:lnTo>
                      <a:pt x="35" y="54"/>
                    </a:lnTo>
                    <a:lnTo>
                      <a:pt x="44" y="7"/>
                    </a:lnTo>
                    <a:lnTo>
                      <a:pt x="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6" name="Freeform 122"/>
              <p:cNvSpPr>
                <a:spLocks/>
              </p:cNvSpPr>
              <p:nvPr/>
            </p:nvSpPr>
            <p:spPr bwMode="auto">
              <a:xfrm>
                <a:off x="1361" y="211"/>
                <a:ext cx="44" cy="54"/>
              </a:xfrm>
              <a:custGeom>
                <a:avLst/>
                <a:gdLst>
                  <a:gd name="T0" fmla="*/ 9 w 44"/>
                  <a:gd name="T1" fmla="*/ 0 h 54"/>
                  <a:gd name="T2" fmla="*/ 0 w 44"/>
                  <a:gd name="T3" fmla="*/ 48 h 54"/>
                  <a:gd name="T4" fmla="*/ 35 w 44"/>
                  <a:gd name="T5" fmla="*/ 54 h 54"/>
                  <a:gd name="T6" fmla="*/ 44 w 44"/>
                  <a:gd name="T7" fmla="*/ 7 h 54"/>
                  <a:gd name="T8" fmla="*/ 9 w 44"/>
                  <a:gd name="T9" fmla="*/ 0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9" y="0"/>
                    </a:moveTo>
                    <a:lnTo>
                      <a:pt x="0" y="48"/>
                    </a:lnTo>
                    <a:lnTo>
                      <a:pt x="35" y="54"/>
                    </a:lnTo>
                    <a:lnTo>
                      <a:pt x="44" y="7"/>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7" name="Freeform 123"/>
              <p:cNvSpPr>
                <a:spLocks/>
              </p:cNvSpPr>
              <p:nvPr/>
            </p:nvSpPr>
            <p:spPr bwMode="auto">
              <a:xfrm>
                <a:off x="1034" y="314"/>
                <a:ext cx="40" cy="73"/>
              </a:xfrm>
              <a:custGeom>
                <a:avLst/>
                <a:gdLst>
                  <a:gd name="T0" fmla="*/ 36 w 40"/>
                  <a:gd name="T1" fmla="*/ 0 h 73"/>
                  <a:gd name="T2" fmla="*/ 0 w 40"/>
                  <a:gd name="T3" fmla="*/ 5 h 73"/>
                  <a:gd name="T4" fmla="*/ 11 w 40"/>
                  <a:gd name="T5" fmla="*/ 73 h 73"/>
                  <a:gd name="T6" fmla="*/ 34 w 40"/>
                  <a:gd name="T7" fmla="*/ 37 h 73"/>
                  <a:gd name="T8" fmla="*/ 40 w 40"/>
                  <a:gd name="T9" fmla="*/ 25 h 73"/>
                  <a:gd name="T10" fmla="*/ 36 w 40"/>
                  <a:gd name="T11" fmla="*/ 0 h 73"/>
                  <a:gd name="T12" fmla="*/ 0 60000 65536"/>
                  <a:gd name="T13" fmla="*/ 0 60000 65536"/>
                  <a:gd name="T14" fmla="*/ 0 60000 65536"/>
                  <a:gd name="T15" fmla="*/ 0 60000 65536"/>
                  <a:gd name="T16" fmla="*/ 0 60000 65536"/>
                  <a:gd name="T17" fmla="*/ 0 60000 65536"/>
                  <a:gd name="T18" fmla="*/ 0 w 40"/>
                  <a:gd name="T19" fmla="*/ 0 h 73"/>
                  <a:gd name="T20" fmla="*/ 40 w 40"/>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40" h="73">
                    <a:moveTo>
                      <a:pt x="36" y="0"/>
                    </a:moveTo>
                    <a:lnTo>
                      <a:pt x="0" y="5"/>
                    </a:lnTo>
                    <a:lnTo>
                      <a:pt x="11" y="73"/>
                    </a:lnTo>
                    <a:lnTo>
                      <a:pt x="34" y="37"/>
                    </a:lnTo>
                    <a:lnTo>
                      <a:pt x="40" y="25"/>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8" name="Freeform 124"/>
              <p:cNvSpPr>
                <a:spLocks/>
              </p:cNvSpPr>
              <p:nvPr/>
            </p:nvSpPr>
            <p:spPr bwMode="auto">
              <a:xfrm>
                <a:off x="1034" y="314"/>
                <a:ext cx="40" cy="73"/>
              </a:xfrm>
              <a:custGeom>
                <a:avLst/>
                <a:gdLst>
                  <a:gd name="T0" fmla="*/ 36 w 40"/>
                  <a:gd name="T1" fmla="*/ 0 h 73"/>
                  <a:gd name="T2" fmla="*/ 0 w 40"/>
                  <a:gd name="T3" fmla="*/ 5 h 73"/>
                  <a:gd name="T4" fmla="*/ 11 w 40"/>
                  <a:gd name="T5" fmla="*/ 73 h 73"/>
                  <a:gd name="T6" fmla="*/ 34 w 40"/>
                  <a:gd name="T7" fmla="*/ 37 h 73"/>
                  <a:gd name="T8" fmla="*/ 40 w 40"/>
                  <a:gd name="T9" fmla="*/ 25 h 73"/>
                  <a:gd name="T10" fmla="*/ 36 w 40"/>
                  <a:gd name="T11" fmla="*/ 0 h 73"/>
                  <a:gd name="T12" fmla="*/ 0 60000 65536"/>
                  <a:gd name="T13" fmla="*/ 0 60000 65536"/>
                  <a:gd name="T14" fmla="*/ 0 60000 65536"/>
                  <a:gd name="T15" fmla="*/ 0 60000 65536"/>
                  <a:gd name="T16" fmla="*/ 0 60000 65536"/>
                  <a:gd name="T17" fmla="*/ 0 60000 65536"/>
                  <a:gd name="T18" fmla="*/ 0 w 40"/>
                  <a:gd name="T19" fmla="*/ 0 h 73"/>
                  <a:gd name="T20" fmla="*/ 40 w 40"/>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40" h="73">
                    <a:moveTo>
                      <a:pt x="36" y="0"/>
                    </a:moveTo>
                    <a:lnTo>
                      <a:pt x="0" y="5"/>
                    </a:lnTo>
                    <a:lnTo>
                      <a:pt x="11" y="73"/>
                    </a:lnTo>
                    <a:lnTo>
                      <a:pt x="34" y="37"/>
                    </a:lnTo>
                    <a:lnTo>
                      <a:pt x="40" y="25"/>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89" name="Freeform 125"/>
              <p:cNvSpPr>
                <a:spLocks/>
              </p:cNvSpPr>
              <p:nvPr/>
            </p:nvSpPr>
            <p:spPr bwMode="auto">
              <a:xfrm>
                <a:off x="1068" y="339"/>
                <a:ext cx="6" cy="12"/>
              </a:xfrm>
              <a:custGeom>
                <a:avLst/>
                <a:gdLst>
                  <a:gd name="T0" fmla="*/ 6 w 6"/>
                  <a:gd name="T1" fmla="*/ 0 h 12"/>
                  <a:gd name="T2" fmla="*/ 0 w 6"/>
                  <a:gd name="T3" fmla="*/ 12 h 12"/>
                  <a:gd name="T4" fmla="*/ 6 w 6"/>
                  <a:gd name="T5" fmla="*/ 1 h 12"/>
                  <a:gd name="T6" fmla="*/ 6 w 6"/>
                  <a:gd name="T7" fmla="*/ 0 h 12"/>
                  <a:gd name="T8" fmla="*/ 0 60000 65536"/>
                  <a:gd name="T9" fmla="*/ 0 60000 65536"/>
                  <a:gd name="T10" fmla="*/ 0 60000 65536"/>
                  <a:gd name="T11" fmla="*/ 0 60000 65536"/>
                  <a:gd name="T12" fmla="*/ 0 w 6"/>
                  <a:gd name="T13" fmla="*/ 0 h 12"/>
                  <a:gd name="T14" fmla="*/ 6 w 6"/>
                  <a:gd name="T15" fmla="*/ 12 h 12"/>
                </a:gdLst>
                <a:ahLst/>
                <a:cxnLst>
                  <a:cxn ang="T8">
                    <a:pos x="T0" y="T1"/>
                  </a:cxn>
                  <a:cxn ang="T9">
                    <a:pos x="T2" y="T3"/>
                  </a:cxn>
                  <a:cxn ang="T10">
                    <a:pos x="T4" y="T5"/>
                  </a:cxn>
                  <a:cxn ang="T11">
                    <a:pos x="T6" y="T7"/>
                  </a:cxn>
                </a:cxnLst>
                <a:rect l="T12" t="T13" r="T14" b="T15"/>
                <a:pathLst>
                  <a:path w="6" h="12">
                    <a:moveTo>
                      <a:pt x="6" y="0"/>
                    </a:moveTo>
                    <a:lnTo>
                      <a:pt x="0" y="12"/>
                    </a:lnTo>
                    <a:lnTo>
                      <a:pt x="6" y="1"/>
                    </a:lnTo>
                    <a:lnTo>
                      <a:pt x="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0" name="Freeform 126"/>
              <p:cNvSpPr>
                <a:spLocks/>
              </p:cNvSpPr>
              <p:nvPr/>
            </p:nvSpPr>
            <p:spPr bwMode="auto">
              <a:xfrm>
                <a:off x="1068" y="339"/>
                <a:ext cx="6" cy="12"/>
              </a:xfrm>
              <a:custGeom>
                <a:avLst/>
                <a:gdLst>
                  <a:gd name="T0" fmla="*/ 6 w 6"/>
                  <a:gd name="T1" fmla="*/ 0 h 12"/>
                  <a:gd name="T2" fmla="*/ 0 w 6"/>
                  <a:gd name="T3" fmla="*/ 12 h 12"/>
                  <a:gd name="T4" fmla="*/ 6 w 6"/>
                  <a:gd name="T5" fmla="*/ 1 h 12"/>
                  <a:gd name="T6" fmla="*/ 6 w 6"/>
                  <a:gd name="T7" fmla="*/ 0 h 12"/>
                  <a:gd name="T8" fmla="*/ 0 60000 65536"/>
                  <a:gd name="T9" fmla="*/ 0 60000 65536"/>
                  <a:gd name="T10" fmla="*/ 0 60000 65536"/>
                  <a:gd name="T11" fmla="*/ 0 60000 65536"/>
                  <a:gd name="T12" fmla="*/ 0 w 6"/>
                  <a:gd name="T13" fmla="*/ 0 h 12"/>
                  <a:gd name="T14" fmla="*/ 6 w 6"/>
                  <a:gd name="T15" fmla="*/ 12 h 12"/>
                </a:gdLst>
                <a:ahLst/>
                <a:cxnLst>
                  <a:cxn ang="T8">
                    <a:pos x="T0" y="T1"/>
                  </a:cxn>
                  <a:cxn ang="T9">
                    <a:pos x="T2" y="T3"/>
                  </a:cxn>
                  <a:cxn ang="T10">
                    <a:pos x="T4" y="T5"/>
                  </a:cxn>
                  <a:cxn ang="T11">
                    <a:pos x="T6" y="T7"/>
                  </a:cxn>
                </a:cxnLst>
                <a:rect l="T12" t="T13" r="T14" b="T15"/>
                <a:pathLst>
                  <a:path w="6" h="12">
                    <a:moveTo>
                      <a:pt x="6" y="0"/>
                    </a:moveTo>
                    <a:lnTo>
                      <a:pt x="0" y="12"/>
                    </a:lnTo>
                    <a:lnTo>
                      <a:pt x="6" y="1"/>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1" name="Freeform 127"/>
              <p:cNvSpPr>
                <a:spLocks/>
              </p:cNvSpPr>
              <p:nvPr/>
            </p:nvSpPr>
            <p:spPr bwMode="auto">
              <a:xfrm>
                <a:off x="1017" y="206"/>
                <a:ext cx="43" cy="53"/>
              </a:xfrm>
              <a:custGeom>
                <a:avLst/>
                <a:gdLst>
                  <a:gd name="T0" fmla="*/ 35 w 43"/>
                  <a:gd name="T1" fmla="*/ 0 h 53"/>
                  <a:gd name="T2" fmla="*/ 0 w 43"/>
                  <a:gd name="T3" fmla="*/ 5 h 53"/>
                  <a:gd name="T4" fmla="*/ 8 w 43"/>
                  <a:gd name="T5" fmla="*/ 53 h 53"/>
                  <a:gd name="T6" fmla="*/ 43 w 43"/>
                  <a:gd name="T7" fmla="*/ 47 h 53"/>
                  <a:gd name="T8" fmla="*/ 35 w 43"/>
                  <a:gd name="T9" fmla="*/ 0 h 53"/>
                  <a:gd name="T10" fmla="*/ 0 60000 65536"/>
                  <a:gd name="T11" fmla="*/ 0 60000 65536"/>
                  <a:gd name="T12" fmla="*/ 0 60000 65536"/>
                  <a:gd name="T13" fmla="*/ 0 60000 65536"/>
                  <a:gd name="T14" fmla="*/ 0 60000 65536"/>
                  <a:gd name="T15" fmla="*/ 0 w 43"/>
                  <a:gd name="T16" fmla="*/ 0 h 53"/>
                  <a:gd name="T17" fmla="*/ 43 w 43"/>
                  <a:gd name="T18" fmla="*/ 53 h 53"/>
                </a:gdLst>
                <a:ahLst/>
                <a:cxnLst>
                  <a:cxn ang="T10">
                    <a:pos x="T0" y="T1"/>
                  </a:cxn>
                  <a:cxn ang="T11">
                    <a:pos x="T2" y="T3"/>
                  </a:cxn>
                  <a:cxn ang="T12">
                    <a:pos x="T4" y="T5"/>
                  </a:cxn>
                  <a:cxn ang="T13">
                    <a:pos x="T6" y="T7"/>
                  </a:cxn>
                  <a:cxn ang="T14">
                    <a:pos x="T8" y="T9"/>
                  </a:cxn>
                </a:cxnLst>
                <a:rect l="T15" t="T16" r="T17" b="T18"/>
                <a:pathLst>
                  <a:path w="43" h="53">
                    <a:moveTo>
                      <a:pt x="35" y="0"/>
                    </a:moveTo>
                    <a:lnTo>
                      <a:pt x="0" y="5"/>
                    </a:lnTo>
                    <a:lnTo>
                      <a:pt x="8" y="53"/>
                    </a:lnTo>
                    <a:lnTo>
                      <a:pt x="43" y="47"/>
                    </a:lnTo>
                    <a:lnTo>
                      <a:pt x="3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2" name="Freeform 128"/>
              <p:cNvSpPr>
                <a:spLocks/>
              </p:cNvSpPr>
              <p:nvPr/>
            </p:nvSpPr>
            <p:spPr bwMode="auto">
              <a:xfrm>
                <a:off x="1017" y="206"/>
                <a:ext cx="43" cy="53"/>
              </a:xfrm>
              <a:custGeom>
                <a:avLst/>
                <a:gdLst>
                  <a:gd name="T0" fmla="*/ 35 w 43"/>
                  <a:gd name="T1" fmla="*/ 0 h 53"/>
                  <a:gd name="T2" fmla="*/ 0 w 43"/>
                  <a:gd name="T3" fmla="*/ 5 h 53"/>
                  <a:gd name="T4" fmla="*/ 8 w 43"/>
                  <a:gd name="T5" fmla="*/ 53 h 53"/>
                  <a:gd name="T6" fmla="*/ 43 w 43"/>
                  <a:gd name="T7" fmla="*/ 47 h 53"/>
                  <a:gd name="T8" fmla="*/ 35 w 43"/>
                  <a:gd name="T9" fmla="*/ 0 h 53"/>
                  <a:gd name="T10" fmla="*/ 0 60000 65536"/>
                  <a:gd name="T11" fmla="*/ 0 60000 65536"/>
                  <a:gd name="T12" fmla="*/ 0 60000 65536"/>
                  <a:gd name="T13" fmla="*/ 0 60000 65536"/>
                  <a:gd name="T14" fmla="*/ 0 60000 65536"/>
                  <a:gd name="T15" fmla="*/ 0 w 43"/>
                  <a:gd name="T16" fmla="*/ 0 h 53"/>
                  <a:gd name="T17" fmla="*/ 43 w 43"/>
                  <a:gd name="T18" fmla="*/ 53 h 53"/>
                </a:gdLst>
                <a:ahLst/>
                <a:cxnLst>
                  <a:cxn ang="T10">
                    <a:pos x="T0" y="T1"/>
                  </a:cxn>
                  <a:cxn ang="T11">
                    <a:pos x="T2" y="T3"/>
                  </a:cxn>
                  <a:cxn ang="T12">
                    <a:pos x="T4" y="T5"/>
                  </a:cxn>
                  <a:cxn ang="T13">
                    <a:pos x="T6" y="T7"/>
                  </a:cxn>
                  <a:cxn ang="T14">
                    <a:pos x="T8" y="T9"/>
                  </a:cxn>
                </a:cxnLst>
                <a:rect l="T15" t="T16" r="T17" b="T18"/>
                <a:pathLst>
                  <a:path w="43" h="53">
                    <a:moveTo>
                      <a:pt x="35" y="0"/>
                    </a:moveTo>
                    <a:lnTo>
                      <a:pt x="0" y="5"/>
                    </a:lnTo>
                    <a:lnTo>
                      <a:pt x="8" y="53"/>
                    </a:lnTo>
                    <a:lnTo>
                      <a:pt x="43" y="47"/>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3" name="Freeform 129"/>
              <p:cNvSpPr>
                <a:spLocks/>
              </p:cNvSpPr>
              <p:nvPr/>
            </p:nvSpPr>
            <p:spPr bwMode="auto">
              <a:xfrm>
                <a:off x="875" y="669"/>
                <a:ext cx="2" cy="2"/>
              </a:xfrm>
              <a:custGeom>
                <a:avLst/>
                <a:gdLst>
                  <a:gd name="T0" fmla="*/ 2 w 2"/>
                  <a:gd name="T1" fmla="*/ 0 h 2"/>
                  <a:gd name="T2" fmla="*/ 0 w 2"/>
                  <a:gd name="T3" fmla="*/ 1 h 2"/>
                  <a:gd name="T4" fmla="*/ 1 w 2"/>
                  <a:gd name="T5" fmla="*/ 2 h 2"/>
                  <a:gd name="T6" fmla="*/ 2 w 2"/>
                  <a:gd name="T7" fmla="*/ 0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0"/>
                    </a:moveTo>
                    <a:lnTo>
                      <a:pt x="0" y="1"/>
                    </a:lnTo>
                    <a:lnTo>
                      <a:pt x="1" y="2"/>
                    </a:lnTo>
                    <a:lnTo>
                      <a:pt x="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4" name="Freeform 130"/>
              <p:cNvSpPr>
                <a:spLocks/>
              </p:cNvSpPr>
              <p:nvPr/>
            </p:nvSpPr>
            <p:spPr bwMode="auto">
              <a:xfrm>
                <a:off x="875" y="669"/>
                <a:ext cx="2" cy="2"/>
              </a:xfrm>
              <a:custGeom>
                <a:avLst/>
                <a:gdLst>
                  <a:gd name="T0" fmla="*/ 2 w 2"/>
                  <a:gd name="T1" fmla="*/ 0 h 2"/>
                  <a:gd name="T2" fmla="*/ 0 w 2"/>
                  <a:gd name="T3" fmla="*/ 1 h 2"/>
                  <a:gd name="T4" fmla="*/ 1 w 2"/>
                  <a:gd name="T5" fmla="*/ 2 h 2"/>
                  <a:gd name="T6" fmla="*/ 2 w 2"/>
                  <a:gd name="T7" fmla="*/ 0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0"/>
                    </a:moveTo>
                    <a:lnTo>
                      <a:pt x="0" y="1"/>
                    </a:lnTo>
                    <a:lnTo>
                      <a:pt x="1"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5" name="Freeform 131"/>
              <p:cNvSpPr>
                <a:spLocks noEditPoints="1"/>
              </p:cNvSpPr>
              <p:nvPr/>
            </p:nvSpPr>
            <p:spPr bwMode="auto">
              <a:xfrm>
                <a:off x="738" y="410"/>
                <a:ext cx="138" cy="206"/>
              </a:xfrm>
              <a:custGeom>
                <a:avLst/>
                <a:gdLst>
                  <a:gd name="T0" fmla="*/ 101 w 138"/>
                  <a:gd name="T1" fmla="*/ 121 h 206"/>
                  <a:gd name="T2" fmla="*/ 69 w 138"/>
                  <a:gd name="T3" fmla="*/ 138 h 206"/>
                  <a:gd name="T4" fmla="*/ 106 w 138"/>
                  <a:gd name="T5" fmla="*/ 206 h 206"/>
                  <a:gd name="T6" fmla="*/ 138 w 138"/>
                  <a:gd name="T7" fmla="*/ 188 h 206"/>
                  <a:gd name="T8" fmla="*/ 101 w 138"/>
                  <a:gd name="T9" fmla="*/ 121 h 206"/>
                  <a:gd name="T10" fmla="*/ 32 w 138"/>
                  <a:gd name="T11" fmla="*/ 0 h 206"/>
                  <a:gd name="T12" fmla="*/ 0 w 138"/>
                  <a:gd name="T13" fmla="*/ 18 h 206"/>
                  <a:gd name="T14" fmla="*/ 39 w 138"/>
                  <a:gd name="T15" fmla="*/ 84 h 206"/>
                  <a:gd name="T16" fmla="*/ 70 w 138"/>
                  <a:gd name="T17" fmla="*/ 66 h 206"/>
                  <a:gd name="T18" fmla="*/ 32 w 138"/>
                  <a:gd name="T19" fmla="*/ 0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206"/>
                  <a:gd name="T32" fmla="*/ 138 w 138"/>
                  <a:gd name="T33" fmla="*/ 206 h 2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206">
                    <a:moveTo>
                      <a:pt x="101" y="121"/>
                    </a:moveTo>
                    <a:lnTo>
                      <a:pt x="69" y="138"/>
                    </a:lnTo>
                    <a:lnTo>
                      <a:pt x="106" y="206"/>
                    </a:lnTo>
                    <a:lnTo>
                      <a:pt x="138" y="188"/>
                    </a:lnTo>
                    <a:lnTo>
                      <a:pt x="101" y="121"/>
                    </a:lnTo>
                    <a:close/>
                    <a:moveTo>
                      <a:pt x="32" y="0"/>
                    </a:moveTo>
                    <a:lnTo>
                      <a:pt x="0" y="18"/>
                    </a:lnTo>
                    <a:lnTo>
                      <a:pt x="39" y="84"/>
                    </a:lnTo>
                    <a:lnTo>
                      <a:pt x="70" y="66"/>
                    </a:lnTo>
                    <a:lnTo>
                      <a:pt x="3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6" name="Freeform 132"/>
              <p:cNvSpPr>
                <a:spLocks noEditPoints="1"/>
              </p:cNvSpPr>
              <p:nvPr/>
            </p:nvSpPr>
            <p:spPr bwMode="auto">
              <a:xfrm>
                <a:off x="738" y="410"/>
                <a:ext cx="138" cy="206"/>
              </a:xfrm>
              <a:custGeom>
                <a:avLst/>
                <a:gdLst>
                  <a:gd name="T0" fmla="*/ 101 w 138"/>
                  <a:gd name="T1" fmla="*/ 121 h 206"/>
                  <a:gd name="T2" fmla="*/ 69 w 138"/>
                  <a:gd name="T3" fmla="*/ 138 h 206"/>
                  <a:gd name="T4" fmla="*/ 106 w 138"/>
                  <a:gd name="T5" fmla="*/ 206 h 206"/>
                  <a:gd name="T6" fmla="*/ 138 w 138"/>
                  <a:gd name="T7" fmla="*/ 188 h 206"/>
                  <a:gd name="T8" fmla="*/ 101 w 138"/>
                  <a:gd name="T9" fmla="*/ 121 h 206"/>
                  <a:gd name="T10" fmla="*/ 32 w 138"/>
                  <a:gd name="T11" fmla="*/ 0 h 206"/>
                  <a:gd name="T12" fmla="*/ 0 w 138"/>
                  <a:gd name="T13" fmla="*/ 18 h 206"/>
                  <a:gd name="T14" fmla="*/ 39 w 138"/>
                  <a:gd name="T15" fmla="*/ 84 h 206"/>
                  <a:gd name="T16" fmla="*/ 70 w 138"/>
                  <a:gd name="T17" fmla="*/ 66 h 206"/>
                  <a:gd name="T18" fmla="*/ 32 w 138"/>
                  <a:gd name="T19" fmla="*/ 0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206"/>
                  <a:gd name="T32" fmla="*/ 138 w 138"/>
                  <a:gd name="T33" fmla="*/ 206 h 2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206">
                    <a:moveTo>
                      <a:pt x="101" y="121"/>
                    </a:moveTo>
                    <a:lnTo>
                      <a:pt x="69" y="138"/>
                    </a:lnTo>
                    <a:lnTo>
                      <a:pt x="106" y="206"/>
                    </a:lnTo>
                    <a:lnTo>
                      <a:pt x="138" y="188"/>
                    </a:lnTo>
                    <a:lnTo>
                      <a:pt x="101" y="121"/>
                    </a:lnTo>
                    <a:moveTo>
                      <a:pt x="32" y="0"/>
                    </a:moveTo>
                    <a:lnTo>
                      <a:pt x="0" y="18"/>
                    </a:lnTo>
                    <a:lnTo>
                      <a:pt x="39" y="84"/>
                    </a:lnTo>
                    <a:lnTo>
                      <a:pt x="70" y="66"/>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7" name="Freeform 133"/>
              <p:cNvSpPr>
                <a:spLocks/>
              </p:cNvSpPr>
              <p:nvPr/>
            </p:nvSpPr>
            <p:spPr bwMode="auto">
              <a:xfrm>
                <a:off x="685" y="314"/>
                <a:ext cx="55" cy="58"/>
              </a:xfrm>
              <a:custGeom>
                <a:avLst/>
                <a:gdLst>
                  <a:gd name="T0" fmla="*/ 32 w 55"/>
                  <a:gd name="T1" fmla="*/ 0 h 58"/>
                  <a:gd name="T2" fmla="*/ 0 w 55"/>
                  <a:gd name="T3" fmla="*/ 18 h 58"/>
                  <a:gd name="T4" fmla="*/ 23 w 55"/>
                  <a:gd name="T5" fmla="*/ 58 h 58"/>
                  <a:gd name="T6" fmla="*/ 55 w 55"/>
                  <a:gd name="T7" fmla="*/ 41 h 58"/>
                  <a:gd name="T8" fmla="*/ 32 w 55"/>
                  <a:gd name="T9" fmla="*/ 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32" y="0"/>
                    </a:moveTo>
                    <a:lnTo>
                      <a:pt x="0" y="18"/>
                    </a:lnTo>
                    <a:lnTo>
                      <a:pt x="23" y="58"/>
                    </a:lnTo>
                    <a:lnTo>
                      <a:pt x="55" y="41"/>
                    </a:lnTo>
                    <a:lnTo>
                      <a:pt x="3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8" name="Freeform 134"/>
              <p:cNvSpPr>
                <a:spLocks/>
              </p:cNvSpPr>
              <p:nvPr/>
            </p:nvSpPr>
            <p:spPr bwMode="auto">
              <a:xfrm>
                <a:off x="685" y="314"/>
                <a:ext cx="55" cy="58"/>
              </a:xfrm>
              <a:custGeom>
                <a:avLst/>
                <a:gdLst>
                  <a:gd name="T0" fmla="*/ 32 w 55"/>
                  <a:gd name="T1" fmla="*/ 0 h 58"/>
                  <a:gd name="T2" fmla="*/ 0 w 55"/>
                  <a:gd name="T3" fmla="*/ 18 h 58"/>
                  <a:gd name="T4" fmla="*/ 23 w 55"/>
                  <a:gd name="T5" fmla="*/ 58 h 58"/>
                  <a:gd name="T6" fmla="*/ 55 w 55"/>
                  <a:gd name="T7" fmla="*/ 41 h 58"/>
                  <a:gd name="T8" fmla="*/ 32 w 55"/>
                  <a:gd name="T9" fmla="*/ 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32" y="0"/>
                    </a:moveTo>
                    <a:lnTo>
                      <a:pt x="0" y="18"/>
                    </a:lnTo>
                    <a:lnTo>
                      <a:pt x="23" y="58"/>
                    </a:lnTo>
                    <a:lnTo>
                      <a:pt x="55" y="41"/>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99" name="Freeform 135"/>
              <p:cNvSpPr>
                <a:spLocks/>
              </p:cNvSpPr>
              <p:nvPr/>
            </p:nvSpPr>
            <p:spPr bwMode="auto">
              <a:xfrm>
                <a:off x="709" y="784"/>
                <a:ext cx="60" cy="57"/>
              </a:xfrm>
              <a:custGeom>
                <a:avLst/>
                <a:gdLst>
                  <a:gd name="T0" fmla="*/ 24 w 60"/>
                  <a:gd name="T1" fmla="*/ 0 h 57"/>
                  <a:gd name="T2" fmla="*/ 0 w 60"/>
                  <a:gd name="T3" fmla="*/ 27 h 57"/>
                  <a:gd name="T4" fmla="*/ 36 w 60"/>
                  <a:gd name="T5" fmla="*/ 57 h 57"/>
                  <a:gd name="T6" fmla="*/ 60 w 60"/>
                  <a:gd name="T7" fmla="*/ 30 h 57"/>
                  <a:gd name="T8" fmla="*/ 24 w 60"/>
                  <a:gd name="T9" fmla="*/ 0 h 57"/>
                  <a:gd name="T10" fmla="*/ 0 60000 65536"/>
                  <a:gd name="T11" fmla="*/ 0 60000 65536"/>
                  <a:gd name="T12" fmla="*/ 0 60000 65536"/>
                  <a:gd name="T13" fmla="*/ 0 60000 65536"/>
                  <a:gd name="T14" fmla="*/ 0 60000 65536"/>
                  <a:gd name="T15" fmla="*/ 0 w 60"/>
                  <a:gd name="T16" fmla="*/ 0 h 57"/>
                  <a:gd name="T17" fmla="*/ 60 w 60"/>
                  <a:gd name="T18" fmla="*/ 57 h 57"/>
                </a:gdLst>
                <a:ahLst/>
                <a:cxnLst>
                  <a:cxn ang="T10">
                    <a:pos x="T0" y="T1"/>
                  </a:cxn>
                  <a:cxn ang="T11">
                    <a:pos x="T2" y="T3"/>
                  </a:cxn>
                  <a:cxn ang="T12">
                    <a:pos x="T4" y="T5"/>
                  </a:cxn>
                  <a:cxn ang="T13">
                    <a:pos x="T6" y="T7"/>
                  </a:cxn>
                  <a:cxn ang="T14">
                    <a:pos x="T8" y="T9"/>
                  </a:cxn>
                </a:cxnLst>
                <a:rect l="T15" t="T16" r="T17" b="T18"/>
                <a:pathLst>
                  <a:path w="60" h="57">
                    <a:moveTo>
                      <a:pt x="24" y="0"/>
                    </a:moveTo>
                    <a:lnTo>
                      <a:pt x="0" y="27"/>
                    </a:lnTo>
                    <a:lnTo>
                      <a:pt x="36" y="57"/>
                    </a:lnTo>
                    <a:lnTo>
                      <a:pt x="60" y="30"/>
                    </a:lnTo>
                    <a:lnTo>
                      <a:pt x="2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0" name="Freeform 136"/>
              <p:cNvSpPr>
                <a:spLocks/>
              </p:cNvSpPr>
              <p:nvPr/>
            </p:nvSpPr>
            <p:spPr bwMode="auto">
              <a:xfrm>
                <a:off x="709" y="784"/>
                <a:ext cx="60" cy="57"/>
              </a:xfrm>
              <a:custGeom>
                <a:avLst/>
                <a:gdLst>
                  <a:gd name="T0" fmla="*/ 24 w 60"/>
                  <a:gd name="T1" fmla="*/ 0 h 57"/>
                  <a:gd name="T2" fmla="*/ 0 w 60"/>
                  <a:gd name="T3" fmla="*/ 27 h 57"/>
                  <a:gd name="T4" fmla="*/ 36 w 60"/>
                  <a:gd name="T5" fmla="*/ 57 h 57"/>
                  <a:gd name="T6" fmla="*/ 60 w 60"/>
                  <a:gd name="T7" fmla="*/ 30 h 57"/>
                  <a:gd name="T8" fmla="*/ 24 w 60"/>
                  <a:gd name="T9" fmla="*/ 0 h 57"/>
                  <a:gd name="T10" fmla="*/ 0 60000 65536"/>
                  <a:gd name="T11" fmla="*/ 0 60000 65536"/>
                  <a:gd name="T12" fmla="*/ 0 60000 65536"/>
                  <a:gd name="T13" fmla="*/ 0 60000 65536"/>
                  <a:gd name="T14" fmla="*/ 0 60000 65536"/>
                  <a:gd name="T15" fmla="*/ 0 w 60"/>
                  <a:gd name="T16" fmla="*/ 0 h 57"/>
                  <a:gd name="T17" fmla="*/ 60 w 60"/>
                  <a:gd name="T18" fmla="*/ 57 h 57"/>
                </a:gdLst>
                <a:ahLst/>
                <a:cxnLst>
                  <a:cxn ang="T10">
                    <a:pos x="T0" y="T1"/>
                  </a:cxn>
                  <a:cxn ang="T11">
                    <a:pos x="T2" y="T3"/>
                  </a:cxn>
                  <a:cxn ang="T12">
                    <a:pos x="T4" y="T5"/>
                  </a:cxn>
                  <a:cxn ang="T13">
                    <a:pos x="T6" y="T7"/>
                  </a:cxn>
                  <a:cxn ang="T14">
                    <a:pos x="T8" y="T9"/>
                  </a:cxn>
                </a:cxnLst>
                <a:rect l="T15" t="T16" r="T17" b="T18"/>
                <a:pathLst>
                  <a:path w="60" h="57">
                    <a:moveTo>
                      <a:pt x="24" y="0"/>
                    </a:moveTo>
                    <a:lnTo>
                      <a:pt x="0" y="27"/>
                    </a:lnTo>
                    <a:lnTo>
                      <a:pt x="36" y="57"/>
                    </a:lnTo>
                    <a:lnTo>
                      <a:pt x="60" y="3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1" name="Freeform 137"/>
              <p:cNvSpPr>
                <a:spLocks noEditPoints="1"/>
              </p:cNvSpPr>
              <p:nvPr/>
            </p:nvSpPr>
            <p:spPr bwMode="auto">
              <a:xfrm>
                <a:off x="498" y="601"/>
                <a:ext cx="187" cy="169"/>
              </a:xfrm>
              <a:custGeom>
                <a:avLst/>
                <a:gdLst>
                  <a:gd name="T0" fmla="*/ 129 w 187"/>
                  <a:gd name="T1" fmla="*/ 92 h 169"/>
                  <a:gd name="T2" fmla="*/ 106 w 187"/>
                  <a:gd name="T3" fmla="*/ 119 h 169"/>
                  <a:gd name="T4" fmla="*/ 164 w 187"/>
                  <a:gd name="T5" fmla="*/ 169 h 169"/>
                  <a:gd name="T6" fmla="*/ 187 w 187"/>
                  <a:gd name="T7" fmla="*/ 141 h 169"/>
                  <a:gd name="T8" fmla="*/ 129 w 187"/>
                  <a:gd name="T9" fmla="*/ 92 h 169"/>
                  <a:gd name="T10" fmla="*/ 24 w 187"/>
                  <a:gd name="T11" fmla="*/ 0 h 169"/>
                  <a:gd name="T12" fmla="*/ 0 w 187"/>
                  <a:gd name="T13" fmla="*/ 27 h 169"/>
                  <a:gd name="T14" fmla="*/ 59 w 187"/>
                  <a:gd name="T15" fmla="*/ 78 h 169"/>
                  <a:gd name="T16" fmla="*/ 82 w 187"/>
                  <a:gd name="T17" fmla="*/ 51 h 169"/>
                  <a:gd name="T18" fmla="*/ 24 w 187"/>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7"/>
                  <a:gd name="T31" fmla="*/ 0 h 169"/>
                  <a:gd name="T32" fmla="*/ 187 w 187"/>
                  <a:gd name="T33" fmla="*/ 169 h 1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7" h="169">
                    <a:moveTo>
                      <a:pt x="129" y="92"/>
                    </a:moveTo>
                    <a:lnTo>
                      <a:pt x="106" y="119"/>
                    </a:lnTo>
                    <a:lnTo>
                      <a:pt x="164" y="169"/>
                    </a:lnTo>
                    <a:lnTo>
                      <a:pt x="187" y="141"/>
                    </a:lnTo>
                    <a:lnTo>
                      <a:pt x="129" y="92"/>
                    </a:lnTo>
                    <a:close/>
                    <a:moveTo>
                      <a:pt x="24" y="0"/>
                    </a:moveTo>
                    <a:lnTo>
                      <a:pt x="0" y="27"/>
                    </a:lnTo>
                    <a:lnTo>
                      <a:pt x="59" y="78"/>
                    </a:lnTo>
                    <a:lnTo>
                      <a:pt x="82" y="51"/>
                    </a:lnTo>
                    <a:lnTo>
                      <a:pt x="2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2" name="Freeform 138"/>
              <p:cNvSpPr>
                <a:spLocks noEditPoints="1"/>
              </p:cNvSpPr>
              <p:nvPr/>
            </p:nvSpPr>
            <p:spPr bwMode="auto">
              <a:xfrm>
                <a:off x="498" y="601"/>
                <a:ext cx="187" cy="169"/>
              </a:xfrm>
              <a:custGeom>
                <a:avLst/>
                <a:gdLst>
                  <a:gd name="T0" fmla="*/ 129 w 187"/>
                  <a:gd name="T1" fmla="*/ 92 h 169"/>
                  <a:gd name="T2" fmla="*/ 106 w 187"/>
                  <a:gd name="T3" fmla="*/ 119 h 169"/>
                  <a:gd name="T4" fmla="*/ 164 w 187"/>
                  <a:gd name="T5" fmla="*/ 169 h 169"/>
                  <a:gd name="T6" fmla="*/ 187 w 187"/>
                  <a:gd name="T7" fmla="*/ 141 h 169"/>
                  <a:gd name="T8" fmla="*/ 129 w 187"/>
                  <a:gd name="T9" fmla="*/ 92 h 169"/>
                  <a:gd name="T10" fmla="*/ 24 w 187"/>
                  <a:gd name="T11" fmla="*/ 0 h 169"/>
                  <a:gd name="T12" fmla="*/ 0 w 187"/>
                  <a:gd name="T13" fmla="*/ 27 h 169"/>
                  <a:gd name="T14" fmla="*/ 59 w 187"/>
                  <a:gd name="T15" fmla="*/ 78 h 169"/>
                  <a:gd name="T16" fmla="*/ 82 w 187"/>
                  <a:gd name="T17" fmla="*/ 51 h 169"/>
                  <a:gd name="T18" fmla="*/ 24 w 187"/>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7"/>
                  <a:gd name="T31" fmla="*/ 0 h 169"/>
                  <a:gd name="T32" fmla="*/ 187 w 187"/>
                  <a:gd name="T33" fmla="*/ 169 h 1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7" h="169">
                    <a:moveTo>
                      <a:pt x="129" y="92"/>
                    </a:moveTo>
                    <a:lnTo>
                      <a:pt x="106" y="119"/>
                    </a:lnTo>
                    <a:lnTo>
                      <a:pt x="164" y="169"/>
                    </a:lnTo>
                    <a:lnTo>
                      <a:pt x="187" y="141"/>
                    </a:lnTo>
                    <a:lnTo>
                      <a:pt x="129" y="92"/>
                    </a:lnTo>
                    <a:moveTo>
                      <a:pt x="24" y="0"/>
                    </a:moveTo>
                    <a:lnTo>
                      <a:pt x="0" y="27"/>
                    </a:lnTo>
                    <a:lnTo>
                      <a:pt x="59" y="78"/>
                    </a:lnTo>
                    <a:lnTo>
                      <a:pt x="82" y="51"/>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3" name="Freeform 139"/>
              <p:cNvSpPr>
                <a:spLocks/>
              </p:cNvSpPr>
              <p:nvPr/>
            </p:nvSpPr>
            <p:spPr bwMode="auto">
              <a:xfrm>
                <a:off x="415" y="529"/>
                <a:ext cx="60" cy="59"/>
              </a:xfrm>
              <a:custGeom>
                <a:avLst/>
                <a:gdLst>
                  <a:gd name="T0" fmla="*/ 24 w 60"/>
                  <a:gd name="T1" fmla="*/ 0 h 59"/>
                  <a:gd name="T2" fmla="*/ 0 w 60"/>
                  <a:gd name="T3" fmla="*/ 28 h 59"/>
                  <a:gd name="T4" fmla="*/ 36 w 60"/>
                  <a:gd name="T5" fmla="*/ 59 h 59"/>
                  <a:gd name="T6" fmla="*/ 60 w 60"/>
                  <a:gd name="T7" fmla="*/ 32 h 59"/>
                  <a:gd name="T8" fmla="*/ 24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24" y="0"/>
                    </a:moveTo>
                    <a:lnTo>
                      <a:pt x="0" y="28"/>
                    </a:lnTo>
                    <a:lnTo>
                      <a:pt x="36" y="59"/>
                    </a:lnTo>
                    <a:lnTo>
                      <a:pt x="60" y="32"/>
                    </a:lnTo>
                    <a:lnTo>
                      <a:pt x="2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4" name="Freeform 140"/>
              <p:cNvSpPr>
                <a:spLocks/>
              </p:cNvSpPr>
              <p:nvPr/>
            </p:nvSpPr>
            <p:spPr bwMode="auto">
              <a:xfrm>
                <a:off x="415" y="529"/>
                <a:ext cx="60" cy="59"/>
              </a:xfrm>
              <a:custGeom>
                <a:avLst/>
                <a:gdLst>
                  <a:gd name="T0" fmla="*/ 24 w 60"/>
                  <a:gd name="T1" fmla="*/ 0 h 59"/>
                  <a:gd name="T2" fmla="*/ 0 w 60"/>
                  <a:gd name="T3" fmla="*/ 28 h 59"/>
                  <a:gd name="T4" fmla="*/ 36 w 60"/>
                  <a:gd name="T5" fmla="*/ 59 h 59"/>
                  <a:gd name="T6" fmla="*/ 60 w 60"/>
                  <a:gd name="T7" fmla="*/ 32 h 59"/>
                  <a:gd name="T8" fmla="*/ 24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24" y="0"/>
                    </a:moveTo>
                    <a:lnTo>
                      <a:pt x="0" y="28"/>
                    </a:lnTo>
                    <a:lnTo>
                      <a:pt x="36" y="59"/>
                    </a:lnTo>
                    <a:lnTo>
                      <a:pt x="60" y="32"/>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5" name="Freeform 141"/>
              <p:cNvSpPr>
                <a:spLocks/>
              </p:cNvSpPr>
              <p:nvPr/>
            </p:nvSpPr>
            <p:spPr bwMode="auto">
              <a:xfrm>
                <a:off x="610" y="965"/>
                <a:ext cx="38" cy="15"/>
              </a:xfrm>
              <a:custGeom>
                <a:avLst/>
                <a:gdLst>
                  <a:gd name="T0" fmla="*/ 6 w 38"/>
                  <a:gd name="T1" fmla="*/ 0 h 15"/>
                  <a:gd name="T2" fmla="*/ 0 w 38"/>
                  <a:gd name="T3" fmla="*/ 15 h 15"/>
                  <a:gd name="T4" fmla="*/ 38 w 38"/>
                  <a:gd name="T5" fmla="*/ 13 h 15"/>
                  <a:gd name="T6" fmla="*/ 6 w 38"/>
                  <a:gd name="T7" fmla="*/ 0 h 15"/>
                  <a:gd name="T8" fmla="*/ 0 60000 65536"/>
                  <a:gd name="T9" fmla="*/ 0 60000 65536"/>
                  <a:gd name="T10" fmla="*/ 0 60000 65536"/>
                  <a:gd name="T11" fmla="*/ 0 60000 65536"/>
                  <a:gd name="T12" fmla="*/ 0 w 38"/>
                  <a:gd name="T13" fmla="*/ 0 h 15"/>
                  <a:gd name="T14" fmla="*/ 38 w 38"/>
                  <a:gd name="T15" fmla="*/ 15 h 15"/>
                </a:gdLst>
                <a:ahLst/>
                <a:cxnLst>
                  <a:cxn ang="T8">
                    <a:pos x="T0" y="T1"/>
                  </a:cxn>
                  <a:cxn ang="T9">
                    <a:pos x="T2" y="T3"/>
                  </a:cxn>
                  <a:cxn ang="T10">
                    <a:pos x="T4" y="T5"/>
                  </a:cxn>
                  <a:cxn ang="T11">
                    <a:pos x="T6" y="T7"/>
                  </a:cxn>
                </a:cxnLst>
                <a:rect l="T12" t="T13" r="T14" b="T15"/>
                <a:pathLst>
                  <a:path w="38" h="15">
                    <a:moveTo>
                      <a:pt x="6" y="0"/>
                    </a:moveTo>
                    <a:lnTo>
                      <a:pt x="0" y="15"/>
                    </a:lnTo>
                    <a:lnTo>
                      <a:pt x="38" y="13"/>
                    </a:lnTo>
                    <a:lnTo>
                      <a:pt x="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6" name="Freeform 142"/>
              <p:cNvSpPr>
                <a:spLocks/>
              </p:cNvSpPr>
              <p:nvPr/>
            </p:nvSpPr>
            <p:spPr bwMode="auto">
              <a:xfrm>
                <a:off x="610" y="965"/>
                <a:ext cx="38" cy="15"/>
              </a:xfrm>
              <a:custGeom>
                <a:avLst/>
                <a:gdLst>
                  <a:gd name="T0" fmla="*/ 6 w 38"/>
                  <a:gd name="T1" fmla="*/ 0 h 15"/>
                  <a:gd name="T2" fmla="*/ 0 w 38"/>
                  <a:gd name="T3" fmla="*/ 15 h 15"/>
                  <a:gd name="T4" fmla="*/ 38 w 38"/>
                  <a:gd name="T5" fmla="*/ 13 h 15"/>
                  <a:gd name="T6" fmla="*/ 6 w 38"/>
                  <a:gd name="T7" fmla="*/ 0 h 15"/>
                  <a:gd name="T8" fmla="*/ 0 60000 65536"/>
                  <a:gd name="T9" fmla="*/ 0 60000 65536"/>
                  <a:gd name="T10" fmla="*/ 0 60000 65536"/>
                  <a:gd name="T11" fmla="*/ 0 60000 65536"/>
                  <a:gd name="T12" fmla="*/ 0 w 38"/>
                  <a:gd name="T13" fmla="*/ 0 h 15"/>
                  <a:gd name="T14" fmla="*/ 38 w 38"/>
                  <a:gd name="T15" fmla="*/ 15 h 15"/>
                </a:gdLst>
                <a:ahLst/>
                <a:cxnLst>
                  <a:cxn ang="T8">
                    <a:pos x="T0" y="T1"/>
                  </a:cxn>
                  <a:cxn ang="T9">
                    <a:pos x="T2" y="T3"/>
                  </a:cxn>
                  <a:cxn ang="T10">
                    <a:pos x="T4" y="T5"/>
                  </a:cxn>
                  <a:cxn ang="T11">
                    <a:pos x="T6" y="T7"/>
                  </a:cxn>
                </a:cxnLst>
                <a:rect l="T12" t="T13" r="T14" b="T15"/>
                <a:pathLst>
                  <a:path w="38" h="15">
                    <a:moveTo>
                      <a:pt x="6" y="0"/>
                    </a:moveTo>
                    <a:lnTo>
                      <a:pt x="0" y="15"/>
                    </a:lnTo>
                    <a:lnTo>
                      <a:pt x="38" y="1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7" name="Freeform 143"/>
              <p:cNvSpPr>
                <a:spLocks noEditPoints="1"/>
              </p:cNvSpPr>
              <p:nvPr/>
            </p:nvSpPr>
            <p:spPr bwMode="auto">
              <a:xfrm>
                <a:off x="341" y="866"/>
                <a:ext cx="216" cy="111"/>
              </a:xfrm>
              <a:custGeom>
                <a:avLst/>
                <a:gdLst>
                  <a:gd name="T0" fmla="*/ 144 w 216"/>
                  <a:gd name="T1" fmla="*/ 50 h 111"/>
                  <a:gd name="T2" fmla="*/ 130 w 216"/>
                  <a:gd name="T3" fmla="*/ 84 h 111"/>
                  <a:gd name="T4" fmla="*/ 204 w 216"/>
                  <a:gd name="T5" fmla="*/ 111 h 111"/>
                  <a:gd name="T6" fmla="*/ 216 w 216"/>
                  <a:gd name="T7" fmla="*/ 77 h 111"/>
                  <a:gd name="T8" fmla="*/ 144 w 216"/>
                  <a:gd name="T9" fmla="*/ 50 h 111"/>
                  <a:gd name="T10" fmla="*/ 13 w 216"/>
                  <a:gd name="T11" fmla="*/ 0 h 111"/>
                  <a:gd name="T12" fmla="*/ 0 w 216"/>
                  <a:gd name="T13" fmla="*/ 34 h 111"/>
                  <a:gd name="T14" fmla="*/ 73 w 216"/>
                  <a:gd name="T15" fmla="*/ 61 h 111"/>
                  <a:gd name="T16" fmla="*/ 85 w 216"/>
                  <a:gd name="T17" fmla="*/ 27 h 111"/>
                  <a:gd name="T18" fmla="*/ 13 w 216"/>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
                  <a:gd name="T31" fmla="*/ 0 h 111"/>
                  <a:gd name="T32" fmla="*/ 216 w 216"/>
                  <a:gd name="T33" fmla="*/ 111 h 1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 h="111">
                    <a:moveTo>
                      <a:pt x="144" y="50"/>
                    </a:moveTo>
                    <a:lnTo>
                      <a:pt x="130" y="84"/>
                    </a:lnTo>
                    <a:lnTo>
                      <a:pt x="204" y="111"/>
                    </a:lnTo>
                    <a:lnTo>
                      <a:pt x="216" y="77"/>
                    </a:lnTo>
                    <a:lnTo>
                      <a:pt x="144" y="50"/>
                    </a:lnTo>
                    <a:close/>
                    <a:moveTo>
                      <a:pt x="13" y="0"/>
                    </a:moveTo>
                    <a:lnTo>
                      <a:pt x="0" y="34"/>
                    </a:lnTo>
                    <a:lnTo>
                      <a:pt x="73" y="61"/>
                    </a:lnTo>
                    <a:lnTo>
                      <a:pt x="85" y="27"/>
                    </a:lnTo>
                    <a:lnTo>
                      <a:pt x="1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8" name="Freeform 144"/>
              <p:cNvSpPr>
                <a:spLocks noEditPoints="1"/>
              </p:cNvSpPr>
              <p:nvPr/>
            </p:nvSpPr>
            <p:spPr bwMode="auto">
              <a:xfrm>
                <a:off x="341" y="866"/>
                <a:ext cx="216" cy="111"/>
              </a:xfrm>
              <a:custGeom>
                <a:avLst/>
                <a:gdLst>
                  <a:gd name="T0" fmla="*/ 144 w 216"/>
                  <a:gd name="T1" fmla="*/ 50 h 111"/>
                  <a:gd name="T2" fmla="*/ 130 w 216"/>
                  <a:gd name="T3" fmla="*/ 84 h 111"/>
                  <a:gd name="T4" fmla="*/ 204 w 216"/>
                  <a:gd name="T5" fmla="*/ 111 h 111"/>
                  <a:gd name="T6" fmla="*/ 216 w 216"/>
                  <a:gd name="T7" fmla="*/ 77 h 111"/>
                  <a:gd name="T8" fmla="*/ 144 w 216"/>
                  <a:gd name="T9" fmla="*/ 50 h 111"/>
                  <a:gd name="T10" fmla="*/ 13 w 216"/>
                  <a:gd name="T11" fmla="*/ 0 h 111"/>
                  <a:gd name="T12" fmla="*/ 0 w 216"/>
                  <a:gd name="T13" fmla="*/ 34 h 111"/>
                  <a:gd name="T14" fmla="*/ 73 w 216"/>
                  <a:gd name="T15" fmla="*/ 61 h 111"/>
                  <a:gd name="T16" fmla="*/ 85 w 216"/>
                  <a:gd name="T17" fmla="*/ 27 h 111"/>
                  <a:gd name="T18" fmla="*/ 13 w 216"/>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
                  <a:gd name="T31" fmla="*/ 0 h 111"/>
                  <a:gd name="T32" fmla="*/ 216 w 216"/>
                  <a:gd name="T33" fmla="*/ 111 h 1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 h="111">
                    <a:moveTo>
                      <a:pt x="144" y="50"/>
                    </a:moveTo>
                    <a:lnTo>
                      <a:pt x="130" y="84"/>
                    </a:lnTo>
                    <a:lnTo>
                      <a:pt x="204" y="111"/>
                    </a:lnTo>
                    <a:lnTo>
                      <a:pt x="216" y="77"/>
                    </a:lnTo>
                    <a:lnTo>
                      <a:pt x="144" y="50"/>
                    </a:lnTo>
                    <a:moveTo>
                      <a:pt x="13" y="0"/>
                    </a:moveTo>
                    <a:lnTo>
                      <a:pt x="0" y="34"/>
                    </a:lnTo>
                    <a:lnTo>
                      <a:pt x="73" y="61"/>
                    </a:lnTo>
                    <a:lnTo>
                      <a:pt x="85" y="27"/>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09" name="Freeform 145"/>
              <p:cNvSpPr>
                <a:spLocks/>
              </p:cNvSpPr>
              <p:nvPr/>
            </p:nvSpPr>
            <p:spPr bwMode="auto">
              <a:xfrm>
                <a:off x="238" y="827"/>
                <a:ext cx="58" cy="50"/>
              </a:xfrm>
              <a:custGeom>
                <a:avLst/>
                <a:gdLst>
                  <a:gd name="T0" fmla="*/ 14 w 58"/>
                  <a:gd name="T1" fmla="*/ 0 h 50"/>
                  <a:gd name="T2" fmla="*/ 0 w 58"/>
                  <a:gd name="T3" fmla="*/ 34 h 50"/>
                  <a:gd name="T4" fmla="*/ 45 w 58"/>
                  <a:gd name="T5" fmla="*/ 50 h 50"/>
                  <a:gd name="T6" fmla="*/ 58 w 58"/>
                  <a:gd name="T7" fmla="*/ 17 h 50"/>
                  <a:gd name="T8" fmla="*/ 14 w 58"/>
                  <a:gd name="T9" fmla="*/ 0 h 50"/>
                  <a:gd name="T10" fmla="*/ 0 60000 65536"/>
                  <a:gd name="T11" fmla="*/ 0 60000 65536"/>
                  <a:gd name="T12" fmla="*/ 0 60000 65536"/>
                  <a:gd name="T13" fmla="*/ 0 60000 65536"/>
                  <a:gd name="T14" fmla="*/ 0 60000 65536"/>
                  <a:gd name="T15" fmla="*/ 0 w 58"/>
                  <a:gd name="T16" fmla="*/ 0 h 50"/>
                  <a:gd name="T17" fmla="*/ 58 w 58"/>
                  <a:gd name="T18" fmla="*/ 50 h 50"/>
                </a:gdLst>
                <a:ahLst/>
                <a:cxnLst>
                  <a:cxn ang="T10">
                    <a:pos x="T0" y="T1"/>
                  </a:cxn>
                  <a:cxn ang="T11">
                    <a:pos x="T2" y="T3"/>
                  </a:cxn>
                  <a:cxn ang="T12">
                    <a:pos x="T4" y="T5"/>
                  </a:cxn>
                  <a:cxn ang="T13">
                    <a:pos x="T6" y="T7"/>
                  </a:cxn>
                  <a:cxn ang="T14">
                    <a:pos x="T8" y="T9"/>
                  </a:cxn>
                </a:cxnLst>
                <a:rect l="T15" t="T16" r="T17" b="T18"/>
                <a:pathLst>
                  <a:path w="58" h="50">
                    <a:moveTo>
                      <a:pt x="14" y="0"/>
                    </a:moveTo>
                    <a:lnTo>
                      <a:pt x="0" y="34"/>
                    </a:lnTo>
                    <a:lnTo>
                      <a:pt x="45" y="50"/>
                    </a:lnTo>
                    <a:lnTo>
                      <a:pt x="58" y="17"/>
                    </a:lnTo>
                    <a:lnTo>
                      <a:pt x="1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0" name="Freeform 146"/>
              <p:cNvSpPr>
                <a:spLocks/>
              </p:cNvSpPr>
              <p:nvPr/>
            </p:nvSpPr>
            <p:spPr bwMode="auto">
              <a:xfrm>
                <a:off x="238" y="827"/>
                <a:ext cx="58" cy="50"/>
              </a:xfrm>
              <a:custGeom>
                <a:avLst/>
                <a:gdLst>
                  <a:gd name="T0" fmla="*/ 14 w 58"/>
                  <a:gd name="T1" fmla="*/ 0 h 50"/>
                  <a:gd name="T2" fmla="*/ 0 w 58"/>
                  <a:gd name="T3" fmla="*/ 34 h 50"/>
                  <a:gd name="T4" fmla="*/ 45 w 58"/>
                  <a:gd name="T5" fmla="*/ 50 h 50"/>
                  <a:gd name="T6" fmla="*/ 58 w 58"/>
                  <a:gd name="T7" fmla="*/ 17 h 50"/>
                  <a:gd name="T8" fmla="*/ 14 w 58"/>
                  <a:gd name="T9" fmla="*/ 0 h 50"/>
                  <a:gd name="T10" fmla="*/ 0 60000 65536"/>
                  <a:gd name="T11" fmla="*/ 0 60000 65536"/>
                  <a:gd name="T12" fmla="*/ 0 60000 65536"/>
                  <a:gd name="T13" fmla="*/ 0 60000 65536"/>
                  <a:gd name="T14" fmla="*/ 0 60000 65536"/>
                  <a:gd name="T15" fmla="*/ 0 w 58"/>
                  <a:gd name="T16" fmla="*/ 0 h 50"/>
                  <a:gd name="T17" fmla="*/ 58 w 58"/>
                  <a:gd name="T18" fmla="*/ 50 h 50"/>
                </a:gdLst>
                <a:ahLst/>
                <a:cxnLst>
                  <a:cxn ang="T10">
                    <a:pos x="T0" y="T1"/>
                  </a:cxn>
                  <a:cxn ang="T11">
                    <a:pos x="T2" y="T3"/>
                  </a:cxn>
                  <a:cxn ang="T12">
                    <a:pos x="T4" y="T5"/>
                  </a:cxn>
                  <a:cxn ang="T13">
                    <a:pos x="T6" y="T7"/>
                  </a:cxn>
                  <a:cxn ang="T14">
                    <a:pos x="T8" y="T9"/>
                  </a:cxn>
                </a:cxnLst>
                <a:rect l="T15" t="T16" r="T17" b="T18"/>
                <a:pathLst>
                  <a:path w="58" h="50">
                    <a:moveTo>
                      <a:pt x="14" y="0"/>
                    </a:moveTo>
                    <a:lnTo>
                      <a:pt x="0" y="34"/>
                    </a:lnTo>
                    <a:lnTo>
                      <a:pt x="45" y="50"/>
                    </a:lnTo>
                    <a:lnTo>
                      <a:pt x="58" y="17"/>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1" name="Freeform 147"/>
              <p:cNvSpPr>
                <a:spLocks/>
              </p:cNvSpPr>
              <p:nvPr/>
            </p:nvSpPr>
            <p:spPr bwMode="auto">
              <a:xfrm>
                <a:off x="330" y="1457"/>
                <a:ext cx="80" cy="60"/>
              </a:xfrm>
              <a:custGeom>
                <a:avLst/>
                <a:gdLst>
                  <a:gd name="T0" fmla="*/ 73 w 80"/>
                  <a:gd name="T1" fmla="*/ 0 h 60"/>
                  <a:gd name="T2" fmla="*/ 0 w 80"/>
                  <a:gd name="T3" fmla="*/ 26 h 60"/>
                  <a:gd name="T4" fmla="*/ 12 w 80"/>
                  <a:gd name="T5" fmla="*/ 60 h 60"/>
                  <a:gd name="T6" fmla="*/ 71 w 80"/>
                  <a:gd name="T7" fmla="*/ 39 h 60"/>
                  <a:gd name="T8" fmla="*/ 80 w 80"/>
                  <a:gd name="T9" fmla="*/ 22 h 60"/>
                  <a:gd name="T10" fmla="*/ 73 w 80"/>
                  <a:gd name="T11" fmla="*/ 0 h 60"/>
                  <a:gd name="T12" fmla="*/ 0 60000 65536"/>
                  <a:gd name="T13" fmla="*/ 0 60000 65536"/>
                  <a:gd name="T14" fmla="*/ 0 60000 65536"/>
                  <a:gd name="T15" fmla="*/ 0 60000 65536"/>
                  <a:gd name="T16" fmla="*/ 0 60000 65536"/>
                  <a:gd name="T17" fmla="*/ 0 60000 65536"/>
                  <a:gd name="T18" fmla="*/ 0 w 80"/>
                  <a:gd name="T19" fmla="*/ 0 h 60"/>
                  <a:gd name="T20" fmla="*/ 80 w 8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80" h="60">
                    <a:moveTo>
                      <a:pt x="73" y="0"/>
                    </a:moveTo>
                    <a:lnTo>
                      <a:pt x="0" y="26"/>
                    </a:lnTo>
                    <a:lnTo>
                      <a:pt x="12" y="60"/>
                    </a:lnTo>
                    <a:lnTo>
                      <a:pt x="71" y="39"/>
                    </a:lnTo>
                    <a:lnTo>
                      <a:pt x="80" y="22"/>
                    </a:lnTo>
                    <a:lnTo>
                      <a:pt x="7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2" name="Freeform 148"/>
              <p:cNvSpPr>
                <a:spLocks/>
              </p:cNvSpPr>
              <p:nvPr/>
            </p:nvSpPr>
            <p:spPr bwMode="auto">
              <a:xfrm>
                <a:off x="330" y="1457"/>
                <a:ext cx="80" cy="60"/>
              </a:xfrm>
              <a:custGeom>
                <a:avLst/>
                <a:gdLst>
                  <a:gd name="T0" fmla="*/ 73 w 80"/>
                  <a:gd name="T1" fmla="*/ 0 h 60"/>
                  <a:gd name="T2" fmla="*/ 0 w 80"/>
                  <a:gd name="T3" fmla="*/ 26 h 60"/>
                  <a:gd name="T4" fmla="*/ 12 w 80"/>
                  <a:gd name="T5" fmla="*/ 60 h 60"/>
                  <a:gd name="T6" fmla="*/ 71 w 80"/>
                  <a:gd name="T7" fmla="*/ 39 h 60"/>
                  <a:gd name="T8" fmla="*/ 80 w 80"/>
                  <a:gd name="T9" fmla="*/ 22 h 60"/>
                  <a:gd name="T10" fmla="*/ 73 w 80"/>
                  <a:gd name="T11" fmla="*/ 0 h 60"/>
                  <a:gd name="T12" fmla="*/ 0 60000 65536"/>
                  <a:gd name="T13" fmla="*/ 0 60000 65536"/>
                  <a:gd name="T14" fmla="*/ 0 60000 65536"/>
                  <a:gd name="T15" fmla="*/ 0 60000 65536"/>
                  <a:gd name="T16" fmla="*/ 0 60000 65536"/>
                  <a:gd name="T17" fmla="*/ 0 60000 65536"/>
                  <a:gd name="T18" fmla="*/ 0 w 80"/>
                  <a:gd name="T19" fmla="*/ 0 h 60"/>
                  <a:gd name="T20" fmla="*/ 80 w 80"/>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80" h="60">
                    <a:moveTo>
                      <a:pt x="73" y="0"/>
                    </a:moveTo>
                    <a:lnTo>
                      <a:pt x="0" y="26"/>
                    </a:lnTo>
                    <a:lnTo>
                      <a:pt x="12" y="60"/>
                    </a:lnTo>
                    <a:lnTo>
                      <a:pt x="71" y="39"/>
                    </a:lnTo>
                    <a:lnTo>
                      <a:pt x="80" y="22"/>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3" name="Freeform 149"/>
              <p:cNvSpPr>
                <a:spLocks/>
              </p:cNvSpPr>
              <p:nvPr/>
            </p:nvSpPr>
            <p:spPr bwMode="auto">
              <a:xfrm>
                <a:off x="226" y="1503"/>
                <a:ext cx="57" cy="50"/>
              </a:xfrm>
              <a:custGeom>
                <a:avLst/>
                <a:gdLst>
                  <a:gd name="T0" fmla="*/ 45 w 57"/>
                  <a:gd name="T1" fmla="*/ 0 h 50"/>
                  <a:gd name="T2" fmla="*/ 0 w 57"/>
                  <a:gd name="T3" fmla="*/ 16 h 50"/>
                  <a:gd name="T4" fmla="*/ 12 w 57"/>
                  <a:gd name="T5" fmla="*/ 50 h 50"/>
                  <a:gd name="T6" fmla="*/ 57 w 57"/>
                  <a:gd name="T7" fmla="*/ 34 h 50"/>
                  <a:gd name="T8" fmla="*/ 45 w 57"/>
                  <a:gd name="T9" fmla="*/ 0 h 50"/>
                  <a:gd name="T10" fmla="*/ 0 60000 65536"/>
                  <a:gd name="T11" fmla="*/ 0 60000 65536"/>
                  <a:gd name="T12" fmla="*/ 0 60000 65536"/>
                  <a:gd name="T13" fmla="*/ 0 60000 65536"/>
                  <a:gd name="T14" fmla="*/ 0 60000 65536"/>
                  <a:gd name="T15" fmla="*/ 0 w 57"/>
                  <a:gd name="T16" fmla="*/ 0 h 50"/>
                  <a:gd name="T17" fmla="*/ 57 w 57"/>
                  <a:gd name="T18" fmla="*/ 50 h 50"/>
                </a:gdLst>
                <a:ahLst/>
                <a:cxnLst>
                  <a:cxn ang="T10">
                    <a:pos x="T0" y="T1"/>
                  </a:cxn>
                  <a:cxn ang="T11">
                    <a:pos x="T2" y="T3"/>
                  </a:cxn>
                  <a:cxn ang="T12">
                    <a:pos x="T4" y="T5"/>
                  </a:cxn>
                  <a:cxn ang="T13">
                    <a:pos x="T6" y="T7"/>
                  </a:cxn>
                  <a:cxn ang="T14">
                    <a:pos x="T8" y="T9"/>
                  </a:cxn>
                </a:cxnLst>
                <a:rect l="T15" t="T16" r="T17" b="T18"/>
                <a:pathLst>
                  <a:path w="57" h="50">
                    <a:moveTo>
                      <a:pt x="45" y="0"/>
                    </a:moveTo>
                    <a:lnTo>
                      <a:pt x="0" y="16"/>
                    </a:lnTo>
                    <a:lnTo>
                      <a:pt x="12" y="50"/>
                    </a:lnTo>
                    <a:lnTo>
                      <a:pt x="57" y="34"/>
                    </a:lnTo>
                    <a:lnTo>
                      <a:pt x="4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4" name="Freeform 150"/>
              <p:cNvSpPr>
                <a:spLocks/>
              </p:cNvSpPr>
              <p:nvPr/>
            </p:nvSpPr>
            <p:spPr bwMode="auto">
              <a:xfrm>
                <a:off x="226" y="1503"/>
                <a:ext cx="57" cy="50"/>
              </a:xfrm>
              <a:custGeom>
                <a:avLst/>
                <a:gdLst>
                  <a:gd name="T0" fmla="*/ 45 w 57"/>
                  <a:gd name="T1" fmla="*/ 0 h 50"/>
                  <a:gd name="T2" fmla="*/ 0 w 57"/>
                  <a:gd name="T3" fmla="*/ 16 h 50"/>
                  <a:gd name="T4" fmla="*/ 12 w 57"/>
                  <a:gd name="T5" fmla="*/ 50 h 50"/>
                  <a:gd name="T6" fmla="*/ 57 w 57"/>
                  <a:gd name="T7" fmla="*/ 34 h 50"/>
                  <a:gd name="T8" fmla="*/ 45 w 57"/>
                  <a:gd name="T9" fmla="*/ 0 h 50"/>
                  <a:gd name="T10" fmla="*/ 0 60000 65536"/>
                  <a:gd name="T11" fmla="*/ 0 60000 65536"/>
                  <a:gd name="T12" fmla="*/ 0 60000 65536"/>
                  <a:gd name="T13" fmla="*/ 0 60000 65536"/>
                  <a:gd name="T14" fmla="*/ 0 60000 65536"/>
                  <a:gd name="T15" fmla="*/ 0 w 57"/>
                  <a:gd name="T16" fmla="*/ 0 h 50"/>
                  <a:gd name="T17" fmla="*/ 57 w 57"/>
                  <a:gd name="T18" fmla="*/ 50 h 50"/>
                </a:gdLst>
                <a:ahLst/>
                <a:cxnLst>
                  <a:cxn ang="T10">
                    <a:pos x="T0" y="T1"/>
                  </a:cxn>
                  <a:cxn ang="T11">
                    <a:pos x="T2" y="T3"/>
                  </a:cxn>
                  <a:cxn ang="T12">
                    <a:pos x="T4" y="T5"/>
                  </a:cxn>
                  <a:cxn ang="T13">
                    <a:pos x="T6" y="T7"/>
                  </a:cxn>
                  <a:cxn ang="T14">
                    <a:pos x="T8" y="T9"/>
                  </a:cxn>
                </a:cxnLst>
                <a:rect l="T15" t="T16" r="T17" b="T18"/>
                <a:pathLst>
                  <a:path w="57" h="50">
                    <a:moveTo>
                      <a:pt x="45" y="0"/>
                    </a:moveTo>
                    <a:lnTo>
                      <a:pt x="0" y="16"/>
                    </a:lnTo>
                    <a:lnTo>
                      <a:pt x="12" y="50"/>
                    </a:lnTo>
                    <a:lnTo>
                      <a:pt x="57" y="34"/>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5" name="Freeform 151"/>
              <p:cNvSpPr>
                <a:spLocks/>
              </p:cNvSpPr>
              <p:nvPr/>
            </p:nvSpPr>
            <p:spPr bwMode="auto">
              <a:xfrm>
                <a:off x="391" y="1809"/>
                <a:ext cx="60" cy="48"/>
              </a:xfrm>
              <a:custGeom>
                <a:avLst/>
                <a:gdLst>
                  <a:gd name="T0" fmla="*/ 45 w 60"/>
                  <a:gd name="T1" fmla="*/ 0 h 48"/>
                  <a:gd name="T2" fmla="*/ 25 w 60"/>
                  <a:gd name="T3" fmla="*/ 0 h 48"/>
                  <a:gd name="T4" fmla="*/ 0 w 60"/>
                  <a:gd name="T5" fmla="*/ 20 h 48"/>
                  <a:gd name="T6" fmla="*/ 23 w 60"/>
                  <a:gd name="T7" fmla="*/ 48 h 48"/>
                  <a:gd name="T8" fmla="*/ 60 w 60"/>
                  <a:gd name="T9" fmla="*/ 18 h 48"/>
                  <a:gd name="T10" fmla="*/ 45 w 60"/>
                  <a:gd name="T11" fmla="*/ 0 h 48"/>
                  <a:gd name="T12" fmla="*/ 0 60000 65536"/>
                  <a:gd name="T13" fmla="*/ 0 60000 65536"/>
                  <a:gd name="T14" fmla="*/ 0 60000 65536"/>
                  <a:gd name="T15" fmla="*/ 0 60000 65536"/>
                  <a:gd name="T16" fmla="*/ 0 60000 65536"/>
                  <a:gd name="T17" fmla="*/ 0 60000 65536"/>
                  <a:gd name="T18" fmla="*/ 0 w 60"/>
                  <a:gd name="T19" fmla="*/ 0 h 48"/>
                  <a:gd name="T20" fmla="*/ 60 w 6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60" h="48">
                    <a:moveTo>
                      <a:pt x="45" y="0"/>
                    </a:moveTo>
                    <a:lnTo>
                      <a:pt x="25" y="0"/>
                    </a:lnTo>
                    <a:lnTo>
                      <a:pt x="0" y="20"/>
                    </a:lnTo>
                    <a:lnTo>
                      <a:pt x="23" y="48"/>
                    </a:lnTo>
                    <a:lnTo>
                      <a:pt x="60" y="18"/>
                    </a:lnTo>
                    <a:lnTo>
                      <a:pt x="4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6" name="Freeform 152"/>
              <p:cNvSpPr>
                <a:spLocks/>
              </p:cNvSpPr>
              <p:nvPr/>
            </p:nvSpPr>
            <p:spPr bwMode="auto">
              <a:xfrm>
                <a:off x="391" y="1809"/>
                <a:ext cx="60" cy="48"/>
              </a:xfrm>
              <a:custGeom>
                <a:avLst/>
                <a:gdLst>
                  <a:gd name="T0" fmla="*/ 45 w 60"/>
                  <a:gd name="T1" fmla="*/ 0 h 48"/>
                  <a:gd name="T2" fmla="*/ 25 w 60"/>
                  <a:gd name="T3" fmla="*/ 0 h 48"/>
                  <a:gd name="T4" fmla="*/ 0 w 60"/>
                  <a:gd name="T5" fmla="*/ 20 h 48"/>
                  <a:gd name="T6" fmla="*/ 23 w 60"/>
                  <a:gd name="T7" fmla="*/ 48 h 48"/>
                  <a:gd name="T8" fmla="*/ 60 w 60"/>
                  <a:gd name="T9" fmla="*/ 18 h 48"/>
                  <a:gd name="T10" fmla="*/ 45 w 60"/>
                  <a:gd name="T11" fmla="*/ 0 h 48"/>
                  <a:gd name="T12" fmla="*/ 0 60000 65536"/>
                  <a:gd name="T13" fmla="*/ 0 60000 65536"/>
                  <a:gd name="T14" fmla="*/ 0 60000 65536"/>
                  <a:gd name="T15" fmla="*/ 0 60000 65536"/>
                  <a:gd name="T16" fmla="*/ 0 60000 65536"/>
                  <a:gd name="T17" fmla="*/ 0 60000 65536"/>
                  <a:gd name="T18" fmla="*/ 0 w 60"/>
                  <a:gd name="T19" fmla="*/ 0 h 48"/>
                  <a:gd name="T20" fmla="*/ 60 w 6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60" h="48">
                    <a:moveTo>
                      <a:pt x="45" y="0"/>
                    </a:moveTo>
                    <a:lnTo>
                      <a:pt x="25" y="0"/>
                    </a:lnTo>
                    <a:lnTo>
                      <a:pt x="0" y="20"/>
                    </a:lnTo>
                    <a:lnTo>
                      <a:pt x="23" y="48"/>
                    </a:lnTo>
                    <a:lnTo>
                      <a:pt x="60" y="18"/>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7" name="Freeform 153"/>
              <p:cNvSpPr>
                <a:spLocks noEditPoints="1"/>
              </p:cNvSpPr>
              <p:nvPr/>
            </p:nvSpPr>
            <p:spPr bwMode="auto">
              <a:xfrm>
                <a:off x="710" y="1809"/>
                <a:ext cx="139" cy="180"/>
              </a:xfrm>
              <a:custGeom>
                <a:avLst/>
                <a:gdLst>
                  <a:gd name="T0" fmla="*/ 40 w 139"/>
                  <a:gd name="T1" fmla="*/ 95 h 180"/>
                  <a:gd name="T2" fmla="*/ 0 w 139"/>
                  <a:gd name="T3" fmla="*/ 161 h 180"/>
                  <a:gd name="T4" fmla="*/ 31 w 139"/>
                  <a:gd name="T5" fmla="*/ 180 h 180"/>
                  <a:gd name="T6" fmla="*/ 70 w 139"/>
                  <a:gd name="T7" fmla="*/ 113 h 180"/>
                  <a:gd name="T8" fmla="*/ 40 w 139"/>
                  <a:gd name="T9" fmla="*/ 95 h 180"/>
                  <a:gd name="T10" fmla="*/ 139 w 139"/>
                  <a:gd name="T11" fmla="*/ 0 h 180"/>
                  <a:gd name="T12" fmla="*/ 96 w 139"/>
                  <a:gd name="T13" fmla="*/ 0 h 180"/>
                  <a:gd name="T14" fmla="*/ 71 w 139"/>
                  <a:gd name="T15" fmla="*/ 41 h 180"/>
                  <a:gd name="T16" fmla="*/ 103 w 139"/>
                  <a:gd name="T17" fmla="*/ 60 h 180"/>
                  <a:gd name="T18" fmla="*/ 139 w 139"/>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
                  <a:gd name="T31" fmla="*/ 0 h 180"/>
                  <a:gd name="T32" fmla="*/ 139 w 139"/>
                  <a:gd name="T33" fmla="*/ 180 h 1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 h="180">
                    <a:moveTo>
                      <a:pt x="40" y="95"/>
                    </a:moveTo>
                    <a:lnTo>
                      <a:pt x="0" y="161"/>
                    </a:lnTo>
                    <a:lnTo>
                      <a:pt x="31" y="180"/>
                    </a:lnTo>
                    <a:lnTo>
                      <a:pt x="70" y="113"/>
                    </a:lnTo>
                    <a:lnTo>
                      <a:pt x="40" y="95"/>
                    </a:lnTo>
                    <a:close/>
                    <a:moveTo>
                      <a:pt x="139" y="0"/>
                    </a:moveTo>
                    <a:lnTo>
                      <a:pt x="96" y="0"/>
                    </a:lnTo>
                    <a:lnTo>
                      <a:pt x="71" y="41"/>
                    </a:lnTo>
                    <a:lnTo>
                      <a:pt x="103" y="60"/>
                    </a:lnTo>
                    <a:lnTo>
                      <a:pt x="13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8" name="Freeform 154"/>
              <p:cNvSpPr>
                <a:spLocks noEditPoints="1"/>
              </p:cNvSpPr>
              <p:nvPr/>
            </p:nvSpPr>
            <p:spPr bwMode="auto">
              <a:xfrm>
                <a:off x="710" y="1809"/>
                <a:ext cx="139" cy="180"/>
              </a:xfrm>
              <a:custGeom>
                <a:avLst/>
                <a:gdLst>
                  <a:gd name="T0" fmla="*/ 40 w 139"/>
                  <a:gd name="T1" fmla="*/ 95 h 180"/>
                  <a:gd name="T2" fmla="*/ 0 w 139"/>
                  <a:gd name="T3" fmla="*/ 161 h 180"/>
                  <a:gd name="T4" fmla="*/ 31 w 139"/>
                  <a:gd name="T5" fmla="*/ 180 h 180"/>
                  <a:gd name="T6" fmla="*/ 70 w 139"/>
                  <a:gd name="T7" fmla="*/ 113 h 180"/>
                  <a:gd name="T8" fmla="*/ 40 w 139"/>
                  <a:gd name="T9" fmla="*/ 95 h 180"/>
                  <a:gd name="T10" fmla="*/ 139 w 139"/>
                  <a:gd name="T11" fmla="*/ 0 h 180"/>
                  <a:gd name="T12" fmla="*/ 96 w 139"/>
                  <a:gd name="T13" fmla="*/ 0 h 180"/>
                  <a:gd name="T14" fmla="*/ 71 w 139"/>
                  <a:gd name="T15" fmla="*/ 41 h 180"/>
                  <a:gd name="T16" fmla="*/ 103 w 139"/>
                  <a:gd name="T17" fmla="*/ 60 h 180"/>
                  <a:gd name="T18" fmla="*/ 139 w 139"/>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
                  <a:gd name="T31" fmla="*/ 0 h 180"/>
                  <a:gd name="T32" fmla="*/ 139 w 139"/>
                  <a:gd name="T33" fmla="*/ 180 h 1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 h="180">
                    <a:moveTo>
                      <a:pt x="40" y="95"/>
                    </a:moveTo>
                    <a:lnTo>
                      <a:pt x="0" y="161"/>
                    </a:lnTo>
                    <a:lnTo>
                      <a:pt x="31" y="180"/>
                    </a:lnTo>
                    <a:lnTo>
                      <a:pt x="70" y="113"/>
                    </a:lnTo>
                    <a:lnTo>
                      <a:pt x="40" y="95"/>
                    </a:lnTo>
                    <a:moveTo>
                      <a:pt x="139" y="0"/>
                    </a:moveTo>
                    <a:lnTo>
                      <a:pt x="96" y="0"/>
                    </a:lnTo>
                    <a:lnTo>
                      <a:pt x="71" y="41"/>
                    </a:lnTo>
                    <a:lnTo>
                      <a:pt x="103" y="60"/>
                    </a:lnTo>
                    <a:lnTo>
                      <a:pt x="1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19" name="Freeform 155"/>
              <p:cNvSpPr>
                <a:spLocks/>
              </p:cNvSpPr>
              <p:nvPr/>
            </p:nvSpPr>
            <p:spPr bwMode="auto">
              <a:xfrm>
                <a:off x="653" y="2023"/>
                <a:ext cx="55" cy="60"/>
              </a:xfrm>
              <a:custGeom>
                <a:avLst/>
                <a:gdLst>
                  <a:gd name="T0" fmla="*/ 25 w 55"/>
                  <a:gd name="T1" fmla="*/ 0 h 60"/>
                  <a:gd name="T2" fmla="*/ 0 w 55"/>
                  <a:gd name="T3" fmla="*/ 40 h 60"/>
                  <a:gd name="T4" fmla="*/ 31 w 55"/>
                  <a:gd name="T5" fmla="*/ 60 h 60"/>
                  <a:gd name="T6" fmla="*/ 55 w 55"/>
                  <a:gd name="T7" fmla="*/ 19 h 60"/>
                  <a:gd name="T8" fmla="*/ 25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5" y="0"/>
                    </a:moveTo>
                    <a:lnTo>
                      <a:pt x="0" y="40"/>
                    </a:lnTo>
                    <a:lnTo>
                      <a:pt x="31" y="60"/>
                    </a:lnTo>
                    <a:lnTo>
                      <a:pt x="55" y="19"/>
                    </a:lnTo>
                    <a:lnTo>
                      <a:pt x="2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0" name="Freeform 156"/>
              <p:cNvSpPr>
                <a:spLocks/>
              </p:cNvSpPr>
              <p:nvPr/>
            </p:nvSpPr>
            <p:spPr bwMode="auto">
              <a:xfrm>
                <a:off x="653" y="2023"/>
                <a:ext cx="55" cy="60"/>
              </a:xfrm>
              <a:custGeom>
                <a:avLst/>
                <a:gdLst>
                  <a:gd name="T0" fmla="*/ 25 w 55"/>
                  <a:gd name="T1" fmla="*/ 0 h 60"/>
                  <a:gd name="T2" fmla="*/ 0 w 55"/>
                  <a:gd name="T3" fmla="*/ 40 h 60"/>
                  <a:gd name="T4" fmla="*/ 31 w 55"/>
                  <a:gd name="T5" fmla="*/ 60 h 60"/>
                  <a:gd name="T6" fmla="*/ 55 w 55"/>
                  <a:gd name="T7" fmla="*/ 19 h 60"/>
                  <a:gd name="T8" fmla="*/ 25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5" y="0"/>
                    </a:moveTo>
                    <a:lnTo>
                      <a:pt x="0" y="40"/>
                    </a:lnTo>
                    <a:lnTo>
                      <a:pt x="31" y="60"/>
                    </a:lnTo>
                    <a:lnTo>
                      <a:pt x="55" y="19"/>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1" name="Freeform 157"/>
              <p:cNvSpPr>
                <a:spLocks/>
              </p:cNvSpPr>
              <p:nvPr/>
            </p:nvSpPr>
            <p:spPr bwMode="auto">
              <a:xfrm>
                <a:off x="1054" y="1809"/>
                <a:ext cx="37" cy="13"/>
              </a:xfrm>
              <a:custGeom>
                <a:avLst/>
                <a:gdLst>
                  <a:gd name="T0" fmla="*/ 37 w 37"/>
                  <a:gd name="T1" fmla="*/ 0 h 13"/>
                  <a:gd name="T2" fmla="*/ 1 w 37"/>
                  <a:gd name="T3" fmla="*/ 0 h 13"/>
                  <a:gd name="T4" fmla="*/ 0 w 37"/>
                  <a:gd name="T5" fmla="*/ 6 h 13"/>
                  <a:gd name="T6" fmla="*/ 35 w 37"/>
                  <a:gd name="T7" fmla="*/ 13 h 13"/>
                  <a:gd name="T8" fmla="*/ 37 w 37"/>
                  <a:gd name="T9" fmla="*/ 0 h 13"/>
                  <a:gd name="T10" fmla="*/ 0 60000 65536"/>
                  <a:gd name="T11" fmla="*/ 0 60000 65536"/>
                  <a:gd name="T12" fmla="*/ 0 60000 65536"/>
                  <a:gd name="T13" fmla="*/ 0 60000 65536"/>
                  <a:gd name="T14" fmla="*/ 0 60000 65536"/>
                  <a:gd name="T15" fmla="*/ 0 w 37"/>
                  <a:gd name="T16" fmla="*/ 0 h 13"/>
                  <a:gd name="T17" fmla="*/ 37 w 37"/>
                  <a:gd name="T18" fmla="*/ 13 h 13"/>
                </a:gdLst>
                <a:ahLst/>
                <a:cxnLst>
                  <a:cxn ang="T10">
                    <a:pos x="T0" y="T1"/>
                  </a:cxn>
                  <a:cxn ang="T11">
                    <a:pos x="T2" y="T3"/>
                  </a:cxn>
                  <a:cxn ang="T12">
                    <a:pos x="T4" y="T5"/>
                  </a:cxn>
                  <a:cxn ang="T13">
                    <a:pos x="T6" y="T7"/>
                  </a:cxn>
                  <a:cxn ang="T14">
                    <a:pos x="T8" y="T9"/>
                  </a:cxn>
                </a:cxnLst>
                <a:rect l="T15" t="T16" r="T17" b="T18"/>
                <a:pathLst>
                  <a:path w="37" h="13">
                    <a:moveTo>
                      <a:pt x="37" y="0"/>
                    </a:moveTo>
                    <a:lnTo>
                      <a:pt x="1" y="0"/>
                    </a:lnTo>
                    <a:lnTo>
                      <a:pt x="0" y="6"/>
                    </a:lnTo>
                    <a:lnTo>
                      <a:pt x="35" y="13"/>
                    </a:lnTo>
                    <a:lnTo>
                      <a:pt x="3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2" name="Freeform 158"/>
              <p:cNvSpPr>
                <a:spLocks/>
              </p:cNvSpPr>
              <p:nvPr/>
            </p:nvSpPr>
            <p:spPr bwMode="auto">
              <a:xfrm>
                <a:off x="1054" y="1809"/>
                <a:ext cx="37" cy="13"/>
              </a:xfrm>
              <a:custGeom>
                <a:avLst/>
                <a:gdLst>
                  <a:gd name="T0" fmla="*/ 37 w 37"/>
                  <a:gd name="T1" fmla="*/ 0 h 13"/>
                  <a:gd name="T2" fmla="*/ 1 w 37"/>
                  <a:gd name="T3" fmla="*/ 0 h 13"/>
                  <a:gd name="T4" fmla="*/ 0 w 37"/>
                  <a:gd name="T5" fmla="*/ 6 h 13"/>
                  <a:gd name="T6" fmla="*/ 35 w 37"/>
                  <a:gd name="T7" fmla="*/ 13 h 13"/>
                  <a:gd name="T8" fmla="*/ 37 w 37"/>
                  <a:gd name="T9" fmla="*/ 0 h 13"/>
                  <a:gd name="T10" fmla="*/ 0 60000 65536"/>
                  <a:gd name="T11" fmla="*/ 0 60000 65536"/>
                  <a:gd name="T12" fmla="*/ 0 60000 65536"/>
                  <a:gd name="T13" fmla="*/ 0 60000 65536"/>
                  <a:gd name="T14" fmla="*/ 0 60000 65536"/>
                  <a:gd name="T15" fmla="*/ 0 w 37"/>
                  <a:gd name="T16" fmla="*/ 0 h 13"/>
                  <a:gd name="T17" fmla="*/ 37 w 37"/>
                  <a:gd name="T18" fmla="*/ 13 h 13"/>
                </a:gdLst>
                <a:ahLst/>
                <a:cxnLst>
                  <a:cxn ang="T10">
                    <a:pos x="T0" y="T1"/>
                  </a:cxn>
                  <a:cxn ang="T11">
                    <a:pos x="T2" y="T3"/>
                  </a:cxn>
                  <a:cxn ang="T12">
                    <a:pos x="T4" y="T5"/>
                  </a:cxn>
                  <a:cxn ang="T13">
                    <a:pos x="T6" y="T7"/>
                  </a:cxn>
                  <a:cxn ang="T14">
                    <a:pos x="T8" y="T9"/>
                  </a:cxn>
                </a:cxnLst>
                <a:rect l="T15" t="T16" r="T17" b="T18"/>
                <a:pathLst>
                  <a:path w="37" h="13">
                    <a:moveTo>
                      <a:pt x="37" y="0"/>
                    </a:moveTo>
                    <a:lnTo>
                      <a:pt x="1" y="0"/>
                    </a:lnTo>
                    <a:lnTo>
                      <a:pt x="0" y="6"/>
                    </a:lnTo>
                    <a:lnTo>
                      <a:pt x="35" y="13"/>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3" name="Freeform 159"/>
              <p:cNvSpPr>
                <a:spLocks noEditPoints="1"/>
              </p:cNvSpPr>
              <p:nvPr/>
            </p:nvSpPr>
            <p:spPr bwMode="auto">
              <a:xfrm>
                <a:off x="1001" y="1876"/>
                <a:ext cx="77" cy="219"/>
              </a:xfrm>
              <a:custGeom>
                <a:avLst/>
                <a:gdLst>
                  <a:gd name="T0" fmla="*/ 15 w 77"/>
                  <a:gd name="T1" fmla="*/ 137 h 219"/>
                  <a:gd name="T2" fmla="*/ 0 w 77"/>
                  <a:gd name="T3" fmla="*/ 212 h 219"/>
                  <a:gd name="T4" fmla="*/ 35 w 77"/>
                  <a:gd name="T5" fmla="*/ 219 h 219"/>
                  <a:gd name="T6" fmla="*/ 50 w 77"/>
                  <a:gd name="T7" fmla="*/ 143 h 219"/>
                  <a:gd name="T8" fmla="*/ 15 w 77"/>
                  <a:gd name="T9" fmla="*/ 137 h 219"/>
                  <a:gd name="T10" fmla="*/ 41 w 77"/>
                  <a:gd name="T11" fmla="*/ 0 h 219"/>
                  <a:gd name="T12" fmla="*/ 26 w 77"/>
                  <a:gd name="T13" fmla="*/ 76 h 219"/>
                  <a:gd name="T14" fmla="*/ 62 w 77"/>
                  <a:gd name="T15" fmla="*/ 83 h 219"/>
                  <a:gd name="T16" fmla="*/ 77 w 77"/>
                  <a:gd name="T17" fmla="*/ 7 h 219"/>
                  <a:gd name="T18" fmla="*/ 41 w 77"/>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219"/>
                  <a:gd name="T32" fmla="*/ 77 w 77"/>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219">
                    <a:moveTo>
                      <a:pt x="15" y="137"/>
                    </a:moveTo>
                    <a:lnTo>
                      <a:pt x="0" y="212"/>
                    </a:lnTo>
                    <a:lnTo>
                      <a:pt x="35" y="219"/>
                    </a:lnTo>
                    <a:lnTo>
                      <a:pt x="50" y="143"/>
                    </a:lnTo>
                    <a:lnTo>
                      <a:pt x="15" y="137"/>
                    </a:lnTo>
                    <a:close/>
                    <a:moveTo>
                      <a:pt x="41" y="0"/>
                    </a:moveTo>
                    <a:lnTo>
                      <a:pt x="26" y="76"/>
                    </a:lnTo>
                    <a:lnTo>
                      <a:pt x="62" y="83"/>
                    </a:lnTo>
                    <a:lnTo>
                      <a:pt x="77" y="7"/>
                    </a:lnTo>
                    <a:lnTo>
                      <a:pt x="41"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4" name="Freeform 160"/>
              <p:cNvSpPr>
                <a:spLocks noEditPoints="1"/>
              </p:cNvSpPr>
              <p:nvPr/>
            </p:nvSpPr>
            <p:spPr bwMode="auto">
              <a:xfrm>
                <a:off x="1001" y="1876"/>
                <a:ext cx="77" cy="219"/>
              </a:xfrm>
              <a:custGeom>
                <a:avLst/>
                <a:gdLst>
                  <a:gd name="T0" fmla="*/ 15 w 77"/>
                  <a:gd name="T1" fmla="*/ 137 h 219"/>
                  <a:gd name="T2" fmla="*/ 0 w 77"/>
                  <a:gd name="T3" fmla="*/ 212 h 219"/>
                  <a:gd name="T4" fmla="*/ 35 w 77"/>
                  <a:gd name="T5" fmla="*/ 219 h 219"/>
                  <a:gd name="T6" fmla="*/ 50 w 77"/>
                  <a:gd name="T7" fmla="*/ 143 h 219"/>
                  <a:gd name="T8" fmla="*/ 15 w 77"/>
                  <a:gd name="T9" fmla="*/ 137 h 219"/>
                  <a:gd name="T10" fmla="*/ 41 w 77"/>
                  <a:gd name="T11" fmla="*/ 0 h 219"/>
                  <a:gd name="T12" fmla="*/ 26 w 77"/>
                  <a:gd name="T13" fmla="*/ 76 h 219"/>
                  <a:gd name="T14" fmla="*/ 62 w 77"/>
                  <a:gd name="T15" fmla="*/ 83 h 219"/>
                  <a:gd name="T16" fmla="*/ 77 w 77"/>
                  <a:gd name="T17" fmla="*/ 7 h 219"/>
                  <a:gd name="T18" fmla="*/ 41 w 77"/>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219"/>
                  <a:gd name="T32" fmla="*/ 77 w 77"/>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219">
                    <a:moveTo>
                      <a:pt x="15" y="137"/>
                    </a:moveTo>
                    <a:lnTo>
                      <a:pt x="0" y="212"/>
                    </a:lnTo>
                    <a:lnTo>
                      <a:pt x="35" y="219"/>
                    </a:lnTo>
                    <a:lnTo>
                      <a:pt x="50" y="143"/>
                    </a:lnTo>
                    <a:lnTo>
                      <a:pt x="15" y="137"/>
                    </a:lnTo>
                    <a:moveTo>
                      <a:pt x="41" y="0"/>
                    </a:moveTo>
                    <a:lnTo>
                      <a:pt x="26" y="76"/>
                    </a:lnTo>
                    <a:lnTo>
                      <a:pt x="62" y="83"/>
                    </a:lnTo>
                    <a:lnTo>
                      <a:pt x="77" y="7"/>
                    </a:lnTo>
                    <a:lnTo>
                      <a:pt x="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5" name="Freeform 161"/>
              <p:cNvSpPr>
                <a:spLocks/>
              </p:cNvSpPr>
              <p:nvPr/>
            </p:nvSpPr>
            <p:spPr bwMode="auto">
              <a:xfrm>
                <a:off x="980" y="2149"/>
                <a:ext cx="45" cy="54"/>
              </a:xfrm>
              <a:custGeom>
                <a:avLst/>
                <a:gdLst>
                  <a:gd name="T0" fmla="*/ 9 w 45"/>
                  <a:gd name="T1" fmla="*/ 0 h 54"/>
                  <a:gd name="T2" fmla="*/ 0 w 45"/>
                  <a:gd name="T3" fmla="*/ 47 h 54"/>
                  <a:gd name="T4" fmla="*/ 36 w 45"/>
                  <a:gd name="T5" fmla="*/ 54 h 54"/>
                  <a:gd name="T6" fmla="*/ 45 w 45"/>
                  <a:gd name="T7" fmla="*/ 7 h 54"/>
                  <a:gd name="T8" fmla="*/ 9 w 45"/>
                  <a:gd name="T9" fmla="*/ 0 h 54"/>
                  <a:gd name="T10" fmla="*/ 0 60000 65536"/>
                  <a:gd name="T11" fmla="*/ 0 60000 65536"/>
                  <a:gd name="T12" fmla="*/ 0 60000 65536"/>
                  <a:gd name="T13" fmla="*/ 0 60000 65536"/>
                  <a:gd name="T14" fmla="*/ 0 60000 65536"/>
                  <a:gd name="T15" fmla="*/ 0 w 45"/>
                  <a:gd name="T16" fmla="*/ 0 h 54"/>
                  <a:gd name="T17" fmla="*/ 45 w 45"/>
                  <a:gd name="T18" fmla="*/ 54 h 54"/>
                </a:gdLst>
                <a:ahLst/>
                <a:cxnLst>
                  <a:cxn ang="T10">
                    <a:pos x="T0" y="T1"/>
                  </a:cxn>
                  <a:cxn ang="T11">
                    <a:pos x="T2" y="T3"/>
                  </a:cxn>
                  <a:cxn ang="T12">
                    <a:pos x="T4" y="T5"/>
                  </a:cxn>
                  <a:cxn ang="T13">
                    <a:pos x="T6" y="T7"/>
                  </a:cxn>
                  <a:cxn ang="T14">
                    <a:pos x="T8" y="T9"/>
                  </a:cxn>
                </a:cxnLst>
                <a:rect l="T15" t="T16" r="T17" b="T18"/>
                <a:pathLst>
                  <a:path w="45" h="54">
                    <a:moveTo>
                      <a:pt x="9" y="0"/>
                    </a:moveTo>
                    <a:lnTo>
                      <a:pt x="0" y="47"/>
                    </a:lnTo>
                    <a:lnTo>
                      <a:pt x="36" y="54"/>
                    </a:lnTo>
                    <a:lnTo>
                      <a:pt x="45" y="7"/>
                    </a:lnTo>
                    <a:lnTo>
                      <a:pt x="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6" name="Freeform 162"/>
              <p:cNvSpPr>
                <a:spLocks/>
              </p:cNvSpPr>
              <p:nvPr/>
            </p:nvSpPr>
            <p:spPr bwMode="auto">
              <a:xfrm>
                <a:off x="980" y="2149"/>
                <a:ext cx="45" cy="54"/>
              </a:xfrm>
              <a:custGeom>
                <a:avLst/>
                <a:gdLst>
                  <a:gd name="T0" fmla="*/ 9 w 45"/>
                  <a:gd name="T1" fmla="*/ 0 h 54"/>
                  <a:gd name="T2" fmla="*/ 0 w 45"/>
                  <a:gd name="T3" fmla="*/ 47 h 54"/>
                  <a:gd name="T4" fmla="*/ 36 w 45"/>
                  <a:gd name="T5" fmla="*/ 54 h 54"/>
                  <a:gd name="T6" fmla="*/ 45 w 45"/>
                  <a:gd name="T7" fmla="*/ 7 h 54"/>
                  <a:gd name="T8" fmla="*/ 9 w 45"/>
                  <a:gd name="T9" fmla="*/ 0 h 54"/>
                  <a:gd name="T10" fmla="*/ 0 60000 65536"/>
                  <a:gd name="T11" fmla="*/ 0 60000 65536"/>
                  <a:gd name="T12" fmla="*/ 0 60000 65536"/>
                  <a:gd name="T13" fmla="*/ 0 60000 65536"/>
                  <a:gd name="T14" fmla="*/ 0 60000 65536"/>
                  <a:gd name="T15" fmla="*/ 0 w 45"/>
                  <a:gd name="T16" fmla="*/ 0 h 54"/>
                  <a:gd name="T17" fmla="*/ 45 w 45"/>
                  <a:gd name="T18" fmla="*/ 54 h 54"/>
                </a:gdLst>
                <a:ahLst/>
                <a:cxnLst>
                  <a:cxn ang="T10">
                    <a:pos x="T0" y="T1"/>
                  </a:cxn>
                  <a:cxn ang="T11">
                    <a:pos x="T2" y="T3"/>
                  </a:cxn>
                  <a:cxn ang="T12">
                    <a:pos x="T4" y="T5"/>
                  </a:cxn>
                  <a:cxn ang="T13">
                    <a:pos x="T6" y="T7"/>
                  </a:cxn>
                  <a:cxn ang="T14">
                    <a:pos x="T8" y="T9"/>
                  </a:cxn>
                </a:cxnLst>
                <a:rect l="T15" t="T16" r="T17" b="T18"/>
                <a:pathLst>
                  <a:path w="45" h="54">
                    <a:moveTo>
                      <a:pt x="9" y="0"/>
                    </a:moveTo>
                    <a:lnTo>
                      <a:pt x="0" y="47"/>
                    </a:lnTo>
                    <a:lnTo>
                      <a:pt x="36" y="54"/>
                    </a:lnTo>
                    <a:lnTo>
                      <a:pt x="45" y="7"/>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7" name="Freeform 163"/>
              <p:cNvSpPr>
                <a:spLocks/>
              </p:cNvSpPr>
              <p:nvPr/>
            </p:nvSpPr>
            <p:spPr bwMode="auto">
              <a:xfrm>
                <a:off x="1268" y="1809"/>
                <a:ext cx="38" cy="17"/>
              </a:xfrm>
              <a:custGeom>
                <a:avLst/>
                <a:gdLst>
                  <a:gd name="T0" fmla="*/ 36 w 38"/>
                  <a:gd name="T1" fmla="*/ 0 h 17"/>
                  <a:gd name="T2" fmla="*/ 0 w 38"/>
                  <a:gd name="T3" fmla="*/ 0 h 17"/>
                  <a:gd name="T4" fmla="*/ 2 w 38"/>
                  <a:gd name="T5" fmla="*/ 17 h 17"/>
                  <a:gd name="T6" fmla="*/ 38 w 38"/>
                  <a:gd name="T7" fmla="*/ 11 h 17"/>
                  <a:gd name="T8" fmla="*/ 36 w 38"/>
                  <a:gd name="T9" fmla="*/ 0 h 17"/>
                  <a:gd name="T10" fmla="*/ 0 60000 65536"/>
                  <a:gd name="T11" fmla="*/ 0 60000 65536"/>
                  <a:gd name="T12" fmla="*/ 0 60000 65536"/>
                  <a:gd name="T13" fmla="*/ 0 60000 65536"/>
                  <a:gd name="T14" fmla="*/ 0 60000 65536"/>
                  <a:gd name="T15" fmla="*/ 0 w 38"/>
                  <a:gd name="T16" fmla="*/ 0 h 17"/>
                  <a:gd name="T17" fmla="*/ 38 w 38"/>
                  <a:gd name="T18" fmla="*/ 17 h 17"/>
                </a:gdLst>
                <a:ahLst/>
                <a:cxnLst>
                  <a:cxn ang="T10">
                    <a:pos x="T0" y="T1"/>
                  </a:cxn>
                  <a:cxn ang="T11">
                    <a:pos x="T2" y="T3"/>
                  </a:cxn>
                  <a:cxn ang="T12">
                    <a:pos x="T4" y="T5"/>
                  </a:cxn>
                  <a:cxn ang="T13">
                    <a:pos x="T6" y="T7"/>
                  </a:cxn>
                  <a:cxn ang="T14">
                    <a:pos x="T8" y="T9"/>
                  </a:cxn>
                </a:cxnLst>
                <a:rect l="T15" t="T16" r="T17" b="T18"/>
                <a:pathLst>
                  <a:path w="38" h="17">
                    <a:moveTo>
                      <a:pt x="36" y="0"/>
                    </a:moveTo>
                    <a:lnTo>
                      <a:pt x="0" y="0"/>
                    </a:lnTo>
                    <a:lnTo>
                      <a:pt x="2" y="17"/>
                    </a:lnTo>
                    <a:lnTo>
                      <a:pt x="38" y="11"/>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8" name="Freeform 164"/>
              <p:cNvSpPr>
                <a:spLocks/>
              </p:cNvSpPr>
              <p:nvPr/>
            </p:nvSpPr>
            <p:spPr bwMode="auto">
              <a:xfrm>
                <a:off x="1268" y="1809"/>
                <a:ext cx="38" cy="17"/>
              </a:xfrm>
              <a:custGeom>
                <a:avLst/>
                <a:gdLst>
                  <a:gd name="T0" fmla="*/ 36 w 38"/>
                  <a:gd name="T1" fmla="*/ 0 h 17"/>
                  <a:gd name="T2" fmla="*/ 0 w 38"/>
                  <a:gd name="T3" fmla="*/ 0 h 17"/>
                  <a:gd name="T4" fmla="*/ 2 w 38"/>
                  <a:gd name="T5" fmla="*/ 17 h 17"/>
                  <a:gd name="T6" fmla="*/ 38 w 38"/>
                  <a:gd name="T7" fmla="*/ 11 h 17"/>
                  <a:gd name="T8" fmla="*/ 36 w 38"/>
                  <a:gd name="T9" fmla="*/ 0 h 17"/>
                  <a:gd name="T10" fmla="*/ 0 60000 65536"/>
                  <a:gd name="T11" fmla="*/ 0 60000 65536"/>
                  <a:gd name="T12" fmla="*/ 0 60000 65536"/>
                  <a:gd name="T13" fmla="*/ 0 60000 65536"/>
                  <a:gd name="T14" fmla="*/ 0 60000 65536"/>
                  <a:gd name="T15" fmla="*/ 0 w 38"/>
                  <a:gd name="T16" fmla="*/ 0 h 17"/>
                  <a:gd name="T17" fmla="*/ 38 w 38"/>
                  <a:gd name="T18" fmla="*/ 17 h 17"/>
                </a:gdLst>
                <a:ahLst/>
                <a:cxnLst>
                  <a:cxn ang="T10">
                    <a:pos x="T0" y="T1"/>
                  </a:cxn>
                  <a:cxn ang="T11">
                    <a:pos x="T2" y="T3"/>
                  </a:cxn>
                  <a:cxn ang="T12">
                    <a:pos x="T4" y="T5"/>
                  </a:cxn>
                  <a:cxn ang="T13">
                    <a:pos x="T6" y="T7"/>
                  </a:cxn>
                  <a:cxn ang="T14">
                    <a:pos x="T8" y="T9"/>
                  </a:cxn>
                </a:cxnLst>
                <a:rect l="T15" t="T16" r="T17" b="T18"/>
                <a:pathLst>
                  <a:path w="38" h="17">
                    <a:moveTo>
                      <a:pt x="36" y="0"/>
                    </a:moveTo>
                    <a:lnTo>
                      <a:pt x="0" y="0"/>
                    </a:lnTo>
                    <a:lnTo>
                      <a:pt x="2" y="17"/>
                    </a:lnTo>
                    <a:lnTo>
                      <a:pt x="38" y="11"/>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29" name="Freeform 165"/>
              <p:cNvSpPr>
                <a:spLocks noEditPoints="1"/>
              </p:cNvSpPr>
              <p:nvPr/>
            </p:nvSpPr>
            <p:spPr bwMode="auto">
              <a:xfrm>
                <a:off x="1281" y="1882"/>
                <a:ext cx="69" cy="219"/>
              </a:xfrm>
              <a:custGeom>
                <a:avLst/>
                <a:gdLst>
                  <a:gd name="T0" fmla="*/ 57 w 69"/>
                  <a:gd name="T1" fmla="*/ 136 h 219"/>
                  <a:gd name="T2" fmla="*/ 22 w 69"/>
                  <a:gd name="T3" fmla="*/ 143 h 219"/>
                  <a:gd name="T4" fmla="*/ 34 w 69"/>
                  <a:gd name="T5" fmla="*/ 219 h 219"/>
                  <a:gd name="T6" fmla="*/ 69 w 69"/>
                  <a:gd name="T7" fmla="*/ 213 h 219"/>
                  <a:gd name="T8" fmla="*/ 57 w 69"/>
                  <a:gd name="T9" fmla="*/ 136 h 219"/>
                  <a:gd name="T10" fmla="*/ 36 w 69"/>
                  <a:gd name="T11" fmla="*/ 0 h 219"/>
                  <a:gd name="T12" fmla="*/ 0 w 69"/>
                  <a:gd name="T13" fmla="*/ 6 h 219"/>
                  <a:gd name="T14" fmla="*/ 12 w 69"/>
                  <a:gd name="T15" fmla="*/ 81 h 219"/>
                  <a:gd name="T16" fmla="*/ 48 w 69"/>
                  <a:gd name="T17" fmla="*/ 75 h 219"/>
                  <a:gd name="T18" fmla="*/ 36 w 69"/>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219"/>
                  <a:gd name="T32" fmla="*/ 69 w 69"/>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219">
                    <a:moveTo>
                      <a:pt x="57" y="136"/>
                    </a:moveTo>
                    <a:lnTo>
                      <a:pt x="22" y="143"/>
                    </a:lnTo>
                    <a:lnTo>
                      <a:pt x="34" y="219"/>
                    </a:lnTo>
                    <a:lnTo>
                      <a:pt x="69" y="213"/>
                    </a:lnTo>
                    <a:lnTo>
                      <a:pt x="57" y="136"/>
                    </a:lnTo>
                    <a:close/>
                    <a:moveTo>
                      <a:pt x="36" y="0"/>
                    </a:moveTo>
                    <a:lnTo>
                      <a:pt x="0" y="6"/>
                    </a:lnTo>
                    <a:lnTo>
                      <a:pt x="12" y="81"/>
                    </a:lnTo>
                    <a:lnTo>
                      <a:pt x="48" y="75"/>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0" name="Freeform 166"/>
              <p:cNvSpPr>
                <a:spLocks noEditPoints="1"/>
              </p:cNvSpPr>
              <p:nvPr/>
            </p:nvSpPr>
            <p:spPr bwMode="auto">
              <a:xfrm>
                <a:off x="1281" y="1882"/>
                <a:ext cx="69" cy="219"/>
              </a:xfrm>
              <a:custGeom>
                <a:avLst/>
                <a:gdLst>
                  <a:gd name="T0" fmla="*/ 57 w 69"/>
                  <a:gd name="T1" fmla="*/ 136 h 219"/>
                  <a:gd name="T2" fmla="*/ 22 w 69"/>
                  <a:gd name="T3" fmla="*/ 143 h 219"/>
                  <a:gd name="T4" fmla="*/ 34 w 69"/>
                  <a:gd name="T5" fmla="*/ 219 h 219"/>
                  <a:gd name="T6" fmla="*/ 69 w 69"/>
                  <a:gd name="T7" fmla="*/ 213 h 219"/>
                  <a:gd name="T8" fmla="*/ 57 w 69"/>
                  <a:gd name="T9" fmla="*/ 136 h 219"/>
                  <a:gd name="T10" fmla="*/ 36 w 69"/>
                  <a:gd name="T11" fmla="*/ 0 h 219"/>
                  <a:gd name="T12" fmla="*/ 0 w 69"/>
                  <a:gd name="T13" fmla="*/ 6 h 219"/>
                  <a:gd name="T14" fmla="*/ 12 w 69"/>
                  <a:gd name="T15" fmla="*/ 81 h 219"/>
                  <a:gd name="T16" fmla="*/ 48 w 69"/>
                  <a:gd name="T17" fmla="*/ 75 h 219"/>
                  <a:gd name="T18" fmla="*/ 36 w 69"/>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219"/>
                  <a:gd name="T32" fmla="*/ 69 w 69"/>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219">
                    <a:moveTo>
                      <a:pt x="57" y="136"/>
                    </a:moveTo>
                    <a:lnTo>
                      <a:pt x="22" y="143"/>
                    </a:lnTo>
                    <a:lnTo>
                      <a:pt x="34" y="219"/>
                    </a:lnTo>
                    <a:lnTo>
                      <a:pt x="69" y="213"/>
                    </a:lnTo>
                    <a:lnTo>
                      <a:pt x="57" y="136"/>
                    </a:lnTo>
                    <a:moveTo>
                      <a:pt x="36" y="0"/>
                    </a:moveTo>
                    <a:lnTo>
                      <a:pt x="0" y="6"/>
                    </a:lnTo>
                    <a:lnTo>
                      <a:pt x="12" y="81"/>
                    </a:lnTo>
                    <a:lnTo>
                      <a:pt x="48" y="75"/>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1" name="Freeform 167"/>
              <p:cNvSpPr>
                <a:spLocks/>
              </p:cNvSpPr>
              <p:nvPr/>
            </p:nvSpPr>
            <p:spPr bwMode="auto">
              <a:xfrm>
                <a:off x="1326" y="2156"/>
                <a:ext cx="42" cy="53"/>
              </a:xfrm>
              <a:custGeom>
                <a:avLst/>
                <a:gdLst>
                  <a:gd name="T0" fmla="*/ 35 w 42"/>
                  <a:gd name="T1" fmla="*/ 0 h 53"/>
                  <a:gd name="T2" fmla="*/ 0 w 42"/>
                  <a:gd name="T3" fmla="*/ 5 h 53"/>
                  <a:gd name="T4" fmla="*/ 6 w 42"/>
                  <a:gd name="T5" fmla="*/ 53 h 53"/>
                  <a:gd name="T6" fmla="*/ 42 w 42"/>
                  <a:gd name="T7" fmla="*/ 47 h 53"/>
                  <a:gd name="T8" fmla="*/ 35 w 42"/>
                  <a:gd name="T9" fmla="*/ 0 h 53"/>
                  <a:gd name="T10" fmla="*/ 0 60000 65536"/>
                  <a:gd name="T11" fmla="*/ 0 60000 65536"/>
                  <a:gd name="T12" fmla="*/ 0 60000 65536"/>
                  <a:gd name="T13" fmla="*/ 0 60000 65536"/>
                  <a:gd name="T14" fmla="*/ 0 60000 65536"/>
                  <a:gd name="T15" fmla="*/ 0 w 42"/>
                  <a:gd name="T16" fmla="*/ 0 h 53"/>
                  <a:gd name="T17" fmla="*/ 42 w 42"/>
                  <a:gd name="T18" fmla="*/ 53 h 53"/>
                </a:gdLst>
                <a:ahLst/>
                <a:cxnLst>
                  <a:cxn ang="T10">
                    <a:pos x="T0" y="T1"/>
                  </a:cxn>
                  <a:cxn ang="T11">
                    <a:pos x="T2" y="T3"/>
                  </a:cxn>
                  <a:cxn ang="T12">
                    <a:pos x="T4" y="T5"/>
                  </a:cxn>
                  <a:cxn ang="T13">
                    <a:pos x="T6" y="T7"/>
                  </a:cxn>
                  <a:cxn ang="T14">
                    <a:pos x="T8" y="T9"/>
                  </a:cxn>
                </a:cxnLst>
                <a:rect l="T15" t="T16" r="T17" b="T18"/>
                <a:pathLst>
                  <a:path w="42" h="53">
                    <a:moveTo>
                      <a:pt x="35" y="0"/>
                    </a:moveTo>
                    <a:lnTo>
                      <a:pt x="0" y="5"/>
                    </a:lnTo>
                    <a:lnTo>
                      <a:pt x="6" y="53"/>
                    </a:lnTo>
                    <a:lnTo>
                      <a:pt x="42" y="47"/>
                    </a:lnTo>
                    <a:lnTo>
                      <a:pt x="3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2" name="Freeform 168"/>
              <p:cNvSpPr>
                <a:spLocks/>
              </p:cNvSpPr>
              <p:nvPr/>
            </p:nvSpPr>
            <p:spPr bwMode="auto">
              <a:xfrm>
                <a:off x="1326" y="2156"/>
                <a:ext cx="42" cy="53"/>
              </a:xfrm>
              <a:custGeom>
                <a:avLst/>
                <a:gdLst>
                  <a:gd name="T0" fmla="*/ 35 w 42"/>
                  <a:gd name="T1" fmla="*/ 0 h 53"/>
                  <a:gd name="T2" fmla="*/ 0 w 42"/>
                  <a:gd name="T3" fmla="*/ 5 h 53"/>
                  <a:gd name="T4" fmla="*/ 6 w 42"/>
                  <a:gd name="T5" fmla="*/ 53 h 53"/>
                  <a:gd name="T6" fmla="*/ 42 w 42"/>
                  <a:gd name="T7" fmla="*/ 47 h 53"/>
                  <a:gd name="T8" fmla="*/ 35 w 42"/>
                  <a:gd name="T9" fmla="*/ 0 h 53"/>
                  <a:gd name="T10" fmla="*/ 0 60000 65536"/>
                  <a:gd name="T11" fmla="*/ 0 60000 65536"/>
                  <a:gd name="T12" fmla="*/ 0 60000 65536"/>
                  <a:gd name="T13" fmla="*/ 0 60000 65536"/>
                  <a:gd name="T14" fmla="*/ 0 60000 65536"/>
                  <a:gd name="T15" fmla="*/ 0 w 42"/>
                  <a:gd name="T16" fmla="*/ 0 h 53"/>
                  <a:gd name="T17" fmla="*/ 42 w 42"/>
                  <a:gd name="T18" fmla="*/ 53 h 53"/>
                </a:gdLst>
                <a:ahLst/>
                <a:cxnLst>
                  <a:cxn ang="T10">
                    <a:pos x="T0" y="T1"/>
                  </a:cxn>
                  <a:cxn ang="T11">
                    <a:pos x="T2" y="T3"/>
                  </a:cxn>
                  <a:cxn ang="T12">
                    <a:pos x="T4" y="T5"/>
                  </a:cxn>
                  <a:cxn ang="T13">
                    <a:pos x="T6" y="T7"/>
                  </a:cxn>
                  <a:cxn ang="T14">
                    <a:pos x="T8" y="T9"/>
                  </a:cxn>
                </a:cxnLst>
                <a:rect l="T15" t="T16" r="T17" b="T18"/>
                <a:pathLst>
                  <a:path w="42" h="53">
                    <a:moveTo>
                      <a:pt x="35" y="0"/>
                    </a:moveTo>
                    <a:lnTo>
                      <a:pt x="0" y="5"/>
                    </a:lnTo>
                    <a:lnTo>
                      <a:pt x="6" y="53"/>
                    </a:lnTo>
                    <a:lnTo>
                      <a:pt x="42" y="47"/>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3" name="Freeform 169"/>
              <p:cNvSpPr>
                <a:spLocks noEditPoints="1"/>
              </p:cNvSpPr>
              <p:nvPr/>
            </p:nvSpPr>
            <p:spPr bwMode="auto">
              <a:xfrm>
                <a:off x="1509" y="1809"/>
                <a:ext cx="137" cy="196"/>
              </a:xfrm>
              <a:custGeom>
                <a:avLst/>
                <a:gdLst>
                  <a:gd name="T0" fmla="*/ 100 w 137"/>
                  <a:gd name="T1" fmla="*/ 111 h 196"/>
                  <a:gd name="T2" fmla="*/ 68 w 137"/>
                  <a:gd name="T3" fmla="*/ 129 h 196"/>
                  <a:gd name="T4" fmla="*/ 106 w 137"/>
                  <a:gd name="T5" fmla="*/ 196 h 196"/>
                  <a:gd name="T6" fmla="*/ 137 w 137"/>
                  <a:gd name="T7" fmla="*/ 178 h 196"/>
                  <a:gd name="T8" fmla="*/ 100 w 137"/>
                  <a:gd name="T9" fmla="*/ 111 h 196"/>
                  <a:gd name="T10" fmla="*/ 38 w 137"/>
                  <a:gd name="T11" fmla="*/ 0 h 196"/>
                  <a:gd name="T12" fmla="*/ 14 w 137"/>
                  <a:gd name="T13" fmla="*/ 0 h 196"/>
                  <a:gd name="T14" fmla="*/ 0 w 137"/>
                  <a:gd name="T15" fmla="*/ 8 h 196"/>
                  <a:gd name="T16" fmla="*/ 38 w 137"/>
                  <a:gd name="T17" fmla="*/ 74 h 196"/>
                  <a:gd name="T18" fmla="*/ 69 w 137"/>
                  <a:gd name="T19" fmla="*/ 57 h 196"/>
                  <a:gd name="T20" fmla="*/ 38 w 137"/>
                  <a:gd name="T21" fmla="*/ 0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196"/>
                  <a:gd name="T35" fmla="*/ 137 w 13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196">
                    <a:moveTo>
                      <a:pt x="100" y="111"/>
                    </a:moveTo>
                    <a:lnTo>
                      <a:pt x="68" y="129"/>
                    </a:lnTo>
                    <a:lnTo>
                      <a:pt x="106" y="196"/>
                    </a:lnTo>
                    <a:lnTo>
                      <a:pt x="137" y="178"/>
                    </a:lnTo>
                    <a:lnTo>
                      <a:pt x="100" y="111"/>
                    </a:lnTo>
                    <a:close/>
                    <a:moveTo>
                      <a:pt x="38" y="0"/>
                    </a:moveTo>
                    <a:lnTo>
                      <a:pt x="14" y="0"/>
                    </a:lnTo>
                    <a:lnTo>
                      <a:pt x="0" y="8"/>
                    </a:lnTo>
                    <a:lnTo>
                      <a:pt x="38" y="74"/>
                    </a:lnTo>
                    <a:lnTo>
                      <a:pt x="69" y="57"/>
                    </a:lnTo>
                    <a:lnTo>
                      <a:pt x="38"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4" name="Freeform 170"/>
              <p:cNvSpPr>
                <a:spLocks noEditPoints="1"/>
              </p:cNvSpPr>
              <p:nvPr/>
            </p:nvSpPr>
            <p:spPr bwMode="auto">
              <a:xfrm>
                <a:off x="1509" y="1809"/>
                <a:ext cx="137" cy="196"/>
              </a:xfrm>
              <a:custGeom>
                <a:avLst/>
                <a:gdLst>
                  <a:gd name="T0" fmla="*/ 100 w 137"/>
                  <a:gd name="T1" fmla="*/ 111 h 196"/>
                  <a:gd name="T2" fmla="*/ 68 w 137"/>
                  <a:gd name="T3" fmla="*/ 129 h 196"/>
                  <a:gd name="T4" fmla="*/ 106 w 137"/>
                  <a:gd name="T5" fmla="*/ 196 h 196"/>
                  <a:gd name="T6" fmla="*/ 137 w 137"/>
                  <a:gd name="T7" fmla="*/ 178 h 196"/>
                  <a:gd name="T8" fmla="*/ 100 w 137"/>
                  <a:gd name="T9" fmla="*/ 111 h 196"/>
                  <a:gd name="T10" fmla="*/ 38 w 137"/>
                  <a:gd name="T11" fmla="*/ 0 h 196"/>
                  <a:gd name="T12" fmla="*/ 14 w 137"/>
                  <a:gd name="T13" fmla="*/ 0 h 196"/>
                  <a:gd name="T14" fmla="*/ 0 w 137"/>
                  <a:gd name="T15" fmla="*/ 8 h 196"/>
                  <a:gd name="T16" fmla="*/ 38 w 137"/>
                  <a:gd name="T17" fmla="*/ 74 h 196"/>
                  <a:gd name="T18" fmla="*/ 69 w 137"/>
                  <a:gd name="T19" fmla="*/ 57 h 196"/>
                  <a:gd name="T20" fmla="*/ 38 w 137"/>
                  <a:gd name="T21" fmla="*/ 0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196"/>
                  <a:gd name="T35" fmla="*/ 137 w 13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196">
                    <a:moveTo>
                      <a:pt x="100" y="111"/>
                    </a:moveTo>
                    <a:lnTo>
                      <a:pt x="68" y="129"/>
                    </a:lnTo>
                    <a:lnTo>
                      <a:pt x="106" y="196"/>
                    </a:lnTo>
                    <a:lnTo>
                      <a:pt x="137" y="178"/>
                    </a:lnTo>
                    <a:lnTo>
                      <a:pt x="100" y="111"/>
                    </a:lnTo>
                    <a:moveTo>
                      <a:pt x="38" y="0"/>
                    </a:moveTo>
                    <a:lnTo>
                      <a:pt x="14" y="0"/>
                    </a:lnTo>
                    <a:lnTo>
                      <a:pt x="0" y="8"/>
                    </a:lnTo>
                    <a:lnTo>
                      <a:pt x="38" y="74"/>
                    </a:lnTo>
                    <a:lnTo>
                      <a:pt x="69" y="57"/>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5" name="Freeform 171"/>
              <p:cNvSpPr>
                <a:spLocks/>
              </p:cNvSpPr>
              <p:nvPr/>
            </p:nvSpPr>
            <p:spPr bwMode="auto">
              <a:xfrm>
                <a:off x="1646" y="2042"/>
                <a:ext cx="54" cy="59"/>
              </a:xfrm>
              <a:custGeom>
                <a:avLst/>
                <a:gdLst>
                  <a:gd name="T0" fmla="*/ 30 w 54"/>
                  <a:gd name="T1" fmla="*/ 0 h 59"/>
                  <a:gd name="T2" fmla="*/ 0 w 54"/>
                  <a:gd name="T3" fmla="*/ 17 h 59"/>
                  <a:gd name="T4" fmla="*/ 22 w 54"/>
                  <a:gd name="T5" fmla="*/ 59 h 59"/>
                  <a:gd name="T6" fmla="*/ 54 w 54"/>
                  <a:gd name="T7" fmla="*/ 41 h 59"/>
                  <a:gd name="T8" fmla="*/ 30 w 54"/>
                  <a:gd name="T9" fmla="*/ 0 h 59"/>
                  <a:gd name="T10" fmla="*/ 0 60000 65536"/>
                  <a:gd name="T11" fmla="*/ 0 60000 65536"/>
                  <a:gd name="T12" fmla="*/ 0 60000 65536"/>
                  <a:gd name="T13" fmla="*/ 0 60000 65536"/>
                  <a:gd name="T14" fmla="*/ 0 60000 65536"/>
                  <a:gd name="T15" fmla="*/ 0 w 54"/>
                  <a:gd name="T16" fmla="*/ 0 h 59"/>
                  <a:gd name="T17" fmla="*/ 54 w 54"/>
                  <a:gd name="T18" fmla="*/ 59 h 59"/>
                </a:gdLst>
                <a:ahLst/>
                <a:cxnLst>
                  <a:cxn ang="T10">
                    <a:pos x="T0" y="T1"/>
                  </a:cxn>
                  <a:cxn ang="T11">
                    <a:pos x="T2" y="T3"/>
                  </a:cxn>
                  <a:cxn ang="T12">
                    <a:pos x="T4" y="T5"/>
                  </a:cxn>
                  <a:cxn ang="T13">
                    <a:pos x="T6" y="T7"/>
                  </a:cxn>
                  <a:cxn ang="T14">
                    <a:pos x="T8" y="T9"/>
                  </a:cxn>
                </a:cxnLst>
                <a:rect l="T15" t="T16" r="T17" b="T18"/>
                <a:pathLst>
                  <a:path w="54" h="59">
                    <a:moveTo>
                      <a:pt x="30" y="0"/>
                    </a:moveTo>
                    <a:lnTo>
                      <a:pt x="0" y="17"/>
                    </a:lnTo>
                    <a:lnTo>
                      <a:pt x="22" y="59"/>
                    </a:lnTo>
                    <a:lnTo>
                      <a:pt x="54" y="41"/>
                    </a:lnTo>
                    <a:lnTo>
                      <a:pt x="3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6" name="Freeform 172"/>
              <p:cNvSpPr>
                <a:spLocks/>
              </p:cNvSpPr>
              <p:nvPr/>
            </p:nvSpPr>
            <p:spPr bwMode="auto">
              <a:xfrm>
                <a:off x="1646" y="2042"/>
                <a:ext cx="54" cy="59"/>
              </a:xfrm>
              <a:custGeom>
                <a:avLst/>
                <a:gdLst>
                  <a:gd name="T0" fmla="*/ 30 w 54"/>
                  <a:gd name="T1" fmla="*/ 0 h 59"/>
                  <a:gd name="T2" fmla="*/ 0 w 54"/>
                  <a:gd name="T3" fmla="*/ 17 h 59"/>
                  <a:gd name="T4" fmla="*/ 22 w 54"/>
                  <a:gd name="T5" fmla="*/ 59 h 59"/>
                  <a:gd name="T6" fmla="*/ 54 w 54"/>
                  <a:gd name="T7" fmla="*/ 41 h 59"/>
                  <a:gd name="T8" fmla="*/ 30 w 54"/>
                  <a:gd name="T9" fmla="*/ 0 h 59"/>
                  <a:gd name="T10" fmla="*/ 0 60000 65536"/>
                  <a:gd name="T11" fmla="*/ 0 60000 65536"/>
                  <a:gd name="T12" fmla="*/ 0 60000 65536"/>
                  <a:gd name="T13" fmla="*/ 0 60000 65536"/>
                  <a:gd name="T14" fmla="*/ 0 60000 65536"/>
                  <a:gd name="T15" fmla="*/ 0 w 54"/>
                  <a:gd name="T16" fmla="*/ 0 h 59"/>
                  <a:gd name="T17" fmla="*/ 54 w 54"/>
                  <a:gd name="T18" fmla="*/ 59 h 59"/>
                </a:gdLst>
                <a:ahLst/>
                <a:cxnLst>
                  <a:cxn ang="T10">
                    <a:pos x="T0" y="T1"/>
                  </a:cxn>
                  <a:cxn ang="T11">
                    <a:pos x="T2" y="T3"/>
                  </a:cxn>
                  <a:cxn ang="T12">
                    <a:pos x="T4" y="T5"/>
                  </a:cxn>
                  <a:cxn ang="T13">
                    <a:pos x="T6" y="T7"/>
                  </a:cxn>
                  <a:cxn ang="T14">
                    <a:pos x="T8" y="T9"/>
                  </a:cxn>
                </a:cxnLst>
                <a:rect l="T15" t="T16" r="T17" b="T18"/>
                <a:pathLst>
                  <a:path w="54" h="59">
                    <a:moveTo>
                      <a:pt x="30" y="0"/>
                    </a:moveTo>
                    <a:lnTo>
                      <a:pt x="0" y="17"/>
                    </a:lnTo>
                    <a:lnTo>
                      <a:pt x="22" y="59"/>
                    </a:lnTo>
                    <a:lnTo>
                      <a:pt x="54" y="41"/>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7" name="Freeform 173"/>
              <p:cNvSpPr>
                <a:spLocks/>
              </p:cNvSpPr>
              <p:nvPr/>
            </p:nvSpPr>
            <p:spPr bwMode="auto">
              <a:xfrm>
                <a:off x="1859" y="1809"/>
                <a:ext cx="9" cy="4"/>
              </a:xfrm>
              <a:custGeom>
                <a:avLst/>
                <a:gdLst>
                  <a:gd name="T0" fmla="*/ 9 w 9"/>
                  <a:gd name="T1" fmla="*/ 0 h 4"/>
                  <a:gd name="T2" fmla="*/ 0 w 9"/>
                  <a:gd name="T3" fmla="*/ 0 h 4"/>
                  <a:gd name="T4" fmla="*/ 4 w 9"/>
                  <a:gd name="T5" fmla="*/ 4 h 4"/>
                  <a:gd name="T6" fmla="*/ 9 w 9"/>
                  <a:gd name="T7" fmla="*/ 0 h 4"/>
                  <a:gd name="T8" fmla="*/ 0 60000 65536"/>
                  <a:gd name="T9" fmla="*/ 0 60000 65536"/>
                  <a:gd name="T10" fmla="*/ 0 60000 65536"/>
                  <a:gd name="T11" fmla="*/ 0 60000 65536"/>
                  <a:gd name="T12" fmla="*/ 0 w 9"/>
                  <a:gd name="T13" fmla="*/ 0 h 4"/>
                  <a:gd name="T14" fmla="*/ 9 w 9"/>
                  <a:gd name="T15" fmla="*/ 4 h 4"/>
                </a:gdLst>
                <a:ahLst/>
                <a:cxnLst>
                  <a:cxn ang="T8">
                    <a:pos x="T0" y="T1"/>
                  </a:cxn>
                  <a:cxn ang="T9">
                    <a:pos x="T2" y="T3"/>
                  </a:cxn>
                  <a:cxn ang="T10">
                    <a:pos x="T4" y="T5"/>
                  </a:cxn>
                  <a:cxn ang="T11">
                    <a:pos x="T6" y="T7"/>
                  </a:cxn>
                </a:cxnLst>
                <a:rect l="T12" t="T13" r="T14" b="T15"/>
                <a:pathLst>
                  <a:path w="9" h="4">
                    <a:moveTo>
                      <a:pt x="9" y="0"/>
                    </a:moveTo>
                    <a:lnTo>
                      <a:pt x="0" y="0"/>
                    </a:lnTo>
                    <a:lnTo>
                      <a:pt x="4" y="4"/>
                    </a:lnTo>
                    <a:lnTo>
                      <a:pt x="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8" name="Freeform 174"/>
              <p:cNvSpPr>
                <a:spLocks/>
              </p:cNvSpPr>
              <p:nvPr/>
            </p:nvSpPr>
            <p:spPr bwMode="auto">
              <a:xfrm>
                <a:off x="1859" y="1809"/>
                <a:ext cx="9" cy="4"/>
              </a:xfrm>
              <a:custGeom>
                <a:avLst/>
                <a:gdLst>
                  <a:gd name="T0" fmla="*/ 9 w 9"/>
                  <a:gd name="T1" fmla="*/ 0 h 4"/>
                  <a:gd name="T2" fmla="*/ 0 w 9"/>
                  <a:gd name="T3" fmla="*/ 0 h 4"/>
                  <a:gd name="T4" fmla="*/ 4 w 9"/>
                  <a:gd name="T5" fmla="*/ 4 h 4"/>
                  <a:gd name="T6" fmla="*/ 9 w 9"/>
                  <a:gd name="T7" fmla="*/ 0 h 4"/>
                  <a:gd name="T8" fmla="*/ 0 60000 65536"/>
                  <a:gd name="T9" fmla="*/ 0 60000 65536"/>
                  <a:gd name="T10" fmla="*/ 0 60000 65536"/>
                  <a:gd name="T11" fmla="*/ 0 60000 65536"/>
                  <a:gd name="T12" fmla="*/ 0 w 9"/>
                  <a:gd name="T13" fmla="*/ 0 h 4"/>
                  <a:gd name="T14" fmla="*/ 9 w 9"/>
                  <a:gd name="T15" fmla="*/ 4 h 4"/>
                </a:gdLst>
                <a:ahLst/>
                <a:cxnLst>
                  <a:cxn ang="T8">
                    <a:pos x="T0" y="T1"/>
                  </a:cxn>
                  <a:cxn ang="T9">
                    <a:pos x="T2" y="T3"/>
                  </a:cxn>
                  <a:cxn ang="T10">
                    <a:pos x="T4" y="T5"/>
                  </a:cxn>
                  <a:cxn ang="T11">
                    <a:pos x="T6" y="T7"/>
                  </a:cxn>
                </a:cxnLst>
                <a:rect l="T12" t="T13" r="T14" b="T15"/>
                <a:pathLst>
                  <a:path w="9" h="4">
                    <a:moveTo>
                      <a:pt x="9" y="0"/>
                    </a:moveTo>
                    <a:lnTo>
                      <a:pt x="0" y="0"/>
                    </a:lnTo>
                    <a:lnTo>
                      <a:pt x="4" y="4"/>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39" name="Freeform 175"/>
              <p:cNvSpPr>
                <a:spLocks/>
              </p:cNvSpPr>
              <p:nvPr/>
            </p:nvSpPr>
            <p:spPr bwMode="auto">
              <a:xfrm>
                <a:off x="1911" y="1827"/>
                <a:ext cx="59" cy="57"/>
              </a:xfrm>
              <a:custGeom>
                <a:avLst/>
                <a:gdLst>
                  <a:gd name="T0" fmla="*/ 23 w 59"/>
                  <a:gd name="T1" fmla="*/ 0 h 57"/>
                  <a:gd name="T2" fmla="*/ 0 w 59"/>
                  <a:gd name="T3" fmla="*/ 27 h 57"/>
                  <a:gd name="T4" fmla="*/ 36 w 59"/>
                  <a:gd name="T5" fmla="*/ 57 h 57"/>
                  <a:gd name="T6" fmla="*/ 59 w 59"/>
                  <a:gd name="T7" fmla="*/ 30 h 57"/>
                  <a:gd name="T8" fmla="*/ 23 w 59"/>
                  <a:gd name="T9" fmla="*/ 0 h 57"/>
                  <a:gd name="T10" fmla="*/ 0 60000 65536"/>
                  <a:gd name="T11" fmla="*/ 0 60000 65536"/>
                  <a:gd name="T12" fmla="*/ 0 60000 65536"/>
                  <a:gd name="T13" fmla="*/ 0 60000 65536"/>
                  <a:gd name="T14" fmla="*/ 0 60000 65536"/>
                  <a:gd name="T15" fmla="*/ 0 w 59"/>
                  <a:gd name="T16" fmla="*/ 0 h 57"/>
                  <a:gd name="T17" fmla="*/ 59 w 59"/>
                  <a:gd name="T18" fmla="*/ 57 h 57"/>
                </a:gdLst>
                <a:ahLst/>
                <a:cxnLst>
                  <a:cxn ang="T10">
                    <a:pos x="T0" y="T1"/>
                  </a:cxn>
                  <a:cxn ang="T11">
                    <a:pos x="T2" y="T3"/>
                  </a:cxn>
                  <a:cxn ang="T12">
                    <a:pos x="T4" y="T5"/>
                  </a:cxn>
                  <a:cxn ang="T13">
                    <a:pos x="T6" y="T7"/>
                  </a:cxn>
                  <a:cxn ang="T14">
                    <a:pos x="T8" y="T9"/>
                  </a:cxn>
                </a:cxnLst>
                <a:rect l="T15" t="T16" r="T17" b="T18"/>
                <a:pathLst>
                  <a:path w="59" h="57">
                    <a:moveTo>
                      <a:pt x="23" y="0"/>
                    </a:moveTo>
                    <a:lnTo>
                      <a:pt x="0" y="27"/>
                    </a:lnTo>
                    <a:lnTo>
                      <a:pt x="36" y="57"/>
                    </a:lnTo>
                    <a:lnTo>
                      <a:pt x="59" y="30"/>
                    </a:lnTo>
                    <a:lnTo>
                      <a:pt x="23"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0" name="Freeform 176"/>
              <p:cNvSpPr>
                <a:spLocks/>
              </p:cNvSpPr>
              <p:nvPr/>
            </p:nvSpPr>
            <p:spPr bwMode="auto">
              <a:xfrm>
                <a:off x="1911" y="1827"/>
                <a:ext cx="59" cy="57"/>
              </a:xfrm>
              <a:custGeom>
                <a:avLst/>
                <a:gdLst>
                  <a:gd name="T0" fmla="*/ 23 w 59"/>
                  <a:gd name="T1" fmla="*/ 0 h 57"/>
                  <a:gd name="T2" fmla="*/ 0 w 59"/>
                  <a:gd name="T3" fmla="*/ 27 h 57"/>
                  <a:gd name="T4" fmla="*/ 36 w 59"/>
                  <a:gd name="T5" fmla="*/ 57 h 57"/>
                  <a:gd name="T6" fmla="*/ 59 w 59"/>
                  <a:gd name="T7" fmla="*/ 30 h 57"/>
                  <a:gd name="T8" fmla="*/ 23 w 59"/>
                  <a:gd name="T9" fmla="*/ 0 h 57"/>
                  <a:gd name="T10" fmla="*/ 0 60000 65536"/>
                  <a:gd name="T11" fmla="*/ 0 60000 65536"/>
                  <a:gd name="T12" fmla="*/ 0 60000 65536"/>
                  <a:gd name="T13" fmla="*/ 0 60000 65536"/>
                  <a:gd name="T14" fmla="*/ 0 60000 65536"/>
                  <a:gd name="T15" fmla="*/ 0 w 59"/>
                  <a:gd name="T16" fmla="*/ 0 h 57"/>
                  <a:gd name="T17" fmla="*/ 59 w 59"/>
                  <a:gd name="T18" fmla="*/ 57 h 57"/>
                </a:gdLst>
                <a:ahLst/>
                <a:cxnLst>
                  <a:cxn ang="T10">
                    <a:pos x="T0" y="T1"/>
                  </a:cxn>
                  <a:cxn ang="T11">
                    <a:pos x="T2" y="T3"/>
                  </a:cxn>
                  <a:cxn ang="T12">
                    <a:pos x="T4" y="T5"/>
                  </a:cxn>
                  <a:cxn ang="T13">
                    <a:pos x="T6" y="T7"/>
                  </a:cxn>
                  <a:cxn ang="T14">
                    <a:pos x="T8" y="T9"/>
                  </a:cxn>
                </a:cxnLst>
                <a:rect l="T15" t="T16" r="T17" b="T18"/>
                <a:pathLst>
                  <a:path w="59" h="57">
                    <a:moveTo>
                      <a:pt x="23" y="0"/>
                    </a:moveTo>
                    <a:lnTo>
                      <a:pt x="0" y="27"/>
                    </a:lnTo>
                    <a:lnTo>
                      <a:pt x="36" y="57"/>
                    </a:lnTo>
                    <a:lnTo>
                      <a:pt x="59" y="3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1" name="Freeform 177"/>
              <p:cNvSpPr>
                <a:spLocks noEditPoints="1"/>
              </p:cNvSpPr>
              <p:nvPr/>
            </p:nvSpPr>
            <p:spPr bwMode="auto">
              <a:xfrm>
                <a:off x="1890" y="1457"/>
                <a:ext cx="154" cy="91"/>
              </a:xfrm>
              <a:custGeom>
                <a:avLst/>
                <a:gdLst>
                  <a:gd name="T0" fmla="*/ 81 w 154"/>
                  <a:gd name="T1" fmla="*/ 30 h 91"/>
                  <a:gd name="T2" fmla="*/ 69 w 154"/>
                  <a:gd name="T3" fmla="*/ 64 h 91"/>
                  <a:gd name="T4" fmla="*/ 141 w 154"/>
                  <a:gd name="T5" fmla="*/ 91 h 91"/>
                  <a:gd name="T6" fmla="*/ 154 w 154"/>
                  <a:gd name="T7" fmla="*/ 57 h 91"/>
                  <a:gd name="T8" fmla="*/ 81 w 154"/>
                  <a:gd name="T9" fmla="*/ 30 h 91"/>
                  <a:gd name="T10" fmla="*/ 0 w 154"/>
                  <a:gd name="T11" fmla="*/ 0 h 91"/>
                  <a:gd name="T12" fmla="*/ 16 w 154"/>
                  <a:gd name="T13" fmla="*/ 26 h 91"/>
                  <a:gd name="T14" fmla="*/ 23 w 154"/>
                  <a:gd name="T15" fmla="*/ 8 h 91"/>
                  <a:gd name="T16" fmla="*/ 0 w 154"/>
                  <a:gd name="T17" fmla="*/ 0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4"/>
                  <a:gd name="T28" fmla="*/ 0 h 91"/>
                  <a:gd name="T29" fmla="*/ 154 w 154"/>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4" h="91">
                    <a:moveTo>
                      <a:pt x="81" y="30"/>
                    </a:moveTo>
                    <a:lnTo>
                      <a:pt x="69" y="64"/>
                    </a:lnTo>
                    <a:lnTo>
                      <a:pt x="141" y="91"/>
                    </a:lnTo>
                    <a:lnTo>
                      <a:pt x="154" y="57"/>
                    </a:lnTo>
                    <a:lnTo>
                      <a:pt x="81" y="30"/>
                    </a:lnTo>
                    <a:close/>
                    <a:moveTo>
                      <a:pt x="0" y="0"/>
                    </a:moveTo>
                    <a:lnTo>
                      <a:pt x="16" y="26"/>
                    </a:lnTo>
                    <a:lnTo>
                      <a:pt x="23" y="8"/>
                    </a:lnTo>
                    <a:lnTo>
                      <a:pt x="0"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2" name="Freeform 178"/>
              <p:cNvSpPr>
                <a:spLocks noEditPoints="1"/>
              </p:cNvSpPr>
              <p:nvPr/>
            </p:nvSpPr>
            <p:spPr bwMode="auto">
              <a:xfrm>
                <a:off x="1890" y="1457"/>
                <a:ext cx="154" cy="91"/>
              </a:xfrm>
              <a:custGeom>
                <a:avLst/>
                <a:gdLst>
                  <a:gd name="T0" fmla="*/ 81 w 154"/>
                  <a:gd name="T1" fmla="*/ 30 h 91"/>
                  <a:gd name="T2" fmla="*/ 69 w 154"/>
                  <a:gd name="T3" fmla="*/ 64 h 91"/>
                  <a:gd name="T4" fmla="*/ 141 w 154"/>
                  <a:gd name="T5" fmla="*/ 91 h 91"/>
                  <a:gd name="T6" fmla="*/ 154 w 154"/>
                  <a:gd name="T7" fmla="*/ 57 h 91"/>
                  <a:gd name="T8" fmla="*/ 81 w 154"/>
                  <a:gd name="T9" fmla="*/ 30 h 91"/>
                  <a:gd name="T10" fmla="*/ 0 w 154"/>
                  <a:gd name="T11" fmla="*/ 0 h 91"/>
                  <a:gd name="T12" fmla="*/ 16 w 154"/>
                  <a:gd name="T13" fmla="*/ 26 h 91"/>
                  <a:gd name="T14" fmla="*/ 23 w 154"/>
                  <a:gd name="T15" fmla="*/ 8 h 91"/>
                  <a:gd name="T16" fmla="*/ 0 w 154"/>
                  <a:gd name="T17" fmla="*/ 0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4"/>
                  <a:gd name="T28" fmla="*/ 0 h 91"/>
                  <a:gd name="T29" fmla="*/ 154 w 154"/>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4" h="91">
                    <a:moveTo>
                      <a:pt x="81" y="30"/>
                    </a:moveTo>
                    <a:lnTo>
                      <a:pt x="69" y="64"/>
                    </a:lnTo>
                    <a:lnTo>
                      <a:pt x="141" y="91"/>
                    </a:lnTo>
                    <a:lnTo>
                      <a:pt x="154" y="57"/>
                    </a:lnTo>
                    <a:lnTo>
                      <a:pt x="81" y="30"/>
                    </a:lnTo>
                    <a:moveTo>
                      <a:pt x="0" y="0"/>
                    </a:moveTo>
                    <a:lnTo>
                      <a:pt x="16" y="26"/>
                    </a:lnTo>
                    <a:lnTo>
                      <a:pt x="23"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3" name="Freeform 179"/>
              <p:cNvSpPr>
                <a:spLocks/>
              </p:cNvSpPr>
              <p:nvPr/>
            </p:nvSpPr>
            <p:spPr bwMode="auto">
              <a:xfrm>
                <a:off x="2090" y="1537"/>
                <a:ext cx="57" cy="51"/>
              </a:xfrm>
              <a:custGeom>
                <a:avLst/>
                <a:gdLst>
                  <a:gd name="T0" fmla="*/ 12 w 57"/>
                  <a:gd name="T1" fmla="*/ 0 h 51"/>
                  <a:gd name="T2" fmla="*/ 0 w 57"/>
                  <a:gd name="T3" fmla="*/ 34 h 51"/>
                  <a:gd name="T4" fmla="*/ 44 w 57"/>
                  <a:gd name="T5" fmla="*/ 51 h 51"/>
                  <a:gd name="T6" fmla="*/ 57 w 57"/>
                  <a:gd name="T7" fmla="*/ 17 h 51"/>
                  <a:gd name="T8" fmla="*/ 12 w 57"/>
                  <a:gd name="T9" fmla="*/ 0 h 51"/>
                  <a:gd name="T10" fmla="*/ 0 60000 65536"/>
                  <a:gd name="T11" fmla="*/ 0 60000 65536"/>
                  <a:gd name="T12" fmla="*/ 0 60000 65536"/>
                  <a:gd name="T13" fmla="*/ 0 60000 65536"/>
                  <a:gd name="T14" fmla="*/ 0 60000 65536"/>
                  <a:gd name="T15" fmla="*/ 0 w 57"/>
                  <a:gd name="T16" fmla="*/ 0 h 51"/>
                  <a:gd name="T17" fmla="*/ 57 w 57"/>
                  <a:gd name="T18" fmla="*/ 51 h 51"/>
                </a:gdLst>
                <a:ahLst/>
                <a:cxnLst>
                  <a:cxn ang="T10">
                    <a:pos x="T0" y="T1"/>
                  </a:cxn>
                  <a:cxn ang="T11">
                    <a:pos x="T2" y="T3"/>
                  </a:cxn>
                  <a:cxn ang="T12">
                    <a:pos x="T4" y="T5"/>
                  </a:cxn>
                  <a:cxn ang="T13">
                    <a:pos x="T6" y="T7"/>
                  </a:cxn>
                  <a:cxn ang="T14">
                    <a:pos x="T8" y="T9"/>
                  </a:cxn>
                </a:cxnLst>
                <a:rect l="T15" t="T16" r="T17" b="T18"/>
                <a:pathLst>
                  <a:path w="57" h="51">
                    <a:moveTo>
                      <a:pt x="12" y="0"/>
                    </a:moveTo>
                    <a:lnTo>
                      <a:pt x="0" y="34"/>
                    </a:lnTo>
                    <a:lnTo>
                      <a:pt x="44" y="51"/>
                    </a:lnTo>
                    <a:lnTo>
                      <a:pt x="57" y="17"/>
                    </a:lnTo>
                    <a:lnTo>
                      <a:pt x="1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4" name="Freeform 180"/>
              <p:cNvSpPr>
                <a:spLocks/>
              </p:cNvSpPr>
              <p:nvPr/>
            </p:nvSpPr>
            <p:spPr bwMode="auto">
              <a:xfrm>
                <a:off x="2090" y="1537"/>
                <a:ext cx="57" cy="51"/>
              </a:xfrm>
              <a:custGeom>
                <a:avLst/>
                <a:gdLst>
                  <a:gd name="T0" fmla="*/ 12 w 57"/>
                  <a:gd name="T1" fmla="*/ 0 h 51"/>
                  <a:gd name="T2" fmla="*/ 0 w 57"/>
                  <a:gd name="T3" fmla="*/ 34 h 51"/>
                  <a:gd name="T4" fmla="*/ 44 w 57"/>
                  <a:gd name="T5" fmla="*/ 51 h 51"/>
                  <a:gd name="T6" fmla="*/ 57 w 57"/>
                  <a:gd name="T7" fmla="*/ 17 h 51"/>
                  <a:gd name="T8" fmla="*/ 12 w 57"/>
                  <a:gd name="T9" fmla="*/ 0 h 51"/>
                  <a:gd name="T10" fmla="*/ 0 60000 65536"/>
                  <a:gd name="T11" fmla="*/ 0 60000 65536"/>
                  <a:gd name="T12" fmla="*/ 0 60000 65536"/>
                  <a:gd name="T13" fmla="*/ 0 60000 65536"/>
                  <a:gd name="T14" fmla="*/ 0 60000 65536"/>
                  <a:gd name="T15" fmla="*/ 0 w 57"/>
                  <a:gd name="T16" fmla="*/ 0 h 51"/>
                  <a:gd name="T17" fmla="*/ 57 w 57"/>
                  <a:gd name="T18" fmla="*/ 51 h 51"/>
                </a:gdLst>
                <a:ahLst/>
                <a:cxnLst>
                  <a:cxn ang="T10">
                    <a:pos x="T0" y="T1"/>
                  </a:cxn>
                  <a:cxn ang="T11">
                    <a:pos x="T2" y="T3"/>
                  </a:cxn>
                  <a:cxn ang="T12">
                    <a:pos x="T4" y="T5"/>
                  </a:cxn>
                  <a:cxn ang="T13">
                    <a:pos x="T6" y="T7"/>
                  </a:cxn>
                  <a:cxn ang="T14">
                    <a:pos x="T8" y="T9"/>
                  </a:cxn>
                </a:cxnLst>
                <a:rect l="T15" t="T16" r="T17" b="T18"/>
                <a:pathLst>
                  <a:path w="57" h="51">
                    <a:moveTo>
                      <a:pt x="12" y="0"/>
                    </a:moveTo>
                    <a:lnTo>
                      <a:pt x="0" y="34"/>
                    </a:lnTo>
                    <a:lnTo>
                      <a:pt x="44" y="51"/>
                    </a:lnTo>
                    <a:lnTo>
                      <a:pt x="57" y="17"/>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5" name="Freeform 181"/>
              <p:cNvSpPr>
                <a:spLocks noEditPoints="1"/>
              </p:cNvSpPr>
              <p:nvPr/>
            </p:nvSpPr>
            <p:spPr bwMode="auto">
              <a:xfrm>
                <a:off x="1875" y="898"/>
                <a:ext cx="180" cy="97"/>
              </a:xfrm>
              <a:custGeom>
                <a:avLst/>
                <a:gdLst>
                  <a:gd name="T0" fmla="*/ 36 w 180"/>
                  <a:gd name="T1" fmla="*/ 45 h 97"/>
                  <a:gd name="T2" fmla="*/ 0 w 180"/>
                  <a:gd name="T3" fmla="*/ 58 h 97"/>
                  <a:gd name="T4" fmla="*/ 0 w 180"/>
                  <a:gd name="T5" fmla="*/ 97 h 97"/>
                  <a:gd name="T6" fmla="*/ 48 w 180"/>
                  <a:gd name="T7" fmla="*/ 80 h 97"/>
                  <a:gd name="T8" fmla="*/ 36 w 180"/>
                  <a:gd name="T9" fmla="*/ 45 h 97"/>
                  <a:gd name="T10" fmla="*/ 169 w 180"/>
                  <a:gd name="T11" fmla="*/ 0 h 97"/>
                  <a:gd name="T12" fmla="*/ 95 w 180"/>
                  <a:gd name="T13" fmla="*/ 25 h 97"/>
                  <a:gd name="T14" fmla="*/ 107 w 180"/>
                  <a:gd name="T15" fmla="*/ 59 h 97"/>
                  <a:gd name="T16" fmla="*/ 180 w 180"/>
                  <a:gd name="T17" fmla="*/ 34 h 97"/>
                  <a:gd name="T18" fmla="*/ 169 w 180"/>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0"/>
                  <a:gd name="T31" fmla="*/ 0 h 97"/>
                  <a:gd name="T32" fmla="*/ 180 w 180"/>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0" h="97">
                    <a:moveTo>
                      <a:pt x="36" y="45"/>
                    </a:moveTo>
                    <a:lnTo>
                      <a:pt x="0" y="58"/>
                    </a:lnTo>
                    <a:lnTo>
                      <a:pt x="0" y="97"/>
                    </a:lnTo>
                    <a:lnTo>
                      <a:pt x="48" y="80"/>
                    </a:lnTo>
                    <a:lnTo>
                      <a:pt x="36" y="45"/>
                    </a:lnTo>
                    <a:close/>
                    <a:moveTo>
                      <a:pt x="169" y="0"/>
                    </a:moveTo>
                    <a:lnTo>
                      <a:pt x="95" y="25"/>
                    </a:lnTo>
                    <a:lnTo>
                      <a:pt x="107" y="59"/>
                    </a:lnTo>
                    <a:lnTo>
                      <a:pt x="180" y="34"/>
                    </a:lnTo>
                    <a:lnTo>
                      <a:pt x="16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6" name="Freeform 182"/>
              <p:cNvSpPr>
                <a:spLocks noEditPoints="1"/>
              </p:cNvSpPr>
              <p:nvPr/>
            </p:nvSpPr>
            <p:spPr bwMode="auto">
              <a:xfrm>
                <a:off x="1875" y="898"/>
                <a:ext cx="180" cy="97"/>
              </a:xfrm>
              <a:custGeom>
                <a:avLst/>
                <a:gdLst>
                  <a:gd name="T0" fmla="*/ 36 w 180"/>
                  <a:gd name="T1" fmla="*/ 45 h 97"/>
                  <a:gd name="T2" fmla="*/ 0 w 180"/>
                  <a:gd name="T3" fmla="*/ 58 h 97"/>
                  <a:gd name="T4" fmla="*/ 0 w 180"/>
                  <a:gd name="T5" fmla="*/ 97 h 97"/>
                  <a:gd name="T6" fmla="*/ 48 w 180"/>
                  <a:gd name="T7" fmla="*/ 80 h 97"/>
                  <a:gd name="T8" fmla="*/ 36 w 180"/>
                  <a:gd name="T9" fmla="*/ 45 h 97"/>
                  <a:gd name="T10" fmla="*/ 169 w 180"/>
                  <a:gd name="T11" fmla="*/ 0 h 97"/>
                  <a:gd name="T12" fmla="*/ 95 w 180"/>
                  <a:gd name="T13" fmla="*/ 25 h 97"/>
                  <a:gd name="T14" fmla="*/ 107 w 180"/>
                  <a:gd name="T15" fmla="*/ 59 h 97"/>
                  <a:gd name="T16" fmla="*/ 180 w 180"/>
                  <a:gd name="T17" fmla="*/ 34 h 97"/>
                  <a:gd name="T18" fmla="*/ 169 w 180"/>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0"/>
                  <a:gd name="T31" fmla="*/ 0 h 97"/>
                  <a:gd name="T32" fmla="*/ 180 w 180"/>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0" h="97">
                    <a:moveTo>
                      <a:pt x="36" y="45"/>
                    </a:moveTo>
                    <a:lnTo>
                      <a:pt x="0" y="58"/>
                    </a:lnTo>
                    <a:lnTo>
                      <a:pt x="0" y="97"/>
                    </a:lnTo>
                    <a:lnTo>
                      <a:pt x="48" y="80"/>
                    </a:lnTo>
                    <a:lnTo>
                      <a:pt x="36" y="45"/>
                    </a:lnTo>
                    <a:moveTo>
                      <a:pt x="169" y="0"/>
                    </a:moveTo>
                    <a:lnTo>
                      <a:pt x="95" y="25"/>
                    </a:lnTo>
                    <a:lnTo>
                      <a:pt x="107" y="59"/>
                    </a:lnTo>
                    <a:lnTo>
                      <a:pt x="180" y="34"/>
                    </a:lnTo>
                    <a:lnTo>
                      <a:pt x="1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7" name="Freeform 183"/>
              <p:cNvSpPr>
                <a:spLocks/>
              </p:cNvSpPr>
              <p:nvPr/>
            </p:nvSpPr>
            <p:spPr bwMode="auto">
              <a:xfrm>
                <a:off x="2102" y="862"/>
                <a:ext cx="57" cy="49"/>
              </a:xfrm>
              <a:custGeom>
                <a:avLst/>
                <a:gdLst>
                  <a:gd name="T0" fmla="*/ 45 w 57"/>
                  <a:gd name="T1" fmla="*/ 0 h 49"/>
                  <a:gd name="T2" fmla="*/ 0 w 57"/>
                  <a:gd name="T3" fmla="*/ 15 h 49"/>
                  <a:gd name="T4" fmla="*/ 13 w 57"/>
                  <a:gd name="T5" fmla="*/ 49 h 49"/>
                  <a:gd name="T6" fmla="*/ 57 w 57"/>
                  <a:gd name="T7" fmla="*/ 33 h 49"/>
                  <a:gd name="T8" fmla="*/ 45 w 57"/>
                  <a:gd name="T9" fmla="*/ 0 h 49"/>
                  <a:gd name="T10" fmla="*/ 0 60000 65536"/>
                  <a:gd name="T11" fmla="*/ 0 60000 65536"/>
                  <a:gd name="T12" fmla="*/ 0 60000 65536"/>
                  <a:gd name="T13" fmla="*/ 0 60000 65536"/>
                  <a:gd name="T14" fmla="*/ 0 60000 65536"/>
                  <a:gd name="T15" fmla="*/ 0 w 57"/>
                  <a:gd name="T16" fmla="*/ 0 h 49"/>
                  <a:gd name="T17" fmla="*/ 57 w 57"/>
                  <a:gd name="T18" fmla="*/ 49 h 49"/>
                </a:gdLst>
                <a:ahLst/>
                <a:cxnLst>
                  <a:cxn ang="T10">
                    <a:pos x="T0" y="T1"/>
                  </a:cxn>
                  <a:cxn ang="T11">
                    <a:pos x="T2" y="T3"/>
                  </a:cxn>
                  <a:cxn ang="T12">
                    <a:pos x="T4" y="T5"/>
                  </a:cxn>
                  <a:cxn ang="T13">
                    <a:pos x="T6" y="T7"/>
                  </a:cxn>
                  <a:cxn ang="T14">
                    <a:pos x="T8" y="T9"/>
                  </a:cxn>
                </a:cxnLst>
                <a:rect l="T15" t="T16" r="T17" b="T18"/>
                <a:pathLst>
                  <a:path w="57" h="49">
                    <a:moveTo>
                      <a:pt x="45" y="0"/>
                    </a:moveTo>
                    <a:lnTo>
                      <a:pt x="0" y="15"/>
                    </a:lnTo>
                    <a:lnTo>
                      <a:pt x="13" y="49"/>
                    </a:lnTo>
                    <a:lnTo>
                      <a:pt x="57" y="33"/>
                    </a:lnTo>
                    <a:lnTo>
                      <a:pt x="4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8" name="Freeform 184"/>
              <p:cNvSpPr>
                <a:spLocks/>
              </p:cNvSpPr>
              <p:nvPr/>
            </p:nvSpPr>
            <p:spPr bwMode="auto">
              <a:xfrm>
                <a:off x="2102" y="862"/>
                <a:ext cx="57" cy="49"/>
              </a:xfrm>
              <a:custGeom>
                <a:avLst/>
                <a:gdLst>
                  <a:gd name="T0" fmla="*/ 45 w 57"/>
                  <a:gd name="T1" fmla="*/ 0 h 49"/>
                  <a:gd name="T2" fmla="*/ 0 w 57"/>
                  <a:gd name="T3" fmla="*/ 15 h 49"/>
                  <a:gd name="T4" fmla="*/ 13 w 57"/>
                  <a:gd name="T5" fmla="*/ 49 h 49"/>
                  <a:gd name="T6" fmla="*/ 57 w 57"/>
                  <a:gd name="T7" fmla="*/ 33 h 49"/>
                  <a:gd name="T8" fmla="*/ 45 w 57"/>
                  <a:gd name="T9" fmla="*/ 0 h 49"/>
                  <a:gd name="T10" fmla="*/ 0 60000 65536"/>
                  <a:gd name="T11" fmla="*/ 0 60000 65536"/>
                  <a:gd name="T12" fmla="*/ 0 60000 65536"/>
                  <a:gd name="T13" fmla="*/ 0 60000 65536"/>
                  <a:gd name="T14" fmla="*/ 0 60000 65536"/>
                  <a:gd name="T15" fmla="*/ 0 w 57"/>
                  <a:gd name="T16" fmla="*/ 0 h 49"/>
                  <a:gd name="T17" fmla="*/ 57 w 57"/>
                  <a:gd name="T18" fmla="*/ 49 h 49"/>
                </a:gdLst>
                <a:ahLst/>
                <a:cxnLst>
                  <a:cxn ang="T10">
                    <a:pos x="T0" y="T1"/>
                  </a:cxn>
                  <a:cxn ang="T11">
                    <a:pos x="T2" y="T3"/>
                  </a:cxn>
                  <a:cxn ang="T12">
                    <a:pos x="T4" y="T5"/>
                  </a:cxn>
                  <a:cxn ang="T13">
                    <a:pos x="T6" y="T7"/>
                  </a:cxn>
                  <a:cxn ang="T14">
                    <a:pos x="T8" y="T9"/>
                  </a:cxn>
                </a:cxnLst>
                <a:rect l="T15" t="T16" r="T17" b="T18"/>
                <a:pathLst>
                  <a:path w="57" h="49">
                    <a:moveTo>
                      <a:pt x="45" y="0"/>
                    </a:moveTo>
                    <a:lnTo>
                      <a:pt x="0" y="15"/>
                    </a:lnTo>
                    <a:lnTo>
                      <a:pt x="13" y="49"/>
                    </a:lnTo>
                    <a:lnTo>
                      <a:pt x="57" y="33"/>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49" name="Freeform 185"/>
              <p:cNvSpPr>
                <a:spLocks/>
              </p:cNvSpPr>
              <p:nvPr/>
            </p:nvSpPr>
            <p:spPr bwMode="auto">
              <a:xfrm>
                <a:off x="1632" y="803"/>
                <a:ext cx="60" cy="58"/>
              </a:xfrm>
              <a:custGeom>
                <a:avLst/>
                <a:gdLst>
                  <a:gd name="T0" fmla="*/ 36 w 60"/>
                  <a:gd name="T1" fmla="*/ 0 h 58"/>
                  <a:gd name="T2" fmla="*/ 0 w 60"/>
                  <a:gd name="T3" fmla="*/ 29 h 58"/>
                  <a:gd name="T4" fmla="*/ 23 w 60"/>
                  <a:gd name="T5" fmla="*/ 58 h 58"/>
                  <a:gd name="T6" fmla="*/ 60 w 60"/>
                  <a:gd name="T7" fmla="*/ 27 h 58"/>
                  <a:gd name="T8" fmla="*/ 36 w 60"/>
                  <a:gd name="T9" fmla="*/ 0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36" y="0"/>
                    </a:moveTo>
                    <a:lnTo>
                      <a:pt x="0" y="29"/>
                    </a:lnTo>
                    <a:lnTo>
                      <a:pt x="23" y="58"/>
                    </a:lnTo>
                    <a:lnTo>
                      <a:pt x="60" y="27"/>
                    </a:lnTo>
                    <a:lnTo>
                      <a:pt x="36"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0" name="Freeform 186"/>
              <p:cNvSpPr>
                <a:spLocks/>
              </p:cNvSpPr>
              <p:nvPr/>
            </p:nvSpPr>
            <p:spPr bwMode="auto">
              <a:xfrm>
                <a:off x="1632" y="803"/>
                <a:ext cx="60" cy="58"/>
              </a:xfrm>
              <a:custGeom>
                <a:avLst/>
                <a:gdLst>
                  <a:gd name="T0" fmla="*/ 36 w 60"/>
                  <a:gd name="T1" fmla="*/ 0 h 58"/>
                  <a:gd name="T2" fmla="*/ 0 w 60"/>
                  <a:gd name="T3" fmla="*/ 29 h 58"/>
                  <a:gd name="T4" fmla="*/ 23 w 60"/>
                  <a:gd name="T5" fmla="*/ 58 h 58"/>
                  <a:gd name="T6" fmla="*/ 60 w 60"/>
                  <a:gd name="T7" fmla="*/ 27 h 58"/>
                  <a:gd name="T8" fmla="*/ 36 w 60"/>
                  <a:gd name="T9" fmla="*/ 0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36" y="0"/>
                    </a:moveTo>
                    <a:lnTo>
                      <a:pt x="0" y="29"/>
                    </a:lnTo>
                    <a:lnTo>
                      <a:pt x="23" y="58"/>
                    </a:lnTo>
                    <a:lnTo>
                      <a:pt x="60" y="27"/>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1" name="Freeform 187"/>
              <p:cNvSpPr>
                <a:spLocks noEditPoints="1"/>
              </p:cNvSpPr>
              <p:nvPr/>
            </p:nvSpPr>
            <p:spPr bwMode="auto">
              <a:xfrm>
                <a:off x="1717" y="627"/>
                <a:ext cx="191" cy="165"/>
              </a:xfrm>
              <a:custGeom>
                <a:avLst/>
                <a:gdLst>
                  <a:gd name="T0" fmla="*/ 61 w 191"/>
                  <a:gd name="T1" fmla="*/ 88 h 165"/>
                  <a:gd name="T2" fmla="*/ 0 w 191"/>
                  <a:gd name="T3" fmla="*/ 137 h 165"/>
                  <a:gd name="T4" fmla="*/ 23 w 191"/>
                  <a:gd name="T5" fmla="*/ 165 h 165"/>
                  <a:gd name="T6" fmla="*/ 83 w 191"/>
                  <a:gd name="T7" fmla="*/ 115 h 165"/>
                  <a:gd name="T8" fmla="*/ 61 w 191"/>
                  <a:gd name="T9" fmla="*/ 88 h 165"/>
                  <a:gd name="T10" fmla="*/ 169 w 191"/>
                  <a:gd name="T11" fmla="*/ 0 h 165"/>
                  <a:gd name="T12" fmla="*/ 109 w 191"/>
                  <a:gd name="T13" fmla="*/ 49 h 165"/>
                  <a:gd name="T14" fmla="*/ 132 w 191"/>
                  <a:gd name="T15" fmla="*/ 77 h 165"/>
                  <a:gd name="T16" fmla="*/ 191 w 191"/>
                  <a:gd name="T17" fmla="*/ 28 h 165"/>
                  <a:gd name="T18" fmla="*/ 169 w 191"/>
                  <a:gd name="T19" fmla="*/ 0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1"/>
                  <a:gd name="T31" fmla="*/ 0 h 165"/>
                  <a:gd name="T32" fmla="*/ 191 w 191"/>
                  <a:gd name="T33" fmla="*/ 165 h 1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1" h="165">
                    <a:moveTo>
                      <a:pt x="61" y="88"/>
                    </a:moveTo>
                    <a:lnTo>
                      <a:pt x="0" y="137"/>
                    </a:lnTo>
                    <a:lnTo>
                      <a:pt x="23" y="165"/>
                    </a:lnTo>
                    <a:lnTo>
                      <a:pt x="83" y="115"/>
                    </a:lnTo>
                    <a:lnTo>
                      <a:pt x="61" y="88"/>
                    </a:lnTo>
                    <a:close/>
                    <a:moveTo>
                      <a:pt x="169" y="0"/>
                    </a:moveTo>
                    <a:lnTo>
                      <a:pt x="109" y="49"/>
                    </a:lnTo>
                    <a:lnTo>
                      <a:pt x="132" y="77"/>
                    </a:lnTo>
                    <a:lnTo>
                      <a:pt x="191" y="28"/>
                    </a:lnTo>
                    <a:lnTo>
                      <a:pt x="16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2" name="Freeform 188"/>
              <p:cNvSpPr>
                <a:spLocks noEditPoints="1"/>
              </p:cNvSpPr>
              <p:nvPr/>
            </p:nvSpPr>
            <p:spPr bwMode="auto">
              <a:xfrm>
                <a:off x="1717" y="627"/>
                <a:ext cx="191" cy="165"/>
              </a:xfrm>
              <a:custGeom>
                <a:avLst/>
                <a:gdLst>
                  <a:gd name="T0" fmla="*/ 61 w 191"/>
                  <a:gd name="T1" fmla="*/ 88 h 165"/>
                  <a:gd name="T2" fmla="*/ 0 w 191"/>
                  <a:gd name="T3" fmla="*/ 137 h 165"/>
                  <a:gd name="T4" fmla="*/ 23 w 191"/>
                  <a:gd name="T5" fmla="*/ 165 h 165"/>
                  <a:gd name="T6" fmla="*/ 83 w 191"/>
                  <a:gd name="T7" fmla="*/ 115 h 165"/>
                  <a:gd name="T8" fmla="*/ 61 w 191"/>
                  <a:gd name="T9" fmla="*/ 88 h 165"/>
                  <a:gd name="T10" fmla="*/ 169 w 191"/>
                  <a:gd name="T11" fmla="*/ 0 h 165"/>
                  <a:gd name="T12" fmla="*/ 109 w 191"/>
                  <a:gd name="T13" fmla="*/ 49 h 165"/>
                  <a:gd name="T14" fmla="*/ 132 w 191"/>
                  <a:gd name="T15" fmla="*/ 77 h 165"/>
                  <a:gd name="T16" fmla="*/ 191 w 191"/>
                  <a:gd name="T17" fmla="*/ 28 h 165"/>
                  <a:gd name="T18" fmla="*/ 169 w 191"/>
                  <a:gd name="T19" fmla="*/ 0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1"/>
                  <a:gd name="T31" fmla="*/ 0 h 165"/>
                  <a:gd name="T32" fmla="*/ 191 w 191"/>
                  <a:gd name="T33" fmla="*/ 165 h 1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1" h="165">
                    <a:moveTo>
                      <a:pt x="61" y="88"/>
                    </a:moveTo>
                    <a:lnTo>
                      <a:pt x="0" y="137"/>
                    </a:lnTo>
                    <a:lnTo>
                      <a:pt x="23" y="165"/>
                    </a:lnTo>
                    <a:lnTo>
                      <a:pt x="83" y="115"/>
                    </a:lnTo>
                    <a:lnTo>
                      <a:pt x="61" y="88"/>
                    </a:lnTo>
                    <a:moveTo>
                      <a:pt x="169" y="0"/>
                    </a:moveTo>
                    <a:lnTo>
                      <a:pt x="109" y="49"/>
                    </a:lnTo>
                    <a:lnTo>
                      <a:pt x="132" y="77"/>
                    </a:lnTo>
                    <a:lnTo>
                      <a:pt x="191" y="28"/>
                    </a:lnTo>
                    <a:lnTo>
                      <a:pt x="1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3" name="Freeform 189"/>
              <p:cNvSpPr>
                <a:spLocks/>
              </p:cNvSpPr>
              <p:nvPr/>
            </p:nvSpPr>
            <p:spPr bwMode="auto">
              <a:xfrm>
                <a:off x="1934" y="557"/>
                <a:ext cx="60" cy="59"/>
              </a:xfrm>
              <a:custGeom>
                <a:avLst/>
                <a:gdLst>
                  <a:gd name="T0" fmla="*/ 37 w 60"/>
                  <a:gd name="T1" fmla="*/ 0 h 59"/>
                  <a:gd name="T2" fmla="*/ 0 w 60"/>
                  <a:gd name="T3" fmla="*/ 31 h 59"/>
                  <a:gd name="T4" fmla="*/ 23 w 60"/>
                  <a:gd name="T5" fmla="*/ 59 h 59"/>
                  <a:gd name="T6" fmla="*/ 60 w 60"/>
                  <a:gd name="T7" fmla="*/ 28 h 59"/>
                  <a:gd name="T8" fmla="*/ 37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37" y="0"/>
                    </a:moveTo>
                    <a:lnTo>
                      <a:pt x="0" y="31"/>
                    </a:lnTo>
                    <a:lnTo>
                      <a:pt x="23" y="59"/>
                    </a:lnTo>
                    <a:lnTo>
                      <a:pt x="60" y="28"/>
                    </a:lnTo>
                    <a:lnTo>
                      <a:pt x="37"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4" name="Freeform 190"/>
              <p:cNvSpPr>
                <a:spLocks/>
              </p:cNvSpPr>
              <p:nvPr/>
            </p:nvSpPr>
            <p:spPr bwMode="auto">
              <a:xfrm>
                <a:off x="1934" y="557"/>
                <a:ext cx="60" cy="59"/>
              </a:xfrm>
              <a:custGeom>
                <a:avLst/>
                <a:gdLst>
                  <a:gd name="T0" fmla="*/ 37 w 60"/>
                  <a:gd name="T1" fmla="*/ 0 h 59"/>
                  <a:gd name="T2" fmla="*/ 0 w 60"/>
                  <a:gd name="T3" fmla="*/ 31 h 59"/>
                  <a:gd name="T4" fmla="*/ 23 w 60"/>
                  <a:gd name="T5" fmla="*/ 59 h 59"/>
                  <a:gd name="T6" fmla="*/ 60 w 60"/>
                  <a:gd name="T7" fmla="*/ 28 h 59"/>
                  <a:gd name="T8" fmla="*/ 37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37" y="0"/>
                    </a:moveTo>
                    <a:lnTo>
                      <a:pt x="0" y="31"/>
                    </a:lnTo>
                    <a:lnTo>
                      <a:pt x="23" y="59"/>
                    </a:lnTo>
                    <a:lnTo>
                      <a:pt x="60" y="28"/>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5" name="Freeform 191"/>
              <p:cNvSpPr>
                <a:spLocks/>
              </p:cNvSpPr>
              <p:nvPr/>
            </p:nvSpPr>
            <p:spPr bwMode="auto">
              <a:xfrm>
                <a:off x="1477" y="664"/>
                <a:ext cx="55" cy="60"/>
              </a:xfrm>
              <a:custGeom>
                <a:avLst/>
                <a:gdLst>
                  <a:gd name="T0" fmla="*/ 24 w 55"/>
                  <a:gd name="T1" fmla="*/ 0 h 60"/>
                  <a:gd name="T2" fmla="*/ 0 w 55"/>
                  <a:gd name="T3" fmla="*/ 41 h 60"/>
                  <a:gd name="T4" fmla="*/ 30 w 55"/>
                  <a:gd name="T5" fmla="*/ 60 h 60"/>
                  <a:gd name="T6" fmla="*/ 55 w 55"/>
                  <a:gd name="T7" fmla="*/ 20 h 60"/>
                  <a:gd name="T8" fmla="*/ 24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4" y="0"/>
                    </a:moveTo>
                    <a:lnTo>
                      <a:pt x="0" y="41"/>
                    </a:lnTo>
                    <a:lnTo>
                      <a:pt x="30" y="60"/>
                    </a:lnTo>
                    <a:lnTo>
                      <a:pt x="55" y="20"/>
                    </a:lnTo>
                    <a:lnTo>
                      <a:pt x="24"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6" name="Freeform 192"/>
              <p:cNvSpPr>
                <a:spLocks/>
              </p:cNvSpPr>
              <p:nvPr/>
            </p:nvSpPr>
            <p:spPr bwMode="auto">
              <a:xfrm>
                <a:off x="1477" y="664"/>
                <a:ext cx="55" cy="60"/>
              </a:xfrm>
              <a:custGeom>
                <a:avLst/>
                <a:gdLst>
                  <a:gd name="T0" fmla="*/ 24 w 55"/>
                  <a:gd name="T1" fmla="*/ 0 h 60"/>
                  <a:gd name="T2" fmla="*/ 0 w 55"/>
                  <a:gd name="T3" fmla="*/ 41 h 60"/>
                  <a:gd name="T4" fmla="*/ 30 w 55"/>
                  <a:gd name="T5" fmla="*/ 60 h 60"/>
                  <a:gd name="T6" fmla="*/ 55 w 55"/>
                  <a:gd name="T7" fmla="*/ 20 h 60"/>
                  <a:gd name="T8" fmla="*/ 24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4" y="0"/>
                    </a:moveTo>
                    <a:lnTo>
                      <a:pt x="0" y="41"/>
                    </a:lnTo>
                    <a:lnTo>
                      <a:pt x="30" y="60"/>
                    </a:lnTo>
                    <a:lnTo>
                      <a:pt x="55" y="2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7" name="Freeform 193"/>
              <p:cNvSpPr>
                <a:spLocks noEditPoints="1"/>
              </p:cNvSpPr>
              <p:nvPr/>
            </p:nvSpPr>
            <p:spPr bwMode="auto">
              <a:xfrm>
                <a:off x="1533" y="425"/>
                <a:ext cx="142" cy="204"/>
              </a:xfrm>
              <a:custGeom>
                <a:avLst/>
                <a:gdLst>
                  <a:gd name="T0" fmla="*/ 39 w 142"/>
                  <a:gd name="T1" fmla="*/ 120 h 204"/>
                  <a:gd name="T2" fmla="*/ 0 w 142"/>
                  <a:gd name="T3" fmla="*/ 186 h 204"/>
                  <a:gd name="T4" fmla="*/ 30 w 142"/>
                  <a:gd name="T5" fmla="*/ 204 h 204"/>
                  <a:gd name="T6" fmla="*/ 71 w 142"/>
                  <a:gd name="T7" fmla="*/ 139 h 204"/>
                  <a:gd name="T8" fmla="*/ 39 w 142"/>
                  <a:gd name="T9" fmla="*/ 120 h 204"/>
                  <a:gd name="T10" fmla="*/ 112 w 142"/>
                  <a:gd name="T11" fmla="*/ 0 h 204"/>
                  <a:gd name="T12" fmla="*/ 72 w 142"/>
                  <a:gd name="T13" fmla="*/ 67 h 204"/>
                  <a:gd name="T14" fmla="*/ 103 w 142"/>
                  <a:gd name="T15" fmla="*/ 85 h 204"/>
                  <a:gd name="T16" fmla="*/ 142 w 142"/>
                  <a:gd name="T17" fmla="*/ 20 h 204"/>
                  <a:gd name="T18" fmla="*/ 112 w 142"/>
                  <a:gd name="T19" fmla="*/ 0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204"/>
                  <a:gd name="T32" fmla="*/ 142 w 142"/>
                  <a:gd name="T33" fmla="*/ 204 h 2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204">
                    <a:moveTo>
                      <a:pt x="39" y="120"/>
                    </a:moveTo>
                    <a:lnTo>
                      <a:pt x="0" y="186"/>
                    </a:lnTo>
                    <a:lnTo>
                      <a:pt x="30" y="204"/>
                    </a:lnTo>
                    <a:lnTo>
                      <a:pt x="71" y="139"/>
                    </a:lnTo>
                    <a:lnTo>
                      <a:pt x="39" y="120"/>
                    </a:lnTo>
                    <a:close/>
                    <a:moveTo>
                      <a:pt x="112" y="0"/>
                    </a:moveTo>
                    <a:lnTo>
                      <a:pt x="72" y="67"/>
                    </a:lnTo>
                    <a:lnTo>
                      <a:pt x="103" y="85"/>
                    </a:lnTo>
                    <a:lnTo>
                      <a:pt x="142" y="20"/>
                    </a:lnTo>
                    <a:lnTo>
                      <a:pt x="112"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8" name="Freeform 194"/>
              <p:cNvSpPr>
                <a:spLocks noEditPoints="1"/>
              </p:cNvSpPr>
              <p:nvPr/>
            </p:nvSpPr>
            <p:spPr bwMode="auto">
              <a:xfrm>
                <a:off x="1533" y="425"/>
                <a:ext cx="142" cy="204"/>
              </a:xfrm>
              <a:custGeom>
                <a:avLst/>
                <a:gdLst>
                  <a:gd name="T0" fmla="*/ 39 w 142"/>
                  <a:gd name="T1" fmla="*/ 120 h 204"/>
                  <a:gd name="T2" fmla="*/ 0 w 142"/>
                  <a:gd name="T3" fmla="*/ 186 h 204"/>
                  <a:gd name="T4" fmla="*/ 30 w 142"/>
                  <a:gd name="T5" fmla="*/ 204 h 204"/>
                  <a:gd name="T6" fmla="*/ 71 w 142"/>
                  <a:gd name="T7" fmla="*/ 139 h 204"/>
                  <a:gd name="T8" fmla="*/ 39 w 142"/>
                  <a:gd name="T9" fmla="*/ 120 h 204"/>
                  <a:gd name="T10" fmla="*/ 112 w 142"/>
                  <a:gd name="T11" fmla="*/ 0 h 204"/>
                  <a:gd name="T12" fmla="*/ 72 w 142"/>
                  <a:gd name="T13" fmla="*/ 67 h 204"/>
                  <a:gd name="T14" fmla="*/ 103 w 142"/>
                  <a:gd name="T15" fmla="*/ 85 h 204"/>
                  <a:gd name="T16" fmla="*/ 142 w 142"/>
                  <a:gd name="T17" fmla="*/ 20 h 204"/>
                  <a:gd name="T18" fmla="*/ 112 w 142"/>
                  <a:gd name="T19" fmla="*/ 0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204"/>
                  <a:gd name="T32" fmla="*/ 142 w 142"/>
                  <a:gd name="T33" fmla="*/ 204 h 2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204">
                    <a:moveTo>
                      <a:pt x="39" y="120"/>
                    </a:moveTo>
                    <a:lnTo>
                      <a:pt x="0" y="186"/>
                    </a:lnTo>
                    <a:lnTo>
                      <a:pt x="30" y="204"/>
                    </a:lnTo>
                    <a:lnTo>
                      <a:pt x="71" y="139"/>
                    </a:lnTo>
                    <a:lnTo>
                      <a:pt x="39" y="120"/>
                    </a:lnTo>
                    <a:moveTo>
                      <a:pt x="112" y="0"/>
                    </a:moveTo>
                    <a:lnTo>
                      <a:pt x="72" y="67"/>
                    </a:lnTo>
                    <a:lnTo>
                      <a:pt x="103" y="85"/>
                    </a:lnTo>
                    <a:lnTo>
                      <a:pt x="142" y="20"/>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59" name="Freeform 195"/>
              <p:cNvSpPr>
                <a:spLocks/>
              </p:cNvSpPr>
              <p:nvPr/>
            </p:nvSpPr>
            <p:spPr bwMode="auto">
              <a:xfrm>
                <a:off x="1676" y="332"/>
                <a:ext cx="55" cy="58"/>
              </a:xfrm>
              <a:custGeom>
                <a:avLst/>
                <a:gdLst>
                  <a:gd name="T0" fmla="*/ 25 w 55"/>
                  <a:gd name="T1" fmla="*/ 0 h 58"/>
                  <a:gd name="T2" fmla="*/ 0 w 55"/>
                  <a:gd name="T3" fmla="*/ 40 h 58"/>
                  <a:gd name="T4" fmla="*/ 32 w 55"/>
                  <a:gd name="T5" fmla="*/ 58 h 58"/>
                  <a:gd name="T6" fmla="*/ 55 w 55"/>
                  <a:gd name="T7" fmla="*/ 18 h 58"/>
                  <a:gd name="T8" fmla="*/ 25 w 55"/>
                  <a:gd name="T9" fmla="*/ 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25" y="0"/>
                    </a:moveTo>
                    <a:lnTo>
                      <a:pt x="0" y="40"/>
                    </a:lnTo>
                    <a:lnTo>
                      <a:pt x="32" y="58"/>
                    </a:lnTo>
                    <a:lnTo>
                      <a:pt x="55" y="18"/>
                    </a:lnTo>
                    <a:lnTo>
                      <a:pt x="25"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60" name="Freeform 196"/>
              <p:cNvSpPr>
                <a:spLocks/>
              </p:cNvSpPr>
              <p:nvPr/>
            </p:nvSpPr>
            <p:spPr bwMode="auto">
              <a:xfrm>
                <a:off x="1676" y="332"/>
                <a:ext cx="55" cy="58"/>
              </a:xfrm>
              <a:custGeom>
                <a:avLst/>
                <a:gdLst>
                  <a:gd name="T0" fmla="*/ 25 w 55"/>
                  <a:gd name="T1" fmla="*/ 0 h 58"/>
                  <a:gd name="T2" fmla="*/ 0 w 55"/>
                  <a:gd name="T3" fmla="*/ 40 h 58"/>
                  <a:gd name="T4" fmla="*/ 32 w 55"/>
                  <a:gd name="T5" fmla="*/ 58 h 58"/>
                  <a:gd name="T6" fmla="*/ 55 w 55"/>
                  <a:gd name="T7" fmla="*/ 18 h 58"/>
                  <a:gd name="T8" fmla="*/ 25 w 55"/>
                  <a:gd name="T9" fmla="*/ 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25" y="0"/>
                    </a:moveTo>
                    <a:lnTo>
                      <a:pt x="0" y="40"/>
                    </a:lnTo>
                    <a:lnTo>
                      <a:pt x="32" y="58"/>
                    </a:lnTo>
                    <a:lnTo>
                      <a:pt x="55" y="1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61" name="Freeform 197"/>
              <p:cNvSpPr>
                <a:spLocks noEditPoints="1"/>
              </p:cNvSpPr>
              <p:nvPr/>
            </p:nvSpPr>
            <p:spPr bwMode="auto">
              <a:xfrm>
                <a:off x="1887" y="1240"/>
                <a:ext cx="239" cy="37"/>
              </a:xfrm>
              <a:custGeom>
                <a:avLst/>
                <a:gdLst>
                  <a:gd name="T0" fmla="*/ 86 w 239"/>
                  <a:gd name="T1" fmla="*/ 0 h 37"/>
                  <a:gd name="T2" fmla="*/ 0 w 239"/>
                  <a:gd name="T3" fmla="*/ 0 h 37"/>
                  <a:gd name="T4" fmla="*/ 0 w 239"/>
                  <a:gd name="T5" fmla="*/ 37 h 37"/>
                  <a:gd name="T6" fmla="*/ 86 w 239"/>
                  <a:gd name="T7" fmla="*/ 37 h 37"/>
                  <a:gd name="T8" fmla="*/ 86 w 239"/>
                  <a:gd name="T9" fmla="*/ 0 h 37"/>
                  <a:gd name="T10" fmla="*/ 239 w 239"/>
                  <a:gd name="T11" fmla="*/ 0 h 37"/>
                  <a:gd name="T12" fmla="*/ 153 w 239"/>
                  <a:gd name="T13" fmla="*/ 0 h 37"/>
                  <a:gd name="T14" fmla="*/ 153 w 239"/>
                  <a:gd name="T15" fmla="*/ 37 h 37"/>
                  <a:gd name="T16" fmla="*/ 239 w 239"/>
                  <a:gd name="T17" fmla="*/ 37 h 37"/>
                  <a:gd name="T18" fmla="*/ 239 w 239"/>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
                  <a:gd name="T31" fmla="*/ 0 h 37"/>
                  <a:gd name="T32" fmla="*/ 239 w 239"/>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 h="37">
                    <a:moveTo>
                      <a:pt x="86" y="0"/>
                    </a:moveTo>
                    <a:lnTo>
                      <a:pt x="0" y="0"/>
                    </a:lnTo>
                    <a:lnTo>
                      <a:pt x="0" y="37"/>
                    </a:lnTo>
                    <a:lnTo>
                      <a:pt x="86" y="37"/>
                    </a:lnTo>
                    <a:lnTo>
                      <a:pt x="86" y="0"/>
                    </a:lnTo>
                    <a:close/>
                    <a:moveTo>
                      <a:pt x="239" y="0"/>
                    </a:moveTo>
                    <a:lnTo>
                      <a:pt x="153" y="0"/>
                    </a:lnTo>
                    <a:lnTo>
                      <a:pt x="153" y="37"/>
                    </a:lnTo>
                    <a:lnTo>
                      <a:pt x="239" y="37"/>
                    </a:lnTo>
                    <a:lnTo>
                      <a:pt x="239" y="0"/>
                    </a:lnTo>
                    <a:close/>
                  </a:path>
                </a:pathLst>
              </a:custGeom>
              <a:solidFill>
                <a:srgbClr val="D6D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62" name="Freeform 198"/>
              <p:cNvSpPr>
                <a:spLocks noEditPoints="1"/>
              </p:cNvSpPr>
              <p:nvPr/>
            </p:nvSpPr>
            <p:spPr bwMode="auto">
              <a:xfrm>
                <a:off x="1887" y="1240"/>
                <a:ext cx="239" cy="37"/>
              </a:xfrm>
              <a:custGeom>
                <a:avLst/>
                <a:gdLst>
                  <a:gd name="T0" fmla="*/ 86 w 239"/>
                  <a:gd name="T1" fmla="*/ 0 h 37"/>
                  <a:gd name="T2" fmla="*/ 0 w 239"/>
                  <a:gd name="T3" fmla="*/ 0 h 37"/>
                  <a:gd name="T4" fmla="*/ 0 w 239"/>
                  <a:gd name="T5" fmla="*/ 37 h 37"/>
                  <a:gd name="T6" fmla="*/ 86 w 239"/>
                  <a:gd name="T7" fmla="*/ 37 h 37"/>
                  <a:gd name="T8" fmla="*/ 86 w 239"/>
                  <a:gd name="T9" fmla="*/ 0 h 37"/>
                  <a:gd name="T10" fmla="*/ 239 w 239"/>
                  <a:gd name="T11" fmla="*/ 0 h 37"/>
                  <a:gd name="T12" fmla="*/ 153 w 239"/>
                  <a:gd name="T13" fmla="*/ 0 h 37"/>
                  <a:gd name="T14" fmla="*/ 153 w 239"/>
                  <a:gd name="T15" fmla="*/ 37 h 37"/>
                  <a:gd name="T16" fmla="*/ 239 w 239"/>
                  <a:gd name="T17" fmla="*/ 37 h 37"/>
                  <a:gd name="T18" fmla="*/ 239 w 239"/>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
                  <a:gd name="T31" fmla="*/ 0 h 37"/>
                  <a:gd name="T32" fmla="*/ 239 w 239"/>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 h="37">
                    <a:moveTo>
                      <a:pt x="86" y="0"/>
                    </a:moveTo>
                    <a:lnTo>
                      <a:pt x="0" y="0"/>
                    </a:lnTo>
                    <a:lnTo>
                      <a:pt x="0" y="37"/>
                    </a:lnTo>
                    <a:lnTo>
                      <a:pt x="86" y="37"/>
                    </a:lnTo>
                    <a:lnTo>
                      <a:pt x="86" y="0"/>
                    </a:lnTo>
                    <a:moveTo>
                      <a:pt x="239" y="0"/>
                    </a:moveTo>
                    <a:lnTo>
                      <a:pt x="153" y="0"/>
                    </a:lnTo>
                    <a:lnTo>
                      <a:pt x="153" y="37"/>
                    </a:lnTo>
                    <a:lnTo>
                      <a:pt x="239" y="37"/>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63" name="Rectangle 199"/>
              <p:cNvSpPr>
                <a:spLocks noChangeArrowheads="1"/>
              </p:cNvSpPr>
              <p:nvPr/>
            </p:nvSpPr>
            <p:spPr bwMode="auto">
              <a:xfrm>
                <a:off x="2189" y="1240"/>
                <a:ext cx="50" cy="3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364" name="Rectangle 200"/>
              <p:cNvSpPr>
                <a:spLocks noChangeArrowheads="1"/>
              </p:cNvSpPr>
              <p:nvPr/>
            </p:nvSpPr>
            <p:spPr bwMode="auto">
              <a:xfrm>
                <a:off x="2189" y="1240"/>
                <a:ext cx="50"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365" name="Rectangle 201"/>
              <p:cNvSpPr>
                <a:spLocks noChangeArrowheads="1"/>
              </p:cNvSpPr>
              <p:nvPr/>
            </p:nvSpPr>
            <p:spPr bwMode="auto">
              <a:xfrm>
                <a:off x="165" y="1240"/>
                <a:ext cx="45" cy="3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366" name="Rectangle 202"/>
              <p:cNvSpPr>
                <a:spLocks noChangeArrowheads="1"/>
              </p:cNvSpPr>
              <p:nvPr/>
            </p:nvSpPr>
            <p:spPr bwMode="auto">
              <a:xfrm>
                <a:off x="165" y="1240"/>
                <a:ext cx="45"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367" name="Rectangle 203"/>
              <p:cNvSpPr>
                <a:spLocks noChangeArrowheads="1"/>
              </p:cNvSpPr>
              <p:nvPr/>
            </p:nvSpPr>
            <p:spPr bwMode="auto">
              <a:xfrm>
                <a:off x="277" y="1240"/>
                <a:ext cx="82" cy="37"/>
              </a:xfrm>
              <a:prstGeom prst="rect">
                <a:avLst/>
              </a:prstGeom>
              <a:solidFill>
                <a:srgbClr val="D6D0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368" name="Rectangle 204"/>
              <p:cNvSpPr>
                <a:spLocks noChangeArrowheads="1"/>
              </p:cNvSpPr>
              <p:nvPr/>
            </p:nvSpPr>
            <p:spPr bwMode="auto">
              <a:xfrm>
                <a:off x="277" y="1240"/>
                <a:ext cx="82"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grpSp>
        <p:sp>
          <p:nvSpPr>
            <p:cNvPr id="41989" name="Rectangle 206"/>
            <p:cNvSpPr>
              <a:spLocks noChangeArrowheads="1"/>
            </p:cNvSpPr>
            <p:nvPr/>
          </p:nvSpPr>
          <p:spPr bwMode="auto">
            <a:xfrm>
              <a:off x="1800225" y="758825"/>
              <a:ext cx="57150" cy="71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1990" name="Freeform 207"/>
            <p:cNvSpPr>
              <a:spLocks/>
            </p:cNvSpPr>
            <p:nvPr/>
          </p:nvSpPr>
          <p:spPr bwMode="auto">
            <a:xfrm>
              <a:off x="1800225" y="758825"/>
              <a:ext cx="57150" cy="71437"/>
            </a:xfrm>
            <a:custGeom>
              <a:avLst/>
              <a:gdLst>
                <a:gd name="T0" fmla="*/ 2147483647 w 36"/>
                <a:gd name="T1" fmla="*/ 2147483647 h 45"/>
                <a:gd name="T2" fmla="*/ 2147483647 w 36"/>
                <a:gd name="T3" fmla="*/ 0 h 45"/>
                <a:gd name="T4" fmla="*/ 0 w 36"/>
                <a:gd name="T5" fmla="*/ 0 h 45"/>
                <a:gd name="T6" fmla="*/ 0 w 36"/>
                <a:gd name="T7" fmla="*/ 2147483647 h 45"/>
                <a:gd name="T8" fmla="*/ 0 60000 65536"/>
                <a:gd name="T9" fmla="*/ 0 60000 65536"/>
                <a:gd name="T10" fmla="*/ 0 60000 65536"/>
                <a:gd name="T11" fmla="*/ 0 60000 65536"/>
                <a:gd name="T12" fmla="*/ 0 w 36"/>
                <a:gd name="T13" fmla="*/ 0 h 45"/>
                <a:gd name="T14" fmla="*/ 36 w 36"/>
                <a:gd name="T15" fmla="*/ 45 h 45"/>
              </a:gdLst>
              <a:ahLst/>
              <a:cxnLst>
                <a:cxn ang="T8">
                  <a:pos x="T0" y="T1"/>
                </a:cxn>
                <a:cxn ang="T9">
                  <a:pos x="T2" y="T3"/>
                </a:cxn>
                <a:cxn ang="T10">
                  <a:pos x="T4" y="T5"/>
                </a:cxn>
                <a:cxn ang="T11">
                  <a:pos x="T6" y="T7"/>
                </a:cxn>
              </a:cxnLst>
              <a:rect l="T12" t="T13" r="T14" b="T15"/>
              <a:pathLst>
                <a:path w="36" h="45">
                  <a:moveTo>
                    <a:pt x="36" y="45"/>
                  </a:moveTo>
                  <a:lnTo>
                    <a:pt x="36" y="0"/>
                  </a:lnTo>
                  <a:lnTo>
                    <a:pt x="0" y="0"/>
                  </a:lnTo>
                  <a:lnTo>
                    <a:pt x="0" y="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1" name="Freeform 208"/>
            <p:cNvSpPr>
              <a:spLocks noEditPoints="1"/>
            </p:cNvSpPr>
            <p:nvPr/>
          </p:nvSpPr>
          <p:spPr bwMode="auto">
            <a:xfrm>
              <a:off x="1800225" y="207962"/>
              <a:ext cx="57150" cy="422275"/>
            </a:xfrm>
            <a:custGeom>
              <a:avLst/>
              <a:gdLst>
                <a:gd name="T0" fmla="*/ 2147483647 w 36"/>
                <a:gd name="T1" fmla="*/ 2147483647 h 266"/>
                <a:gd name="T2" fmla="*/ 2147483647 w 36"/>
                <a:gd name="T3" fmla="*/ 0 h 266"/>
                <a:gd name="T4" fmla="*/ 0 w 36"/>
                <a:gd name="T5" fmla="*/ 0 h 266"/>
                <a:gd name="T6" fmla="*/ 0 w 36"/>
                <a:gd name="T7" fmla="*/ 2147483647 h 266"/>
                <a:gd name="T8" fmla="*/ 2147483647 w 36"/>
                <a:gd name="T9" fmla="*/ 2147483647 h 266"/>
                <a:gd name="T10" fmla="*/ 2147483647 w 36"/>
                <a:gd name="T11" fmla="*/ 2147483647 h 266"/>
                <a:gd name="T12" fmla="*/ 2147483647 w 36"/>
                <a:gd name="T13" fmla="*/ 2147483647 h 266"/>
                <a:gd name="T14" fmla="*/ 0 w 36"/>
                <a:gd name="T15" fmla="*/ 2147483647 h 266"/>
                <a:gd name="T16" fmla="*/ 0 w 36"/>
                <a:gd name="T17" fmla="*/ 2147483647 h 266"/>
                <a:gd name="T18" fmla="*/ 2147483647 w 36"/>
                <a:gd name="T19" fmla="*/ 2147483647 h 2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266"/>
                <a:gd name="T32" fmla="*/ 36 w 36"/>
                <a:gd name="T33" fmla="*/ 266 h 2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266">
                  <a:moveTo>
                    <a:pt x="36" y="94"/>
                  </a:moveTo>
                  <a:lnTo>
                    <a:pt x="36" y="0"/>
                  </a:lnTo>
                  <a:lnTo>
                    <a:pt x="0" y="0"/>
                  </a:lnTo>
                  <a:lnTo>
                    <a:pt x="0" y="94"/>
                  </a:lnTo>
                  <a:lnTo>
                    <a:pt x="36" y="94"/>
                  </a:lnTo>
                  <a:close/>
                  <a:moveTo>
                    <a:pt x="36" y="266"/>
                  </a:moveTo>
                  <a:lnTo>
                    <a:pt x="36" y="171"/>
                  </a:lnTo>
                  <a:lnTo>
                    <a:pt x="0" y="171"/>
                  </a:lnTo>
                  <a:lnTo>
                    <a:pt x="0" y="266"/>
                  </a:lnTo>
                  <a:lnTo>
                    <a:pt x="36" y="2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2" name="Rectangle 209"/>
            <p:cNvSpPr>
              <a:spLocks noChangeArrowheads="1"/>
            </p:cNvSpPr>
            <p:nvPr/>
          </p:nvSpPr>
          <p:spPr bwMode="auto">
            <a:xfrm>
              <a:off x="1800225" y="0"/>
              <a:ext cx="57150" cy="777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1993" name="Freeform 210"/>
            <p:cNvSpPr>
              <a:spLocks/>
            </p:cNvSpPr>
            <p:nvPr/>
          </p:nvSpPr>
          <p:spPr bwMode="auto">
            <a:xfrm>
              <a:off x="1800225" y="0"/>
              <a:ext cx="57150" cy="77787"/>
            </a:xfrm>
            <a:custGeom>
              <a:avLst/>
              <a:gdLst>
                <a:gd name="T0" fmla="*/ 2147483647 w 36"/>
                <a:gd name="T1" fmla="*/ 2147483647 h 49"/>
                <a:gd name="T2" fmla="*/ 2147483647 w 36"/>
                <a:gd name="T3" fmla="*/ 0 h 49"/>
                <a:gd name="T4" fmla="*/ 0 w 36"/>
                <a:gd name="T5" fmla="*/ 0 h 49"/>
                <a:gd name="T6" fmla="*/ 0 w 36"/>
                <a:gd name="T7" fmla="*/ 2147483647 h 49"/>
                <a:gd name="T8" fmla="*/ 0 60000 65536"/>
                <a:gd name="T9" fmla="*/ 0 60000 65536"/>
                <a:gd name="T10" fmla="*/ 0 60000 65536"/>
                <a:gd name="T11" fmla="*/ 0 60000 65536"/>
                <a:gd name="T12" fmla="*/ 0 w 36"/>
                <a:gd name="T13" fmla="*/ 0 h 49"/>
                <a:gd name="T14" fmla="*/ 36 w 36"/>
                <a:gd name="T15" fmla="*/ 49 h 49"/>
              </a:gdLst>
              <a:ahLst/>
              <a:cxnLst>
                <a:cxn ang="T8">
                  <a:pos x="T0" y="T1"/>
                </a:cxn>
                <a:cxn ang="T9">
                  <a:pos x="T2" y="T3"/>
                </a:cxn>
                <a:cxn ang="T10">
                  <a:pos x="T4" y="T5"/>
                </a:cxn>
                <a:cxn ang="T11">
                  <a:pos x="T6" y="T7"/>
                </a:cxn>
              </a:cxnLst>
              <a:rect l="T12" t="T13" r="T14" b="T15"/>
              <a:pathLst>
                <a:path w="36" h="49">
                  <a:moveTo>
                    <a:pt x="36" y="49"/>
                  </a:moveTo>
                  <a:lnTo>
                    <a:pt x="36" y="0"/>
                  </a:lnTo>
                  <a:lnTo>
                    <a:pt x="0" y="0"/>
                  </a:lnTo>
                  <a:lnTo>
                    <a:pt x="0"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4" name="Freeform 211"/>
            <p:cNvSpPr>
              <a:spLocks/>
            </p:cNvSpPr>
            <p:nvPr/>
          </p:nvSpPr>
          <p:spPr bwMode="auto">
            <a:xfrm>
              <a:off x="1479550" y="803275"/>
              <a:ext cx="79375" cy="92075"/>
            </a:xfrm>
            <a:custGeom>
              <a:avLst/>
              <a:gdLst>
                <a:gd name="T0" fmla="*/ 2147483647 w 50"/>
                <a:gd name="T1" fmla="*/ 2147483647 h 58"/>
                <a:gd name="T2" fmla="*/ 2147483647 w 50"/>
                <a:gd name="T3" fmla="*/ 0 h 58"/>
                <a:gd name="T4" fmla="*/ 0 w 50"/>
                <a:gd name="T5" fmla="*/ 2147483647 h 58"/>
                <a:gd name="T6" fmla="*/ 2147483647 w 50"/>
                <a:gd name="T7" fmla="*/ 2147483647 h 58"/>
                <a:gd name="T8" fmla="*/ 2147483647 w 50"/>
                <a:gd name="T9" fmla="*/ 2147483647 h 58"/>
                <a:gd name="T10" fmla="*/ 0 60000 65536"/>
                <a:gd name="T11" fmla="*/ 0 60000 65536"/>
                <a:gd name="T12" fmla="*/ 0 60000 65536"/>
                <a:gd name="T13" fmla="*/ 0 60000 65536"/>
                <a:gd name="T14" fmla="*/ 0 60000 65536"/>
                <a:gd name="T15" fmla="*/ 0 w 50"/>
                <a:gd name="T16" fmla="*/ 0 h 58"/>
                <a:gd name="T17" fmla="*/ 50 w 50"/>
                <a:gd name="T18" fmla="*/ 58 h 58"/>
              </a:gdLst>
              <a:ahLst/>
              <a:cxnLst>
                <a:cxn ang="T10">
                  <a:pos x="T0" y="T1"/>
                </a:cxn>
                <a:cxn ang="T11">
                  <a:pos x="T2" y="T3"/>
                </a:cxn>
                <a:cxn ang="T12">
                  <a:pos x="T4" y="T5"/>
                </a:cxn>
                <a:cxn ang="T13">
                  <a:pos x="T6" y="T7"/>
                </a:cxn>
                <a:cxn ang="T14">
                  <a:pos x="T8" y="T9"/>
                </a:cxn>
              </a:cxnLst>
              <a:rect l="T15" t="T16" r="T17" b="T18"/>
              <a:pathLst>
                <a:path w="50" h="58">
                  <a:moveTo>
                    <a:pt x="50" y="45"/>
                  </a:moveTo>
                  <a:lnTo>
                    <a:pt x="34" y="0"/>
                  </a:lnTo>
                  <a:lnTo>
                    <a:pt x="0" y="12"/>
                  </a:lnTo>
                  <a:lnTo>
                    <a:pt x="16" y="58"/>
                  </a:lnTo>
                  <a:lnTo>
                    <a:pt x="5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5" name="Freeform 212"/>
            <p:cNvSpPr>
              <a:spLocks/>
            </p:cNvSpPr>
            <p:nvPr/>
          </p:nvSpPr>
          <p:spPr bwMode="auto">
            <a:xfrm>
              <a:off x="1479550" y="803275"/>
              <a:ext cx="79375" cy="92075"/>
            </a:xfrm>
            <a:custGeom>
              <a:avLst/>
              <a:gdLst>
                <a:gd name="T0" fmla="*/ 2147483647 w 50"/>
                <a:gd name="T1" fmla="*/ 2147483647 h 58"/>
                <a:gd name="T2" fmla="*/ 2147483647 w 50"/>
                <a:gd name="T3" fmla="*/ 0 h 58"/>
                <a:gd name="T4" fmla="*/ 0 w 50"/>
                <a:gd name="T5" fmla="*/ 2147483647 h 58"/>
                <a:gd name="T6" fmla="*/ 2147483647 w 50"/>
                <a:gd name="T7" fmla="*/ 2147483647 h 58"/>
                <a:gd name="T8" fmla="*/ 0 60000 65536"/>
                <a:gd name="T9" fmla="*/ 0 60000 65536"/>
                <a:gd name="T10" fmla="*/ 0 60000 65536"/>
                <a:gd name="T11" fmla="*/ 0 60000 65536"/>
                <a:gd name="T12" fmla="*/ 0 w 50"/>
                <a:gd name="T13" fmla="*/ 0 h 58"/>
                <a:gd name="T14" fmla="*/ 50 w 50"/>
                <a:gd name="T15" fmla="*/ 58 h 58"/>
              </a:gdLst>
              <a:ahLst/>
              <a:cxnLst>
                <a:cxn ang="T8">
                  <a:pos x="T0" y="T1"/>
                </a:cxn>
                <a:cxn ang="T9">
                  <a:pos x="T2" y="T3"/>
                </a:cxn>
                <a:cxn ang="T10">
                  <a:pos x="T4" y="T5"/>
                </a:cxn>
                <a:cxn ang="T11">
                  <a:pos x="T6" y="T7"/>
                </a:cxn>
              </a:cxnLst>
              <a:rect l="T12" t="T13" r="T14" b="T15"/>
              <a:pathLst>
                <a:path w="50" h="58">
                  <a:moveTo>
                    <a:pt x="50" y="45"/>
                  </a:moveTo>
                  <a:lnTo>
                    <a:pt x="34" y="0"/>
                  </a:lnTo>
                  <a:lnTo>
                    <a:pt x="0" y="12"/>
                  </a:lnTo>
                  <a:lnTo>
                    <a:pt x="16"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6" name="Freeform 213"/>
            <p:cNvSpPr>
              <a:spLocks noEditPoints="1"/>
            </p:cNvSpPr>
            <p:nvPr/>
          </p:nvSpPr>
          <p:spPr bwMode="auto">
            <a:xfrm>
              <a:off x="1290638" y="282575"/>
              <a:ext cx="200025" cy="423862"/>
            </a:xfrm>
            <a:custGeom>
              <a:avLst/>
              <a:gdLst>
                <a:gd name="T0" fmla="*/ 2147483647 w 126"/>
                <a:gd name="T1" fmla="*/ 2147483647 h 267"/>
                <a:gd name="T2" fmla="*/ 2147483647 w 126"/>
                <a:gd name="T3" fmla="*/ 0 h 267"/>
                <a:gd name="T4" fmla="*/ 0 w 126"/>
                <a:gd name="T5" fmla="*/ 2147483647 h 267"/>
                <a:gd name="T6" fmla="*/ 2147483647 w 126"/>
                <a:gd name="T7" fmla="*/ 2147483647 h 267"/>
                <a:gd name="T8" fmla="*/ 2147483647 w 126"/>
                <a:gd name="T9" fmla="*/ 2147483647 h 267"/>
                <a:gd name="T10" fmla="*/ 2147483647 w 126"/>
                <a:gd name="T11" fmla="*/ 2147483647 h 267"/>
                <a:gd name="T12" fmla="*/ 2147483647 w 126"/>
                <a:gd name="T13" fmla="*/ 2147483647 h 267"/>
                <a:gd name="T14" fmla="*/ 2147483647 w 126"/>
                <a:gd name="T15" fmla="*/ 2147483647 h 267"/>
                <a:gd name="T16" fmla="*/ 2147483647 w 126"/>
                <a:gd name="T17" fmla="*/ 2147483647 h 267"/>
                <a:gd name="T18" fmla="*/ 2147483647 w 126"/>
                <a:gd name="T19" fmla="*/ 2147483647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66" y="91"/>
                  </a:moveTo>
                  <a:lnTo>
                    <a:pt x="34" y="0"/>
                  </a:lnTo>
                  <a:lnTo>
                    <a:pt x="0" y="12"/>
                  </a:lnTo>
                  <a:lnTo>
                    <a:pt x="32" y="104"/>
                  </a:lnTo>
                  <a:lnTo>
                    <a:pt x="66" y="91"/>
                  </a:lnTo>
                  <a:close/>
                  <a:moveTo>
                    <a:pt x="126" y="255"/>
                  </a:moveTo>
                  <a:lnTo>
                    <a:pt x="93" y="165"/>
                  </a:lnTo>
                  <a:lnTo>
                    <a:pt x="60" y="177"/>
                  </a:lnTo>
                  <a:lnTo>
                    <a:pt x="92" y="267"/>
                  </a:lnTo>
                  <a:lnTo>
                    <a:pt x="126" y="2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7" name="Freeform 214"/>
            <p:cNvSpPr>
              <a:spLocks/>
            </p:cNvSpPr>
            <p:nvPr/>
          </p:nvSpPr>
          <p:spPr bwMode="auto">
            <a:xfrm>
              <a:off x="1222375" y="96837"/>
              <a:ext cx="79375" cy="88900"/>
            </a:xfrm>
            <a:custGeom>
              <a:avLst/>
              <a:gdLst>
                <a:gd name="T0" fmla="*/ 2147483647 w 50"/>
                <a:gd name="T1" fmla="*/ 2147483647 h 56"/>
                <a:gd name="T2" fmla="*/ 2147483647 w 50"/>
                <a:gd name="T3" fmla="*/ 0 h 56"/>
                <a:gd name="T4" fmla="*/ 0 w 50"/>
                <a:gd name="T5" fmla="*/ 2147483647 h 56"/>
                <a:gd name="T6" fmla="*/ 2147483647 w 50"/>
                <a:gd name="T7" fmla="*/ 2147483647 h 56"/>
                <a:gd name="T8" fmla="*/ 2147483647 w 50"/>
                <a:gd name="T9" fmla="*/ 2147483647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50" y="44"/>
                  </a:moveTo>
                  <a:lnTo>
                    <a:pt x="34" y="0"/>
                  </a:lnTo>
                  <a:lnTo>
                    <a:pt x="0" y="12"/>
                  </a:lnTo>
                  <a:lnTo>
                    <a:pt x="16" y="56"/>
                  </a:lnTo>
                  <a:lnTo>
                    <a:pt x="5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8" name="Freeform 215"/>
            <p:cNvSpPr>
              <a:spLocks/>
            </p:cNvSpPr>
            <p:nvPr/>
          </p:nvSpPr>
          <p:spPr bwMode="auto">
            <a:xfrm>
              <a:off x="1222375" y="96837"/>
              <a:ext cx="79375" cy="88900"/>
            </a:xfrm>
            <a:custGeom>
              <a:avLst/>
              <a:gdLst>
                <a:gd name="T0" fmla="*/ 2147483647 w 50"/>
                <a:gd name="T1" fmla="*/ 2147483647 h 56"/>
                <a:gd name="T2" fmla="*/ 2147483647 w 50"/>
                <a:gd name="T3" fmla="*/ 0 h 56"/>
                <a:gd name="T4" fmla="*/ 0 w 50"/>
                <a:gd name="T5" fmla="*/ 2147483647 h 56"/>
                <a:gd name="T6" fmla="*/ 2147483647 w 50"/>
                <a:gd name="T7" fmla="*/ 2147483647 h 56"/>
                <a:gd name="T8" fmla="*/ 0 60000 65536"/>
                <a:gd name="T9" fmla="*/ 0 60000 65536"/>
                <a:gd name="T10" fmla="*/ 0 60000 65536"/>
                <a:gd name="T11" fmla="*/ 0 60000 65536"/>
                <a:gd name="T12" fmla="*/ 0 w 50"/>
                <a:gd name="T13" fmla="*/ 0 h 56"/>
                <a:gd name="T14" fmla="*/ 50 w 50"/>
                <a:gd name="T15" fmla="*/ 56 h 56"/>
              </a:gdLst>
              <a:ahLst/>
              <a:cxnLst>
                <a:cxn ang="T8">
                  <a:pos x="T0" y="T1"/>
                </a:cxn>
                <a:cxn ang="T9">
                  <a:pos x="T2" y="T3"/>
                </a:cxn>
                <a:cxn ang="T10">
                  <a:pos x="T4" y="T5"/>
                </a:cxn>
                <a:cxn ang="T11">
                  <a:pos x="T6" y="T7"/>
                </a:cxn>
              </a:cxnLst>
              <a:rect l="T12" t="T13" r="T14" b="T15"/>
              <a:pathLst>
                <a:path w="50" h="56">
                  <a:moveTo>
                    <a:pt x="50" y="44"/>
                  </a:moveTo>
                  <a:lnTo>
                    <a:pt x="34" y="0"/>
                  </a:lnTo>
                  <a:lnTo>
                    <a:pt x="0" y="12"/>
                  </a:lnTo>
                  <a:lnTo>
                    <a:pt x="16" y="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99" name="Freeform 216"/>
            <p:cNvSpPr>
              <a:spLocks/>
            </p:cNvSpPr>
            <p:nvPr/>
          </p:nvSpPr>
          <p:spPr bwMode="auto">
            <a:xfrm>
              <a:off x="1131888" y="996950"/>
              <a:ext cx="92075" cy="95250"/>
            </a:xfrm>
            <a:custGeom>
              <a:avLst/>
              <a:gdLst>
                <a:gd name="T0" fmla="*/ 2147483647 w 58"/>
                <a:gd name="T1" fmla="*/ 2147483647 h 60"/>
                <a:gd name="T2" fmla="*/ 2147483647 w 58"/>
                <a:gd name="T3" fmla="*/ 0 h 60"/>
                <a:gd name="T4" fmla="*/ 0 w 58"/>
                <a:gd name="T5" fmla="*/ 2147483647 h 60"/>
                <a:gd name="T6" fmla="*/ 2147483647 w 58"/>
                <a:gd name="T7" fmla="*/ 2147483647 h 60"/>
                <a:gd name="T8" fmla="*/ 2147483647 w 58"/>
                <a:gd name="T9" fmla="*/ 2147483647 h 60"/>
                <a:gd name="T10" fmla="*/ 0 60000 65536"/>
                <a:gd name="T11" fmla="*/ 0 60000 65536"/>
                <a:gd name="T12" fmla="*/ 0 60000 65536"/>
                <a:gd name="T13" fmla="*/ 0 60000 65536"/>
                <a:gd name="T14" fmla="*/ 0 60000 65536"/>
                <a:gd name="T15" fmla="*/ 0 w 58"/>
                <a:gd name="T16" fmla="*/ 0 h 60"/>
                <a:gd name="T17" fmla="*/ 58 w 58"/>
                <a:gd name="T18" fmla="*/ 60 h 60"/>
              </a:gdLst>
              <a:ahLst/>
              <a:cxnLst>
                <a:cxn ang="T10">
                  <a:pos x="T0" y="T1"/>
                </a:cxn>
                <a:cxn ang="T11">
                  <a:pos x="T2" y="T3"/>
                </a:cxn>
                <a:cxn ang="T12">
                  <a:pos x="T4" y="T5"/>
                </a:cxn>
                <a:cxn ang="T13">
                  <a:pos x="T6" y="T7"/>
                </a:cxn>
                <a:cxn ang="T14">
                  <a:pos x="T8" y="T9"/>
                </a:cxn>
              </a:cxnLst>
              <a:rect l="T15" t="T16" r="T17" b="T18"/>
              <a:pathLst>
                <a:path w="58" h="60">
                  <a:moveTo>
                    <a:pt x="58" y="36"/>
                  </a:moveTo>
                  <a:lnTo>
                    <a:pt x="28" y="0"/>
                  </a:lnTo>
                  <a:lnTo>
                    <a:pt x="0" y="22"/>
                  </a:lnTo>
                  <a:lnTo>
                    <a:pt x="30" y="60"/>
                  </a:lnTo>
                  <a:lnTo>
                    <a:pt x="5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0" name="Freeform 217"/>
            <p:cNvSpPr>
              <a:spLocks/>
            </p:cNvSpPr>
            <p:nvPr/>
          </p:nvSpPr>
          <p:spPr bwMode="auto">
            <a:xfrm>
              <a:off x="1131888" y="996950"/>
              <a:ext cx="92075" cy="95250"/>
            </a:xfrm>
            <a:custGeom>
              <a:avLst/>
              <a:gdLst>
                <a:gd name="T0" fmla="*/ 2147483647 w 58"/>
                <a:gd name="T1" fmla="*/ 2147483647 h 60"/>
                <a:gd name="T2" fmla="*/ 2147483647 w 58"/>
                <a:gd name="T3" fmla="*/ 0 h 60"/>
                <a:gd name="T4" fmla="*/ 0 w 58"/>
                <a:gd name="T5" fmla="*/ 2147483647 h 60"/>
                <a:gd name="T6" fmla="*/ 2147483647 w 58"/>
                <a:gd name="T7" fmla="*/ 2147483647 h 60"/>
                <a:gd name="T8" fmla="*/ 0 60000 65536"/>
                <a:gd name="T9" fmla="*/ 0 60000 65536"/>
                <a:gd name="T10" fmla="*/ 0 60000 65536"/>
                <a:gd name="T11" fmla="*/ 0 60000 65536"/>
                <a:gd name="T12" fmla="*/ 0 w 58"/>
                <a:gd name="T13" fmla="*/ 0 h 60"/>
                <a:gd name="T14" fmla="*/ 58 w 58"/>
                <a:gd name="T15" fmla="*/ 60 h 60"/>
              </a:gdLst>
              <a:ahLst/>
              <a:cxnLst>
                <a:cxn ang="T8">
                  <a:pos x="T0" y="T1"/>
                </a:cxn>
                <a:cxn ang="T9">
                  <a:pos x="T2" y="T3"/>
                </a:cxn>
                <a:cxn ang="T10">
                  <a:pos x="T4" y="T5"/>
                </a:cxn>
                <a:cxn ang="T11">
                  <a:pos x="T6" y="T7"/>
                </a:cxn>
              </a:cxnLst>
              <a:rect l="T12" t="T13" r="T14" b="T15"/>
              <a:pathLst>
                <a:path w="58" h="60">
                  <a:moveTo>
                    <a:pt x="58" y="36"/>
                  </a:moveTo>
                  <a:lnTo>
                    <a:pt x="28" y="0"/>
                  </a:lnTo>
                  <a:lnTo>
                    <a:pt x="0" y="22"/>
                  </a:lnTo>
                  <a:lnTo>
                    <a:pt x="3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1" name="Freeform 218"/>
            <p:cNvSpPr>
              <a:spLocks noEditPoints="1"/>
            </p:cNvSpPr>
            <p:nvPr/>
          </p:nvSpPr>
          <p:spPr bwMode="auto">
            <a:xfrm>
              <a:off x="774700" y="573087"/>
              <a:ext cx="320675" cy="365125"/>
            </a:xfrm>
            <a:custGeom>
              <a:avLst/>
              <a:gdLst>
                <a:gd name="T0" fmla="*/ 2147483647 w 202"/>
                <a:gd name="T1" fmla="*/ 2147483647 h 230"/>
                <a:gd name="T2" fmla="*/ 2147483647 w 202"/>
                <a:gd name="T3" fmla="*/ 0 h 230"/>
                <a:gd name="T4" fmla="*/ 0 w 202"/>
                <a:gd name="T5" fmla="*/ 2147483647 h 230"/>
                <a:gd name="T6" fmla="*/ 2147483647 w 202"/>
                <a:gd name="T7" fmla="*/ 2147483647 h 230"/>
                <a:gd name="T8" fmla="*/ 2147483647 w 202"/>
                <a:gd name="T9" fmla="*/ 2147483647 h 230"/>
                <a:gd name="T10" fmla="*/ 2147483647 w 202"/>
                <a:gd name="T11" fmla="*/ 2147483647 h 230"/>
                <a:gd name="T12" fmla="*/ 2147483647 w 202"/>
                <a:gd name="T13" fmla="*/ 2147483647 h 230"/>
                <a:gd name="T14" fmla="*/ 2147483647 w 202"/>
                <a:gd name="T15" fmla="*/ 2147483647 h 230"/>
                <a:gd name="T16" fmla="*/ 2147483647 w 202"/>
                <a:gd name="T17" fmla="*/ 2147483647 h 230"/>
                <a:gd name="T18" fmla="*/ 2147483647 w 202"/>
                <a:gd name="T19" fmla="*/ 2147483647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90" y="73"/>
                  </a:moveTo>
                  <a:lnTo>
                    <a:pt x="28" y="0"/>
                  </a:lnTo>
                  <a:lnTo>
                    <a:pt x="0" y="22"/>
                  </a:lnTo>
                  <a:lnTo>
                    <a:pt x="62" y="97"/>
                  </a:lnTo>
                  <a:lnTo>
                    <a:pt x="90" y="73"/>
                  </a:lnTo>
                  <a:close/>
                  <a:moveTo>
                    <a:pt x="202" y="207"/>
                  </a:moveTo>
                  <a:lnTo>
                    <a:pt x="140" y="133"/>
                  </a:lnTo>
                  <a:lnTo>
                    <a:pt x="113" y="156"/>
                  </a:lnTo>
                  <a:lnTo>
                    <a:pt x="175" y="230"/>
                  </a:lnTo>
                  <a:lnTo>
                    <a:pt x="202" y="2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2" name="Freeform 219"/>
            <p:cNvSpPr>
              <a:spLocks/>
            </p:cNvSpPr>
            <p:nvPr/>
          </p:nvSpPr>
          <p:spPr bwMode="auto">
            <a:xfrm>
              <a:off x="647700" y="420687"/>
              <a:ext cx="92075" cy="92075"/>
            </a:xfrm>
            <a:custGeom>
              <a:avLst/>
              <a:gdLst>
                <a:gd name="T0" fmla="*/ 2147483647 w 58"/>
                <a:gd name="T1" fmla="*/ 2147483647 h 58"/>
                <a:gd name="T2" fmla="*/ 2147483647 w 58"/>
                <a:gd name="T3" fmla="*/ 0 h 58"/>
                <a:gd name="T4" fmla="*/ 0 w 58"/>
                <a:gd name="T5" fmla="*/ 2147483647 h 58"/>
                <a:gd name="T6" fmla="*/ 2147483647 w 58"/>
                <a:gd name="T7" fmla="*/ 2147483647 h 58"/>
                <a:gd name="T8" fmla="*/ 2147483647 w 58"/>
                <a:gd name="T9" fmla="*/ 2147483647 h 58"/>
                <a:gd name="T10" fmla="*/ 0 60000 65536"/>
                <a:gd name="T11" fmla="*/ 0 60000 65536"/>
                <a:gd name="T12" fmla="*/ 0 60000 65536"/>
                <a:gd name="T13" fmla="*/ 0 60000 65536"/>
                <a:gd name="T14" fmla="*/ 0 60000 65536"/>
                <a:gd name="T15" fmla="*/ 0 w 58"/>
                <a:gd name="T16" fmla="*/ 0 h 58"/>
                <a:gd name="T17" fmla="*/ 58 w 58"/>
                <a:gd name="T18" fmla="*/ 58 h 58"/>
              </a:gdLst>
              <a:ahLst/>
              <a:cxnLst>
                <a:cxn ang="T10">
                  <a:pos x="T0" y="T1"/>
                </a:cxn>
                <a:cxn ang="T11">
                  <a:pos x="T2" y="T3"/>
                </a:cxn>
                <a:cxn ang="T12">
                  <a:pos x="T4" y="T5"/>
                </a:cxn>
                <a:cxn ang="T13">
                  <a:pos x="T6" y="T7"/>
                </a:cxn>
                <a:cxn ang="T14">
                  <a:pos x="T8" y="T9"/>
                </a:cxn>
              </a:cxnLst>
              <a:rect l="T15" t="T16" r="T17" b="T18"/>
              <a:pathLst>
                <a:path w="58" h="58">
                  <a:moveTo>
                    <a:pt x="58" y="36"/>
                  </a:moveTo>
                  <a:lnTo>
                    <a:pt x="27" y="0"/>
                  </a:lnTo>
                  <a:lnTo>
                    <a:pt x="0" y="22"/>
                  </a:lnTo>
                  <a:lnTo>
                    <a:pt x="31" y="58"/>
                  </a:lnTo>
                  <a:lnTo>
                    <a:pt x="5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3" name="Freeform 220"/>
            <p:cNvSpPr>
              <a:spLocks/>
            </p:cNvSpPr>
            <p:nvPr/>
          </p:nvSpPr>
          <p:spPr bwMode="auto">
            <a:xfrm>
              <a:off x="647700" y="420687"/>
              <a:ext cx="92075" cy="92075"/>
            </a:xfrm>
            <a:custGeom>
              <a:avLst/>
              <a:gdLst>
                <a:gd name="T0" fmla="*/ 2147483647 w 58"/>
                <a:gd name="T1" fmla="*/ 2147483647 h 58"/>
                <a:gd name="T2" fmla="*/ 2147483647 w 58"/>
                <a:gd name="T3" fmla="*/ 0 h 58"/>
                <a:gd name="T4" fmla="*/ 0 w 58"/>
                <a:gd name="T5" fmla="*/ 2147483647 h 58"/>
                <a:gd name="T6" fmla="*/ 2147483647 w 58"/>
                <a:gd name="T7" fmla="*/ 2147483647 h 58"/>
                <a:gd name="T8" fmla="*/ 0 60000 65536"/>
                <a:gd name="T9" fmla="*/ 0 60000 65536"/>
                <a:gd name="T10" fmla="*/ 0 60000 65536"/>
                <a:gd name="T11" fmla="*/ 0 60000 65536"/>
                <a:gd name="T12" fmla="*/ 0 w 58"/>
                <a:gd name="T13" fmla="*/ 0 h 58"/>
                <a:gd name="T14" fmla="*/ 58 w 58"/>
                <a:gd name="T15" fmla="*/ 58 h 58"/>
              </a:gdLst>
              <a:ahLst/>
              <a:cxnLst>
                <a:cxn ang="T8">
                  <a:pos x="T0" y="T1"/>
                </a:cxn>
                <a:cxn ang="T9">
                  <a:pos x="T2" y="T3"/>
                </a:cxn>
                <a:cxn ang="T10">
                  <a:pos x="T4" y="T5"/>
                </a:cxn>
                <a:cxn ang="T11">
                  <a:pos x="T6" y="T7"/>
                </a:cxn>
              </a:cxnLst>
              <a:rect l="T12" t="T13" r="T14" b="T15"/>
              <a:pathLst>
                <a:path w="58" h="58">
                  <a:moveTo>
                    <a:pt x="58" y="36"/>
                  </a:moveTo>
                  <a:lnTo>
                    <a:pt x="27" y="0"/>
                  </a:lnTo>
                  <a:lnTo>
                    <a:pt x="0" y="22"/>
                  </a:lnTo>
                  <a:lnTo>
                    <a:pt x="31"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4" name="Freeform 221"/>
            <p:cNvSpPr>
              <a:spLocks/>
            </p:cNvSpPr>
            <p:nvPr/>
          </p:nvSpPr>
          <p:spPr bwMode="auto">
            <a:xfrm>
              <a:off x="874713" y="1300162"/>
              <a:ext cx="95250" cy="87312"/>
            </a:xfrm>
            <a:custGeom>
              <a:avLst/>
              <a:gdLst>
                <a:gd name="T0" fmla="*/ 2147483647 w 60"/>
                <a:gd name="T1" fmla="*/ 2147483647 h 55"/>
                <a:gd name="T2" fmla="*/ 2147483647 w 60"/>
                <a:gd name="T3" fmla="*/ 0 h 55"/>
                <a:gd name="T4" fmla="*/ 0 w 60"/>
                <a:gd name="T5" fmla="*/ 2147483647 h 55"/>
                <a:gd name="T6" fmla="*/ 2147483647 w 60"/>
                <a:gd name="T7" fmla="*/ 2147483647 h 55"/>
                <a:gd name="T8" fmla="*/ 2147483647 w 60"/>
                <a:gd name="T9" fmla="*/ 2147483647 h 55"/>
                <a:gd name="T10" fmla="*/ 0 60000 65536"/>
                <a:gd name="T11" fmla="*/ 0 60000 65536"/>
                <a:gd name="T12" fmla="*/ 0 60000 65536"/>
                <a:gd name="T13" fmla="*/ 0 60000 65536"/>
                <a:gd name="T14" fmla="*/ 0 60000 65536"/>
                <a:gd name="T15" fmla="*/ 0 w 60"/>
                <a:gd name="T16" fmla="*/ 0 h 55"/>
                <a:gd name="T17" fmla="*/ 60 w 60"/>
                <a:gd name="T18" fmla="*/ 55 h 55"/>
              </a:gdLst>
              <a:ahLst/>
              <a:cxnLst>
                <a:cxn ang="T10">
                  <a:pos x="T0" y="T1"/>
                </a:cxn>
                <a:cxn ang="T11">
                  <a:pos x="T2" y="T3"/>
                </a:cxn>
                <a:cxn ang="T12">
                  <a:pos x="T4" y="T5"/>
                </a:cxn>
                <a:cxn ang="T13">
                  <a:pos x="T6" y="T7"/>
                </a:cxn>
                <a:cxn ang="T14">
                  <a:pos x="T8" y="T9"/>
                </a:cxn>
              </a:cxnLst>
              <a:rect l="T15" t="T16" r="T17" b="T18"/>
              <a:pathLst>
                <a:path w="60" h="55">
                  <a:moveTo>
                    <a:pt x="60" y="24"/>
                  </a:moveTo>
                  <a:lnTo>
                    <a:pt x="18" y="0"/>
                  </a:lnTo>
                  <a:lnTo>
                    <a:pt x="0" y="31"/>
                  </a:lnTo>
                  <a:lnTo>
                    <a:pt x="42" y="55"/>
                  </a:lnTo>
                  <a:lnTo>
                    <a:pt x="6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5" name="Freeform 222"/>
            <p:cNvSpPr>
              <a:spLocks/>
            </p:cNvSpPr>
            <p:nvPr/>
          </p:nvSpPr>
          <p:spPr bwMode="auto">
            <a:xfrm>
              <a:off x="874713" y="1300162"/>
              <a:ext cx="95250" cy="87312"/>
            </a:xfrm>
            <a:custGeom>
              <a:avLst/>
              <a:gdLst>
                <a:gd name="T0" fmla="*/ 2147483647 w 60"/>
                <a:gd name="T1" fmla="*/ 2147483647 h 55"/>
                <a:gd name="T2" fmla="*/ 2147483647 w 60"/>
                <a:gd name="T3" fmla="*/ 0 h 55"/>
                <a:gd name="T4" fmla="*/ 0 w 60"/>
                <a:gd name="T5" fmla="*/ 2147483647 h 55"/>
                <a:gd name="T6" fmla="*/ 2147483647 w 60"/>
                <a:gd name="T7" fmla="*/ 2147483647 h 55"/>
                <a:gd name="T8" fmla="*/ 0 60000 65536"/>
                <a:gd name="T9" fmla="*/ 0 60000 65536"/>
                <a:gd name="T10" fmla="*/ 0 60000 65536"/>
                <a:gd name="T11" fmla="*/ 0 60000 65536"/>
                <a:gd name="T12" fmla="*/ 0 w 60"/>
                <a:gd name="T13" fmla="*/ 0 h 55"/>
                <a:gd name="T14" fmla="*/ 60 w 60"/>
                <a:gd name="T15" fmla="*/ 55 h 55"/>
              </a:gdLst>
              <a:ahLst/>
              <a:cxnLst>
                <a:cxn ang="T8">
                  <a:pos x="T0" y="T1"/>
                </a:cxn>
                <a:cxn ang="T9">
                  <a:pos x="T2" y="T3"/>
                </a:cxn>
                <a:cxn ang="T10">
                  <a:pos x="T4" y="T5"/>
                </a:cxn>
                <a:cxn ang="T11">
                  <a:pos x="T6" y="T7"/>
                </a:cxn>
              </a:cxnLst>
              <a:rect l="T12" t="T13" r="T14" b="T15"/>
              <a:pathLst>
                <a:path w="60" h="55">
                  <a:moveTo>
                    <a:pt x="60" y="24"/>
                  </a:moveTo>
                  <a:lnTo>
                    <a:pt x="18" y="0"/>
                  </a:lnTo>
                  <a:lnTo>
                    <a:pt x="0" y="31"/>
                  </a:lnTo>
                  <a:lnTo>
                    <a:pt x="42"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6" name="Freeform 223"/>
            <p:cNvSpPr>
              <a:spLocks noEditPoints="1"/>
            </p:cNvSpPr>
            <p:nvPr/>
          </p:nvSpPr>
          <p:spPr bwMode="auto">
            <a:xfrm>
              <a:off x="395288" y="1023937"/>
              <a:ext cx="401638" cy="265112"/>
            </a:xfrm>
            <a:custGeom>
              <a:avLst/>
              <a:gdLst>
                <a:gd name="T0" fmla="*/ 2147483647 w 253"/>
                <a:gd name="T1" fmla="*/ 2147483647 h 167"/>
                <a:gd name="T2" fmla="*/ 2147483647 w 253"/>
                <a:gd name="T3" fmla="*/ 0 h 167"/>
                <a:gd name="T4" fmla="*/ 0 w 253"/>
                <a:gd name="T5" fmla="*/ 2147483647 h 167"/>
                <a:gd name="T6" fmla="*/ 2147483647 w 253"/>
                <a:gd name="T7" fmla="*/ 2147483647 h 167"/>
                <a:gd name="T8" fmla="*/ 2147483647 w 253"/>
                <a:gd name="T9" fmla="*/ 2147483647 h 167"/>
                <a:gd name="T10" fmla="*/ 2147483647 w 253"/>
                <a:gd name="T11" fmla="*/ 2147483647 h 167"/>
                <a:gd name="T12" fmla="*/ 2147483647 w 253"/>
                <a:gd name="T13" fmla="*/ 2147483647 h 167"/>
                <a:gd name="T14" fmla="*/ 2147483647 w 253"/>
                <a:gd name="T15" fmla="*/ 2147483647 h 167"/>
                <a:gd name="T16" fmla="*/ 2147483647 w 253"/>
                <a:gd name="T17" fmla="*/ 2147483647 h 167"/>
                <a:gd name="T18" fmla="*/ 2147483647 w 253"/>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167"/>
                <a:gd name="T32" fmla="*/ 253 w 253"/>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167">
                  <a:moveTo>
                    <a:pt x="102" y="48"/>
                  </a:moveTo>
                  <a:lnTo>
                    <a:pt x="18" y="0"/>
                  </a:lnTo>
                  <a:lnTo>
                    <a:pt x="0" y="31"/>
                  </a:lnTo>
                  <a:lnTo>
                    <a:pt x="84" y="79"/>
                  </a:lnTo>
                  <a:lnTo>
                    <a:pt x="102" y="48"/>
                  </a:lnTo>
                  <a:close/>
                  <a:moveTo>
                    <a:pt x="253" y="135"/>
                  </a:moveTo>
                  <a:lnTo>
                    <a:pt x="169" y="86"/>
                  </a:lnTo>
                  <a:lnTo>
                    <a:pt x="151" y="118"/>
                  </a:lnTo>
                  <a:lnTo>
                    <a:pt x="235" y="167"/>
                  </a:lnTo>
                  <a:lnTo>
                    <a:pt x="253"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7" name="Freeform 224"/>
            <p:cNvSpPr>
              <a:spLocks/>
            </p:cNvSpPr>
            <p:nvPr/>
          </p:nvSpPr>
          <p:spPr bwMode="auto">
            <a:xfrm>
              <a:off x="223838" y="923925"/>
              <a:ext cx="93663" cy="87312"/>
            </a:xfrm>
            <a:custGeom>
              <a:avLst/>
              <a:gdLst>
                <a:gd name="T0" fmla="*/ 2147483647 w 59"/>
                <a:gd name="T1" fmla="*/ 2147483647 h 55"/>
                <a:gd name="T2" fmla="*/ 2147483647 w 59"/>
                <a:gd name="T3" fmla="*/ 0 h 55"/>
                <a:gd name="T4" fmla="*/ 0 w 59"/>
                <a:gd name="T5" fmla="*/ 2147483647 h 55"/>
                <a:gd name="T6" fmla="*/ 2147483647 w 59"/>
                <a:gd name="T7" fmla="*/ 2147483647 h 55"/>
                <a:gd name="T8" fmla="*/ 2147483647 w 59"/>
                <a:gd name="T9" fmla="*/ 2147483647 h 55"/>
                <a:gd name="T10" fmla="*/ 0 60000 65536"/>
                <a:gd name="T11" fmla="*/ 0 60000 65536"/>
                <a:gd name="T12" fmla="*/ 0 60000 65536"/>
                <a:gd name="T13" fmla="*/ 0 60000 65536"/>
                <a:gd name="T14" fmla="*/ 0 60000 65536"/>
                <a:gd name="T15" fmla="*/ 0 w 59"/>
                <a:gd name="T16" fmla="*/ 0 h 55"/>
                <a:gd name="T17" fmla="*/ 59 w 59"/>
                <a:gd name="T18" fmla="*/ 55 h 55"/>
              </a:gdLst>
              <a:ahLst/>
              <a:cxnLst>
                <a:cxn ang="T10">
                  <a:pos x="T0" y="T1"/>
                </a:cxn>
                <a:cxn ang="T11">
                  <a:pos x="T2" y="T3"/>
                </a:cxn>
                <a:cxn ang="T12">
                  <a:pos x="T4" y="T5"/>
                </a:cxn>
                <a:cxn ang="T13">
                  <a:pos x="T6" y="T7"/>
                </a:cxn>
                <a:cxn ang="T14">
                  <a:pos x="T8" y="T9"/>
                </a:cxn>
              </a:cxnLst>
              <a:rect l="T15" t="T16" r="T17" b="T18"/>
              <a:pathLst>
                <a:path w="59" h="55">
                  <a:moveTo>
                    <a:pt x="59" y="23"/>
                  </a:moveTo>
                  <a:lnTo>
                    <a:pt x="18" y="0"/>
                  </a:lnTo>
                  <a:lnTo>
                    <a:pt x="0" y="31"/>
                  </a:lnTo>
                  <a:lnTo>
                    <a:pt x="41" y="55"/>
                  </a:lnTo>
                  <a:lnTo>
                    <a:pt x="5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8" name="Freeform 225"/>
            <p:cNvSpPr>
              <a:spLocks/>
            </p:cNvSpPr>
            <p:nvPr/>
          </p:nvSpPr>
          <p:spPr bwMode="auto">
            <a:xfrm>
              <a:off x="223838" y="923925"/>
              <a:ext cx="93663" cy="87312"/>
            </a:xfrm>
            <a:custGeom>
              <a:avLst/>
              <a:gdLst>
                <a:gd name="T0" fmla="*/ 2147483647 w 59"/>
                <a:gd name="T1" fmla="*/ 2147483647 h 55"/>
                <a:gd name="T2" fmla="*/ 2147483647 w 59"/>
                <a:gd name="T3" fmla="*/ 0 h 55"/>
                <a:gd name="T4" fmla="*/ 0 w 59"/>
                <a:gd name="T5" fmla="*/ 2147483647 h 55"/>
                <a:gd name="T6" fmla="*/ 2147483647 w 59"/>
                <a:gd name="T7" fmla="*/ 2147483647 h 55"/>
                <a:gd name="T8" fmla="*/ 0 60000 65536"/>
                <a:gd name="T9" fmla="*/ 0 60000 65536"/>
                <a:gd name="T10" fmla="*/ 0 60000 65536"/>
                <a:gd name="T11" fmla="*/ 0 60000 65536"/>
                <a:gd name="T12" fmla="*/ 0 w 59"/>
                <a:gd name="T13" fmla="*/ 0 h 55"/>
                <a:gd name="T14" fmla="*/ 59 w 59"/>
                <a:gd name="T15" fmla="*/ 55 h 55"/>
              </a:gdLst>
              <a:ahLst/>
              <a:cxnLst>
                <a:cxn ang="T8">
                  <a:pos x="T0" y="T1"/>
                </a:cxn>
                <a:cxn ang="T9">
                  <a:pos x="T2" y="T3"/>
                </a:cxn>
                <a:cxn ang="T10">
                  <a:pos x="T4" y="T5"/>
                </a:cxn>
                <a:cxn ang="T11">
                  <a:pos x="T6" y="T7"/>
                </a:cxn>
              </a:cxnLst>
              <a:rect l="T12" t="T13" r="T14" b="T15"/>
              <a:pathLst>
                <a:path w="59" h="55">
                  <a:moveTo>
                    <a:pt x="59" y="23"/>
                  </a:moveTo>
                  <a:lnTo>
                    <a:pt x="18" y="0"/>
                  </a:lnTo>
                  <a:lnTo>
                    <a:pt x="0" y="31"/>
                  </a:lnTo>
                  <a:lnTo>
                    <a:pt x="41"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Freeform 226"/>
            <p:cNvSpPr>
              <a:spLocks/>
            </p:cNvSpPr>
            <p:nvPr/>
          </p:nvSpPr>
          <p:spPr bwMode="auto">
            <a:xfrm>
              <a:off x="744538" y="1677987"/>
              <a:ext cx="84138" cy="68262"/>
            </a:xfrm>
            <a:custGeom>
              <a:avLst/>
              <a:gdLst>
                <a:gd name="T0" fmla="*/ 2147483647 w 53"/>
                <a:gd name="T1" fmla="*/ 2147483647 h 43"/>
                <a:gd name="T2" fmla="*/ 2147483647 w 53"/>
                <a:gd name="T3" fmla="*/ 0 h 43"/>
                <a:gd name="T4" fmla="*/ 0 w 53"/>
                <a:gd name="T5" fmla="*/ 2147483647 h 43"/>
                <a:gd name="T6" fmla="*/ 2147483647 w 53"/>
                <a:gd name="T7" fmla="*/ 2147483647 h 43"/>
                <a:gd name="T8" fmla="*/ 2147483647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53" y="8"/>
                  </a:moveTo>
                  <a:lnTo>
                    <a:pt x="6" y="0"/>
                  </a:lnTo>
                  <a:lnTo>
                    <a:pt x="0" y="35"/>
                  </a:lnTo>
                  <a:lnTo>
                    <a:pt x="46" y="43"/>
                  </a:lnTo>
                  <a:lnTo>
                    <a:pt x="5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0" name="Freeform 227"/>
            <p:cNvSpPr>
              <a:spLocks/>
            </p:cNvSpPr>
            <p:nvPr/>
          </p:nvSpPr>
          <p:spPr bwMode="auto">
            <a:xfrm>
              <a:off x="744538" y="1677987"/>
              <a:ext cx="84138" cy="68262"/>
            </a:xfrm>
            <a:custGeom>
              <a:avLst/>
              <a:gdLst>
                <a:gd name="T0" fmla="*/ 2147483647 w 53"/>
                <a:gd name="T1" fmla="*/ 2147483647 h 43"/>
                <a:gd name="T2" fmla="*/ 2147483647 w 53"/>
                <a:gd name="T3" fmla="*/ 0 h 43"/>
                <a:gd name="T4" fmla="*/ 0 w 53"/>
                <a:gd name="T5" fmla="*/ 2147483647 h 43"/>
                <a:gd name="T6" fmla="*/ 2147483647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53" y="8"/>
                  </a:moveTo>
                  <a:lnTo>
                    <a:pt x="6" y="0"/>
                  </a:lnTo>
                  <a:lnTo>
                    <a:pt x="0" y="35"/>
                  </a:lnTo>
                  <a:lnTo>
                    <a:pt x="46"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1" name="Freeform 228"/>
            <p:cNvSpPr>
              <a:spLocks noEditPoints="1"/>
            </p:cNvSpPr>
            <p:nvPr/>
          </p:nvSpPr>
          <p:spPr bwMode="auto">
            <a:xfrm>
              <a:off x="198438" y="1581150"/>
              <a:ext cx="433388" cy="131762"/>
            </a:xfrm>
            <a:custGeom>
              <a:avLst/>
              <a:gdLst>
                <a:gd name="T0" fmla="*/ 2147483647 w 273"/>
                <a:gd name="T1" fmla="*/ 2147483647 h 83"/>
                <a:gd name="T2" fmla="*/ 2147483647 w 273"/>
                <a:gd name="T3" fmla="*/ 0 h 83"/>
                <a:gd name="T4" fmla="*/ 0 w 273"/>
                <a:gd name="T5" fmla="*/ 2147483647 h 83"/>
                <a:gd name="T6" fmla="*/ 2147483647 w 273"/>
                <a:gd name="T7" fmla="*/ 2147483647 h 83"/>
                <a:gd name="T8" fmla="*/ 2147483647 w 273"/>
                <a:gd name="T9" fmla="*/ 2147483647 h 83"/>
                <a:gd name="T10" fmla="*/ 2147483647 w 273"/>
                <a:gd name="T11" fmla="*/ 2147483647 h 83"/>
                <a:gd name="T12" fmla="*/ 2147483647 w 273"/>
                <a:gd name="T13" fmla="*/ 2147483647 h 83"/>
                <a:gd name="T14" fmla="*/ 2147483647 w 273"/>
                <a:gd name="T15" fmla="*/ 2147483647 h 83"/>
                <a:gd name="T16" fmla="*/ 2147483647 w 273"/>
                <a:gd name="T17" fmla="*/ 2147483647 h 83"/>
                <a:gd name="T18" fmla="*/ 2147483647 w 273"/>
                <a:gd name="T19" fmla="*/ 2147483647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3"/>
                <a:gd name="T32" fmla="*/ 273 w 273"/>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3">
                  <a:moveTo>
                    <a:pt x="102" y="17"/>
                  </a:moveTo>
                  <a:lnTo>
                    <a:pt x="7" y="0"/>
                  </a:lnTo>
                  <a:lnTo>
                    <a:pt x="0" y="35"/>
                  </a:lnTo>
                  <a:lnTo>
                    <a:pt x="95" y="52"/>
                  </a:lnTo>
                  <a:lnTo>
                    <a:pt x="102" y="17"/>
                  </a:lnTo>
                  <a:close/>
                  <a:moveTo>
                    <a:pt x="273" y="48"/>
                  </a:moveTo>
                  <a:lnTo>
                    <a:pt x="178" y="31"/>
                  </a:lnTo>
                  <a:lnTo>
                    <a:pt x="172" y="66"/>
                  </a:lnTo>
                  <a:lnTo>
                    <a:pt x="267" y="83"/>
                  </a:lnTo>
                  <a:lnTo>
                    <a:pt x="273"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2" name="Freeform 229"/>
            <p:cNvSpPr>
              <a:spLocks/>
            </p:cNvSpPr>
            <p:nvPr/>
          </p:nvSpPr>
          <p:spPr bwMode="auto">
            <a:xfrm>
              <a:off x="1588" y="1547812"/>
              <a:ext cx="84138" cy="68262"/>
            </a:xfrm>
            <a:custGeom>
              <a:avLst/>
              <a:gdLst>
                <a:gd name="T0" fmla="*/ 2147483647 w 53"/>
                <a:gd name="T1" fmla="*/ 2147483647 h 43"/>
                <a:gd name="T2" fmla="*/ 2147483647 w 53"/>
                <a:gd name="T3" fmla="*/ 0 h 43"/>
                <a:gd name="T4" fmla="*/ 0 w 53"/>
                <a:gd name="T5" fmla="*/ 2147483647 h 43"/>
                <a:gd name="T6" fmla="*/ 2147483647 w 53"/>
                <a:gd name="T7" fmla="*/ 2147483647 h 43"/>
                <a:gd name="T8" fmla="*/ 2147483647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53" y="8"/>
                  </a:moveTo>
                  <a:lnTo>
                    <a:pt x="7" y="0"/>
                  </a:lnTo>
                  <a:lnTo>
                    <a:pt x="0" y="35"/>
                  </a:lnTo>
                  <a:lnTo>
                    <a:pt x="48" y="43"/>
                  </a:lnTo>
                  <a:lnTo>
                    <a:pt x="5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3" name="Freeform 230"/>
            <p:cNvSpPr>
              <a:spLocks/>
            </p:cNvSpPr>
            <p:nvPr/>
          </p:nvSpPr>
          <p:spPr bwMode="auto">
            <a:xfrm>
              <a:off x="1588" y="1547812"/>
              <a:ext cx="84138" cy="68262"/>
            </a:xfrm>
            <a:custGeom>
              <a:avLst/>
              <a:gdLst>
                <a:gd name="T0" fmla="*/ 2147483647 w 53"/>
                <a:gd name="T1" fmla="*/ 2147483647 h 43"/>
                <a:gd name="T2" fmla="*/ 2147483647 w 53"/>
                <a:gd name="T3" fmla="*/ 0 h 43"/>
                <a:gd name="T4" fmla="*/ 0 w 53"/>
                <a:gd name="T5" fmla="*/ 2147483647 h 43"/>
                <a:gd name="T6" fmla="*/ 2147483647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53" y="8"/>
                  </a:moveTo>
                  <a:lnTo>
                    <a:pt x="7" y="0"/>
                  </a:lnTo>
                  <a:lnTo>
                    <a:pt x="0" y="35"/>
                  </a:lnTo>
                  <a:lnTo>
                    <a:pt x="48"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4" name="Freeform 231"/>
            <p:cNvSpPr>
              <a:spLocks/>
            </p:cNvSpPr>
            <p:nvPr/>
          </p:nvSpPr>
          <p:spPr bwMode="auto">
            <a:xfrm>
              <a:off x="741363" y="2071687"/>
              <a:ext cx="84138" cy="68262"/>
            </a:xfrm>
            <a:custGeom>
              <a:avLst/>
              <a:gdLst>
                <a:gd name="T0" fmla="*/ 2147483647 w 53"/>
                <a:gd name="T1" fmla="*/ 0 h 43"/>
                <a:gd name="T2" fmla="*/ 0 w 53"/>
                <a:gd name="T3" fmla="*/ 2147483647 h 43"/>
                <a:gd name="T4" fmla="*/ 2147483647 w 53"/>
                <a:gd name="T5" fmla="*/ 2147483647 h 43"/>
                <a:gd name="T6" fmla="*/ 2147483647 w 53"/>
                <a:gd name="T7" fmla="*/ 2147483647 h 43"/>
                <a:gd name="T8" fmla="*/ 2147483647 w 53"/>
                <a:gd name="T9" fmla="*/ 0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47" y="0"/>
                  </a:moveTo>
                  <a:lnTo>
                    <a:pt x="0" y="8"/>
                  </a:lnTo>
                  <a:lnTo>
                    <a:pt x="7" y="43"/>
                  </a:lnTo>
                  <a:lnTo>
                    <a:pt x="53" y="35"/>
                  </a:ln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5" name="Freeform 232"/>
            <p:cNvSpPr>
              <a:spLocks/>
            </p:cNvSpPr>
            <p:nvPr/>
          </p:nvSpPr>
          <p:spPr bwMode="auto">
            <a:xfrm>
              <a:off x="741363" y="2071687"/>
              <a:ext cx="84138" cy="68262"/>
            </a:xfrm>
            <a:custGeom>
              <a:avLst/>
              <a:gdLst>
                <a:gd name="T0" fmla="*/ 2147483647 w 53"/>
                <a:gd name="T1" fmla="*/ 0 h 43"/>
                <a:gd name="T2" fmla="*/ 0 w 53"/>
                <a:gd name="T3" fmla="*/ 2147483647 h 43"/>
                <a:gd name="T4" fmla="*/ 2147483647 w 53"/>
                <a:gd name="T5" fmla="*/ 2147483647 h 43"/>
                <a:gd name="T6" fmla="*/ 2147483647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47" y="0"/>
                  </a:moveTo>
                  <a:lnTo>
                    <a:pt x="0" y="8"/>
                  </a:lnTo>
                  <a:lnTo>
                    <a:pt x="7" y="43"/>
                  </a:lnTo>
                  <a:lnTo>
                    <a:pt x="53"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6" name="Freeform 233"/>
            <p:cNvSpPr>
              <a:spLocks noEditPoints="1"/>
            </p:cNvSpPr>
            <p:nvPr/>
          </p:nvSpPr>
          <p:spPr bwMode="auto">
            <a:xfrm>
              <a:off x="196850" y="2106612"/>
              <a:ext cx="433388" cy="130175"/>
            </a:xfrm>
            <a:custGeom>
              <a:avLst/>
              <a:gdLst>
                <a:gd name="T0" fmla="*/ 2147483647 w 273"/>
                <a:gd name="T1" fmla="*/ 2147483647 h 82"/>
                <a:gd name="T2" fmla="*/ 0 w 273"/>
                <a:gd name="T3" fmla="*/ 2147483647 h 82"/>
                <a:gd name="T4" fmla="*/ 2147483647 w 273"/>
                <a:gd name="T5" fmla="*/ 2147483647 h 82"/>
                <a:gd name="T6" fmla="*/ 2147483647 w 273"/>
                <a:gd name="T7" fmla="*/ 2147483647 h 82"/>
                <a:gd name="T8" fmla="*/ 2147483647 w 273"/>
                <a:gd name="T9" fmla="*/ 2147483647 h 82"/>
                <a:gd name="T10" fmla="*/ 2147483647 w 273"/>
                <a:gd name="T11" fmla="*/ 0 h 82"/>
                <a:gd name="T12" fmla="*/ 2147483647 w 273"/>
                <a:gd name="T13" fmla="*/ 2147483647 h 82"/>
                <a:gd name="T14" fmla="*/ 2147483647 w 273"/>
                <a:gd name="T15" fmla="*/ 2147483647 h 82"/>
                <a:gd name="T16" fmla="*/ 2147483647 w 273"/>
                <a:gd name="T17" fmla="*/ 2147483647 h 82"/>
                <a:gd name="T18" fmla="*/ 2147483647 w 2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95" y="30"/>
                  </a:moveTo>
                  <a:lnTo>
                    <a:pt x="0" y="47"/>
                  </a:lnTo>
                  <a:lnTo>
                    <a:pt x="6" y="82"/>
                  </a:lnTo>
                  <a:lnTo>
                    <a:pt x="102" y="65"/>
                  </a:lnTo>
                  <a:lnTo>
                    <a:pt x="95" y="30"/>
                  </a:lnTo>
                  <a:close/>
                  <a:moveTo>
                    <a:pt x="266" y="0"/>
                  </a:moveTo>
                  <a:lnTo>
                    <a:pt x="172" y="17"/>
                  </a:lnTo>
                  <a:lnTo>
                    <a:pt x="178" y="52"/>
                  </a:lnTo>
                  <a:lnTo>
                    <a:pt x="273" y="35"/>
                  </a:lnTo>
                  <a:lnTo>
                    <a:pt x="2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7" name="Freeform 234"/>
            <p:cNvSpPr>
              <a:spLocks/>
            </p:cNvSpPr>
            <p:nvPr/>
          </p:nvSpPr>
          <p:spPr bwMode="auto">
            <a:xfrm>
              <a:off x="0" y="2203450"/>
              <a:ext cx="84138" cy="66675"/>
            </a:xfrm>
            <a:custGeom>
              <a:avLst/>
              <a:gdLst>
                <a:gd name="T0" fmla="*/ 2147483647 w 53"/>
                <a:gd name="T1" fmla="*/ 0 h 42"/>
                <a:gd name="T2" fmla="*/ 0 w 53"/>
                <a:gd name="T3" fmla="*/ 2147483647 h 42"/>
                <a:gd name="T4" fmla="*/ 2147483647 w 53"/>
                <a:gd name="T5" fmla="*/ 2147483647 h 42"/>
                <a:gd name="T6" fmla="*/ 2147483647 w 53"/>
                <a:gd name="T7" fmla="*/ 2147483647 h 42"/>
                <a:gd name="T8" fmla="*/ 2147483647 w 53"/>
                <a:gd name="T9" fmla="*/ 0 h 42"/>
                <a:gd name="T10" fmla="*/ 0 60000 65536"/>
                <a:gd name="T11" fmla="*/ 0 60000 65536"/>
                <a:gd name="T12" fmla="*/ 0 60000 65536"/>
                <a:gd name="T13" fmla="*/ 0 60000 65536"/>
                <a:gd name="T14" fmla="*/ 0 60000 65536"/>
                <a:gd name="T15" fmla="*/ 0 w 53"/>
                <a:gd name="T16" fmla="*/ 0 h 42"/>
                <a:gd name="T17" fmla="*/ 53 w 53"/>
                <a:gd name="T18" fmla="*/ 42 h 42"/>
              </a:gdLst>
              <a:ahLst/>
              <a:cxnLst>
                <a:cxn ang="T10">
                  <a:pos x="T0" y="T1"/>
                </a:cxn>
                <a:cxn ang="T11">
                  <a:pos x="T2" y="T3"/>
                </a:cxn>
                <a:cxn ang="T12">
                  <a:pos x="T4" y="T5"/>
                </a:cxn>
                <a:cxn ang="T13">
                  <a:pos x="T6" y="T7"/>
                </a:cxn>
                <a:cxn ang="T14">
                  <a:pos x="T8" y="T9"/>
                </a:cxn>
              </a:cxnLst>
              <a:rect l="T15" t="T16" r="T17" b="T18"/>
              <a:pathLst>
                <a:path w="53" h="42">
                  <a:moveTo>
                    <a:pt x="48" y="0"/>
                  </a:moveTo>
                  <a:lnTo>
                    <a:pt x="0" y="7"/>
                  </a:lnTo>
                  <a:lnTo>
                    <a:pt x="7" y="42"/>
                  </a:lnTo>
                  <a:lnTo>
                    <a:pt x="53" y="35"/>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8" name="Freeform 235"/>
            <p:cNvSpPr>
              <a:spLocks/>
            </p:cNvSpPr>
            <p:nvPr/>
          </p:nvSpPr>
          <p:spPr bwMode="auto">
            <a:xfrm>
              <a:off x="0" y="2203450"/>
              <a:ext cx="84138" cy="66675"/>
            </a:xfrm>
            <a:custGeom>
              <a:avLst/>
              <a:gdLst>
                <a:gd name="T0" fmla="*/ 2147483647 w 53"/>
                <a:gd name="T1" fmla="*/ 0 h 42"/>
                <a:gd name="T2" fmla="*/ 0 w 53"/>
                <a:gd name="T3" fmla="*/ 2147483647 h 42"/>
                <a:gd name="T4" fmla="*/ 2147483647 w 53"/>
                <a:gd name="T5" fmla="*/ 2147483647 h 42"/>
                <a:gd name="T6" fmla="*/ 2147483647 w 53"/>
                <a:gd name="T7" fmla="*/ 2147483647 h 42"/>
                <a:gd name="T8" fmla="*/ 0 60000 65536"/>
                <a:gd name="T9" fmla="*/ 0 60000 65536"/>
                <a:gd name="T10" fmla="*/ 0 60000 65536"/>
                <a:gd name="T11" fmla="*/ 0 60000 65536"/>
                <a:gd name="T12" fmla="*/ 0 w 53"/>
                <a:gd name="T13" fmla="*/ 0 h 42"/>
                <a:gd name="T14" fmla="*/ 53 w 53"/>
                <a:gd name="T15" fmla="*/ 42 h 42"/>
              </a:gdLst>
              <a:ahLst/>
              <a:cxnLst>
                <a:cxn ang="T8">
                  <a:pos x="T0" y="T1"/>
                </a:cxn>
                <a:cxn ang="T9">
                  <a:pos x="T2" y="T3"/>
                </a:cxn>
                <a:cxn ang="T10">
                  <a:pos x="T4" y="T5"/>
                </a:cxn>
                <a:cxn ang="T11">
                  <a:pos x="T6" y="T7"/>
                </a:cxn>
              </a:cxnLst>
              <a:rect l="T12" t="T13" r="T14" b="T15"/>
              <a:pathLst>
                <a:path w="53" h="42">
                  <a:moveTo>
                    <a:pt x="48" y="0"/>
                  </a:moveTo>
                  <a:lnTo>
                    <a:pt x="0" y="7"/>
                  </a:lnTo>
                  <a:lnTo>
                    <a:pt x="7" y="42"/>
                  </a:lnTo>
                  <a:lnTo>
                    <a:pt x="53"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19" name="Freeform 236"/>
            <p:cNvSpPr>
              <a:spLocks/>
            </p:cNvSpPr>
            <p:nvPr/>
          </p:nvSpPr>
          <p:spPr bwMode="auto">
            <a:xfrm>
              <a:off x="869950" y="2433637"/>
              <a:ext cx="93663" cy="85725"/>
            </a:xfrm>
            <a:custGeom>
              <a:avLst/>
              <a:gdLst>
                <a:gd name="T0" fmla="*/ 2147483647 w 59"/>
                <a:gd name="T1" fmla="*/ 0 h 54"/>
                <a:gd name="T2" fmla="*/ 0 w 59"/>
                <a:gd name="T3" fmla="*/ 2147483647 h 54"/>
                <a:gd name="T4" fmla="*/ 2147483647 w 59"/>
                <a:gd name="T5" fmla="*/ 2147483647 h 54"/>
                <a:gd name="T6" fmla="*/ 2147483647 w 59"/>
                <a:gd name="T7" fmla="*/ 2147483647 h 54"/>
                <a:gd name="T8" fmla="*/ 2147483647 w 59"/>
                <a:gd name="T9" fmla="*/ 0 h 54"/>
                <a:gd name="T10" fmla="*/ 0 60000 65536"/>
                <a:gd name="T11" fmla="*/ 0 60000 65536"/>
                <a:gd name="T12" fmla="*/ 0 60000 65536"/>
                <a:gd name="T13" fmla="*/ 0 60000 65536"/>
                <a:gd name="T14" fmla="*/ 0 60000 65536"/>
                <a:gd name="T15" fmla="*/ 0 w 59"/>
                <a:gd name="T16" fmla="*/ 0 h 54"/>
                <a:gd name="T17" fmla="*/ 59 w 59"/>
                <a:gd name="T18" fmla="*/ 54 h 54"/>
              </a:gdLst>
              <a:ahLst/>
              <a:cxnLst>
                <a:cxn ang="T10">
                  <a:pos x="T0" y="T1"/>
                </a:cxn>
                <a:cxn ang="T11">
                  <a:pos x="T2" y="T3"/>
                </a:cxn>
                <a:cxn ang="T12">
                  <a:pos x="T4" y="T5"/>
                </a:cxn>
                <a:cxn ang="T13">
                  <a:pos x="T6" y="T7"/>
                </a:cxn>
                <a:cxn ang="T14">
                  <a:pos x="T8" y="T9"/>
                </a:cxn>
              </a:cxnLst>
              <a:rect l="T15" t="T16" r="T17" b="T18"/>
              <a:pathLst>
                <a:path w="59" h="54">
                  <a:moveTo>
                    <a:pt x="41" y="0"/>
                  </a:moveTo>
                  <a:lnTo>
                    <a:pt x="0" y="24"/>
                  </a:lnTo>
                  <a:lnTo>
                    <a:pt x="18" y="54"/>
                  </a:lnTo>
                  <a:lnTo>
                    <a:pt x="59" y="3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0" name="Freeform 237"/>
            <p:cNvSpPr>
              <a:spLocks/>
            </p:cNvSpPr>
            <p:nvPr/>
          </p:nvSpPr>
          <p:spPr bwMode="auto">
            <a:xfrm>
              <a:off x="869950" y="2433637"/>
              <a:ext cx="93663" cy="85725"/>
            </a:xfrm>
            <a:custGeom>
              <a:avLst/>
              <a:gdLst>
                <a:gd name="T0" fmla="*/ 2147483647 w 59"/>
                <a:gd name="T1" fmla="*/ 0 h 54"/>
                <a:gd name="T2" fmla="*/ 0 w 59"/>
                <a:gd name="T3" fmla="*/ 2147483647 h 54"/>
                <a:gd name="T4" fmla="*/ 2147483647 w 59"/>
                <a:gd name="T5" fmla="*/ 2147483647 h 54"/>
                <a:gd name="T6" fmla="*/ 2147483647 w 59"/>
                <a:gd name="T7" fmla="*/ 2147483647 h 54"/>
                <a:gd name="T8" fmla="*/ 0 60000 65536"/>
                <a:gd name="T9" fmla="*/ 0 60000 65536"/>
                <a:gd name="T10" fmla="*/ 0 60000 65536"/>
                <a:gd name="T11" fmla="*/ 0 60000 65536"/>
                <a:gd name="T12" fmla="*/ 0 w 59"/>
                <a:gd name="T13" fmla="*/ 0 h 54"/>
                <a:gd name="T14" fmla="*/ 59 w 59"/>
                <a:gd name="T15" fmla="*/ 54 h 54"/>
              </a:gdLst>
              <a:ahLst/>
              <a:cxnLst>
                <a:cxn ang="T8">
                  <a:pos x="T0" y="T1"/>
                </a:cxn>
                <a:cxn ang="T9">
                  <a:pos x="T2" y="T3"/>
                </a:cxn>
                <a:cxn ang="T10">
                  <a:pos x="T4" y="T5"/>
                </a:cxn>
                <a:cxn ang="T11">
                  <a:pos x="T6" y="T7"/>
                </a:cxn>
              </a:cxnLst>
              <a:rect l="T12" t="T13" r="T14" b="T15"/>
              <a:pathLst>
                <a:path w="59" h="54">
                  <a:moveTo>
                    <a:pt x="41" y="0"/>
                  </a:moveTo>
                  <a:lnTo>
                    <a:pt x="0" y="24"/>
                  </a:lnTo>
                  <a:lnTo>
                    <a:pt x="18" y="54"/>
                  </a:lnTo>
                  <a:lnTo>
                    <a:pt x="59"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1" name="Freeform 238"/>
            <p:cNvSpPr>
              <a:spLocks noEditPoints="1"/>
            </p:cNvSpPr>
            <p:nvPr/>
          </p:nvSpPr>
          <p:spPr bwMode="auto">
            <a:xfrm>
              <a:off x="390525" y="2532062"/>
              <a:ext cx="400050" cy="265112"/>
            </a:xfrm>
            <a:custGeom>
              <a:avLst/>
              <a:gdLst>
                <a:gd name="T0" fmla="*/ 2147483647 w 252"/>
                <a:gd name="T1" fmla="*/ 2147483647 h 167"/>
                <a:gd name="T2" fmla="*/ 0 w 252"/>
                <a:gd name="T3" fmla="*/ 2147483647 h 167"/>
                <a:gd name="T4" fmla="*/ 2147483647 w 252"/>
                <a:gd name="T5" fmla="*/ 2147483647 h 167"/>
                <a:gd name="T6" fmla="*/ 2147483647 w 252"/>
                <a:gd name="T7" fmla="*/ 2147483647 h 167"/>
                <a:gd name="T8" fmla="*/ 2147483647 w 252"/>
                <a:gd name="T9" fmla="*/ 2147483647 h 167"/>
                <a:gd name="T10" fmla="*/ 2147483647 w 252"/>
                <a:gd name="T11" fmla="*/ 0 h 167"/>
                <a:gd name="T12" fmla="*/ 2147483647 w 252"/>
                <a:gd name="T13" fmla="*/ 2147483647 h 167"/>
                <a:gd name="T14" fmla="*/ 2147483647 w 252"/>
                <a:gd name="T15" fmla="*/ 2147483647 h 167"/>
                <a:gd name="T16" fmla="*/ 2147483647 w 252"/>
                <a:gd name="T17" fmla="*/ 2147483647 h 167"/>
                <a:gd name="T18" fmla="*/ 2147483647 w 252"/>
                <a:gd name="T19" fmla="*/ 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83" y="88"/>
                  </a:moveTo>
                  <a:lnTo>
                    <a:pt x="0" y="135"/>
                  </a:lnTo>
                  <a:lnTo>
                    <a:pt x="18" y="167"/>
                  </a:lnTo>
                  <a:lnTo>
                    <a:pt x="101" y="118"/>
                  </a:lnTo>
                  <a:lnTo>
                    <a:pt x="83" y="88"/>
                  </a:lnTo>
                  <a:close/>
                  <a:moveTo>
                    <a:pt x="234" y="0"/>
                  </a:moveTo>
                  <a:lnTo>
                    <a:pt x="151" y="49"/>
                  </a:lnTo>
                  <a:lnTo>
                    <a:pt x="169" y="80"/>
                  </a:lnTo>
                  <a:lnTo>
                    <a:pt x="252" y="32"/>
                  </a:lnTo>
                  <a:lnTo>
                    <a:pt x="2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2" name="Freeform 239"/>
            <p:cNvSpPr>
              <a:spLocks/>
            </p:cNvSpPr>
            <p:nvPr/>
          </p:nvSpPr>
          <p:spPr bwMode="auto">
            <a:xfrm>
              <a:off x="219075" y="2809875"/>
              <a:ext cx="92075" cy="87312"/>
            </a:xfrm>
            <a:custGeom>
              <a:avLst/>
              <a:gdLst>
                <a:gd name="T0" fmla="*/ 2147483647 w 58"/>
                <a:gd name="T1" fmla="*/ 0 h 55"/>
                <a:gd name="T2" fmla="*/ 0 w 58"/>
                <a:gd name="T3" fmla="*/ 2147483647 h 55"/>
                <a:gd name="T4" fmla="*/ 2147483647 w 58"/>
                <a:gd name="T5" fmla="*/ 2147483647 h 55"/>
                <a:gd name="T6" fmla="*/ 2147483647 w 58"/>
                <a:gd name="T7" fmla="*/ 2147483647 h 55"/>
                <a:gd name="T8" fmla="*/ 2147483647 w 58"/>
                <a:gd name="T9" fmla="*/ 0 h 55"/>
                <a:gd name="T10" fmla="*/ 0 60000 65536"/>
                <a:gd name="T11" fmla="*/ 0 60000 65536"/>
                <a:gd name="T12" fmla="*/ 0 60000 65536"/>
                <a:gd name="T13" fmla="*/ 0 60000 65536"/>
                <a:gd name="T14" fmla="*/ 0 60000 65536"/>
                <a:gd name="T15" fmla="*/ 0 w 58"/>
                <a:gd name="T16" fmla="*/ 0 h 55"/>
                <a:gd name="T17" fmla="*/ 58 w 58"/>
                <a:gd name="T18" fmla="*/ 55 h 55"/>
              </a:gdLst>
              <a:ahLst/>
              <a:cxnLst>
                <a:cxn ang="T10">
                  <a:pos x="T0" y="T1"/>
                </a:cxn>
                <a:cxn ang="T11">
                  <a:pos x="T2" y="T3"/>
                </a:cxn>
                <a:cxn ang="T12">
                  <a:pos x="T4" y="T5"/>
                </a:cxn>
                <a:cxn ang="T13">
                  <a:pos x="T6" y="T7"/>
                </a:cxn>
                <a:cxn ang="T14">
                  <a:pos x="T8" y="T9"/>
                </a:cxn>
              </a:cxnLst>
              <a:rect l="T15" t="T16" r="T17" b="T18"/>
              <a:pathLst>
                <a:path w="58" h="55">
                  <a:moveTo>
                    <a:pt x="40" y="0"/>
                  </a:moveTo>
                  <a:lnTo>
                    <a:pt x="0" y="23"/>
                  </a:lnTo>
                  <a:lnTo>
                    <a:pt x="18" y="55"/>
                  </a:lnTo>
                  <a:lnTo>
                    <a:pt x="58" y="31"/>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3" name="Freeform 240"/>
            <p:cNvSpPr>
              <a:spLocks/>
            </p:cNvSpPr>
            <p:nvPr/>
          </p:nvSpPr>
          <p:spPr bwMode="auto">
            <a:xfrm>
              <a:off x="219075" y="2809875"/>
              <a:ext cx="92075" cy="87312"/>
            </a:xfrm>
            <a:custGeom>
              <a:avLst/>
              <a:gdLst>
                <a:gd name="T0" fmla="*/ 2147483647 w 58"/>
                <a:gd name="T1" fmla="*/ 0 h 55"/>
                <a:gd name="T2" fmla="*/ 0 w 58"/>
                <a:gd name="T3" fmla="*/ 2147483647 h 55"/>
                <a:gd name="T4" fmla="*/ 2147483647 w 58"/>
                <a:gd name="T5" fmla="*/ 2147483647 h 55"/>
                <a:gd name="T6" fmla="*/ 2147483647 w 58"/>
                <a:gd name="T7" fmla="*/ 2147483647 h 55"/>
                <a:gd name="T8" fmla="*/ 0 60000 65536"/>
                <a:gd name="T9" fmla="*/ 0 60000 65536"/>
                <a:gd name="T10" fmla="*/ 0 60000 65536"/>
                <a:gd name="T11" fmla="*/ 0 60000 65536"/>
                <a:gd name="T12" fmla="*/ 0 w 58"/>
                <a:gd name="T13" fmla="*/ 0 h 55"/>
                <a:gd name="T14" fmla="*/ 58 w 58"/>
                <a:gd name="T15" fmla="*/ 55 h 55"/>
              </a:gdLst>
              <a:ahLst/>
              <a:cxnLst>
                <a:cxn ang="T8">
                  <a:pos x="T0" y="T1"/>
                </a:cxn>
                <a:cxn ang="T9">
                  <a:pos x="T2" y="T3"/>
                </a:cxn>
                <a:cxn ang="T10">
                  <a:pos x="T4" y="T5"/>
                </a:cxn>
                <a:cxn ang="T11">
                  <a:pos x="T6" y="T7"/>
                </a:cxn>
              </a:cxnLst>
              <a:rect l="T12" t="T13" r="T14" b="T15"/>
              <a:pathLst>
                <a:path w="58" h="55">
                  <a:moveTo>
                    <a:pt x="40" y="0"/>
                  </a:moveTo>
                  <a:lnTo>
                    <a:pt x="0" y="23"/>
                  </a:lnTo>
                  <a:lnTo>
                    <a:pt x="18" y="55"/>
                  </a:lnTo>
                  <a:lnTo>
                    <a:pt x="58"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4" name="Freeform 241"/>
            <p:cNvSpPr>
              <a:spLocks/>
            </p:cNvSpPr>
            <p:nvPr/>
          </p:nvSpPr>
          <p:spPr bwMode="auto">
            <a:xfrm>
              <a:off x="1122363" y="2732087"/>
              <a:ext cx="90488" cy="95250"/>
            </a:xfrm>
            <a:custGeom>
              <a:avLst/>
              <a:gdLst>
                <a:gd name="T0" fmla="*/ 2147483647 w 57"/>
                <a:gd name="T1" fmla="*/ 0 h 60"/>
                <a:gd name="T2" fmla="*/ 0 w 57"/>
                <a:gd name="T3" fmla="*/ 2147483647 h 60"/>
                <a:gd name="T4" fmla="*/ 2147483647 w 57"/>
                <a:gd name="T5" fmla="*/ 2147483647 h 60"/>
                <a:gd name="T6" fmla="*/ 2147483647 w 57"/>
                <a:gd name="T7" fmla="*/ 2147483647 h 60"/>
                <a:gd name="T8" fmla="*/ 2147483647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30" y="0"/>
                  </a:moveTo>
                  <a:lnTo>
                    <a:pt x="0" y="36"/>
                  </a:lnTo>
                  <a:lnTo>
                    <a:pt x="27" y="60"/>
                  </a:lnTo>
                  <a:lnTo>
                    <a:pt x="57" y="23"/>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5" name="Freeform 242"/>
            <p:cNvSpPr>
              <a:spLocks/>
            </p:cNvSpPr>
            <p:nvPr/>
          </p:nvSpPr>
          <p:spPr bwMode="auto">
            <a:xfrm>
              <a:off x="1122363" y="2732087"/>
              <a:ext cx="90488" cy="95250"/>
            </a:xfrm>
            <a:custGeom>
              <a:avLst/>
              <a:gdLst>
                <a:gd name="T0" fmla="*/ 2147483647 w 57"/>
                <a:gd name="T1" fmla="*/ 0 h 60"/>
                <a:gd name="T2" fmla="*/ 0 w 57"/>
                <a:gd name="T3" fmla="*/ 2147483647 h 60"/>
                <a:gd name="T4" fmla="*/ 2147483647 w 57"/>
                <a:gd name="T5" fmla="*/ 2147483647 h 60"/>
                <a:gd name="T6" fmla="*/ 2147483647 w 57"/>
                <a:gd name="T7" fmla="*/ 2147483647 h 60"/>
                <a:gd name="T8" fmla="*/ 0 60000 65536"/>
                <a:gd name="T9" fmla="*/ 0 60000 65536"/>
                <a:gd name="T10" fmla="*/ 0 60000 65536"/>
                <a:gd name="T11" fmla="*/ 0 60000 65536"/>
                <a:gd name="T12" fmla="*/ 0 w 57"/>
                <a:gd name="T13" fmla="*/ 0 h 60"/>
                <a:gd name="T14" fmla="*/ 57 w 57"/>
                <a:gd name="T15" fmla="*/ 60 h 60"/>
              </a:gdLst>
              <a:ahLst/>
              <a:cxnLst>
                <a:cxn ang="T8">
                  <a:pos x="T0" y="T1"/>
                </a:cxn>
                <a:cxn ang="T9">
                  <a:pos x="T2" y="T3"/>
                </a:cxn>
                <a:cxn ang="T10">
                  <a:pos x="T4" y="T5"/>
                </a:cxn>
                <a:cxn ang="T11">
                  <a:pos x="T6" y="T7"/>
                </a:cxn>
              </a:cxnLst>
              <a:rect l="T12" t="T13" r="T14" b="T15"/>
              <a:pathLst>
                <a:path w="57" h="60">
                  <a:moveTo>
                    <a:pt x="30" y="0"/>
                  </a:moveTo>
                  <a:lnTo>
                    <a:pt x="0" y="36"/>
                  </a:lnTo>
                  <a:lnTo>
                    <a:pt x="27" y="60"/>
                  </a:lnTo>
                  <a:lnTo>
                    <a:pt x="57"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6" name="Freeform 243"/>
            <p:cNvSpPr>
              <a:spLocks noEditPoints="1"/>
            </p:cNvSpPr>
            <p:nvPr/>
          </p:nvSpPr>
          <p:spPr bwMode="auto">
            <a:xfrm>
              <a:off x="766763" y="2884487"/>
              <a:ext cx="319088" cy="366712"/>
            </a:xfrm>
            <a:custGeom>
              <a:avLst/>
              <a:gdLst>
                <a:gd name="T0" fmla="*/ 2147483647 w 201"/>
                <a:gd name="T1" fmla="*/ 2147483647 h 231"/>
                <a:gd name="T2" fmla="*/ 0 w 201"/>
                <a:gd name="T3" fmla="*/ 2147483647 h 231"/>
                <a:gd name="T4" fmla="*/ 2147483647 w 201"/>
                <a:gd name="T5" fmla="*/ 2147483647 h 231"/>
                <a:gd name="T6" fmla="*/ 2147483647 w 201"/>
                <a:gd name="T7" fmla="*/ 2147483647 h 231"/>
                <a:gd name="T8" fmla="*/ 2147483647 w 201"/>
                <a:gd name="T9" fmla="*/ 2147483647 h 231"/>
                <a:gd name="T10" fmla="*/ 2147483647 w 201"/>
                <a:gd name="T11" fmla="*/ 0 h 231"/>
                <a:gd name="T12" fmla="*/ 2147483647 w 201"/>
                <a:gd name="T13" fmla="*/ 2147483647 h 231"/>
                <a:gd name="T14" fmla="*/ 2147483647 w 201"/>
                <a:gd name="T15" fmla="*/ 2147483647 h 231"/>
                <a:gd name="T16" fmla="*/ 2147483647 w 201"/>
                <a:gd name="T17" fmla="*/ 2147483647 h 231"/>
                <a:gd name="T18" fmla="*/ 2147483647 w 201"/>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1"/>
                <a:gd name="T31" fmla="*/ 0 h 231"/>
                <a:gd name="T32" fmla="*/ 201 w 201"/>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1" h="231">
                  <a:moveTo>
                    <a:pt x="62" y="133"/>
                  </a:moveTo>
                  <a:lnTo>
                    <a:pt x="0" y="208"/>
                  </a:lnTo>
                  <a:lnTo>
                    <a:pt x="27" y="231"/>
                  </a:lnTo>
                  <a:lnTo>
                    <a:pt x="89" y="157"/>
                  </a:lnTo>
                  <a:lnTo>
                    <a:pt x="62" y="133"/>
                  </a:lnTo>
                  <a:close/>
                  <a:moveTo>
                    <a:pt x="173" y="0"/>
                  </a:moveTo>
                  <a:lnTo>
                    <a:pt x="111" y="73"/>
                  </a:lnTo>
                  <a:lnTo>
                    <a:pt x="139" y="97"/>
                  </a:lnTo>
                  <a:lnTo>
                    <a:pt x="201" y="24"/>
                  </a:lnTo>
                  <a:lnTo>
                    <a:pt x="1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7" name="Freeform 244"/>
            <p:cNvSpPr>
              <a:spLocks/>
            </p:cNvSpPr>
            <p:nvPr/>
          </p:nvSpPr>
          <p:spPr bwMode="auto">
            <a:xfrm>
              <a:off x="636588" y="3308350"/>
              <a:ext cx="93663" cy="95250"/>
            </a:xfrm>
            <a:custGeom>
              <a:avLst/>
              <a:gdLst>
                <a:gd name="T0" fmla="*/ 2147483647 w 59"/>
                <a:gd name="T1" fmla="*/ 0 h 60"/>
                <a:gd name="T2" fmla="*/ 0 w 59"/>
                <a:gd name="T3" fmla="*/ 2147483647 h 60"/>
                <a:gd name="T4" fmla="*/ 2147483647 w 59"/>
                <a:gd name="T5" fmla="*/ 2147483647 h 60"/>
                <a:gd name="T6" fmla="*/ 2147483647 w 59"/>
                <a:gd name="T7" fmla="*/ 2147483647 h 60"/>
                <a:gd name="T8" fmla="*/ 2147483647 w 59"/>
                <a:gd name="T9" fmla="*/ 0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31" y="0"/>
                  </a:moveTo>
                  <a:lnTo>
                    <a:pt x="0" y="36"/>
                  </a:lnTo>
                  <a:lnTo>
                    <a:pt x="29" y="60"/>
                  </a:lnTo>
                  <a:lnTo>
                    <a:pt x="59" y="24"/>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8" name="Freeform 245"/>
            <p:cNvSpPr>
              <a:spLocks/>
            </p:cNvSpPr>
            <p:nvPr/>
          </p:nvSpPr>
          <p:spPr bwMode="auto">
            <a:xfrm>
              <a:off x="636588" y="3308350"/>
              <a:ext cx="93663" cy="95250"/>
            </a:xfrm>
            <a:custGeom>
              <a:avLst/>
              <a:gdLst>
                <a:gd name="T0" fmla="*/ 2147483647 w 59"/>
                <a:gd name="T1" fmla="*/ 0 h 60"/>
                <a:gd name="T2" fmla="*/ 0 w 59"/>
                <a:gd name="T3" fmla="*/ 2147483647 h 60"/>
                <a:gd name="T4" fmla="*/ 2147483647 w 59"/>
                <a:gd name="T5" fmla="*/ 2147483647 h 60"/>
                <a:gd name="T6" fmla="*/ 2147483647 w 59"/>
                <a:gd name="T7" fmla="*/ 2147483647 h 60"/>
                <a:gd name="T8" fmla="*/ 0 60000 65536"/>
                <a:gd name="T9" fmla="*/ 0 60000 65536"/>
                <a:gd name="T10" fmla="*/ 0 60000 65536"/>
                <a:gd name="T11" fmla="*/ 0 60000 65536"/>
                <a:gd name="T12" fmla="*/ 0 w 59"/>
                <a:gd name="T13" fmla="*/ 0 h 60"/>
                <a:gd name="T14" fmla="*/ 59 w 59"/>
                <a:gd name="T15" fmla="*/ 60 h 60"/>
              </a:gdLst>
              <a:ahLst/>
              <a:cxnLst>
                <a:cxn ang="T8">
                  <a:pos x="T0" y="T1"/>
                </a:cxn>
                <a:cxn ang="T9">
                  <a:pos x="T2" y="T3"/>
                </a:cxn>
                <a:cxn ang="T10">
                  <a:pos x="T4" y="T5"/>
                </a:cxn>
                <a:cxn ang="T11">
                  <a:pos x="T6" y="T7"/>
                </a:cxn>
              </a:cxnLst>
              <a:rect l="T12" t="T13" r="T14" b="T15"/>
              <a:pathLst>
                <a:path w="59" h="60">
                  <a:moveTo>
                    <a:pt x="31" y="0"/>
                  </a:moveTo>
                  <a:lnTo>
                    <a:pt x="0" y="36"/>
                  </a:lnTo>
                  <a:lnTo>
                    <a:pt x="29" y="60"/>
                  </a:lnTo>
                  <a:lnTo>
                    <a:pt x="59"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9" name="Freeform 246"/>
            <p:cNvSpPr>
              <a:spLocks/>
            </p:cNvSpPr>
            <p:nvPr/>
          </p:nvSpPr>
          <p:spPr bwMode="auto">
            <a:xfrm>
              <a:off x="1466850" y="2933700"/>
              <a:ext cx="79375" cy="88900"/>
            </a:xfrm>
            <a:custGeom>
              <a:avLst/>
              <a:gdLst>
                <a:gd name="T0" fmla="*/ 2147483647 w 50"/>
                <a:gd name="T1" fmla="*/ 0 h 56"/>
                <a:gd name="T2" fmla="*/ 0 w 50"/>
                <a:gd name="T3" fmla="*/ 2147483647 h 56"/>
                <a:gd name="T4" fmla="*/ 2147483647 w 50"/>
                <a:gd name="T5" fmla="*/ 2147483647 h 56"/>
                <a:gd name="T6" fmla="*/ 2147483647 w 50"/>
                <a:gd name="T7" fmla="*/ 2147483647 h 56"/>
                <a:gd name="T8" fmla="*/ 2147483647 w 50"/>
                <a:gd name="T9" fmla="*/ 0 h 56"/>
                <a:gd name="T10" fmla="*/ 0 60000 65536"/>
                <a:gd name="T11" fmla="*/ 0 60000 65536"/>
                <a:gd name="T12" fmla="*/ 0 60000 65536"/>
                <a:gd name="T13" fmla="*/ 0 60000 65536"/>
                <a:gd name="T14" fmla="*/ 0 60000 65536"/>
                <a:gd name="T15" fmla="*/ 0 w 50"/>
                <a:gd name="T16" fmla="*/ 0 h 56"/>
                <a:gd name="T17" fmla="*/ 50 w 50"/>
                <a:gd name="T18" fmla="*/ 56 h 56"/>
              </a:gdLst>
              <a:ahLst/>
              <a:cxnLst>
                <a:cxn ang="T10">
                  <a:pos x="T0" y="T1"/>
                </a:cxn>
                <a:cxn ang="T11">
                  <a:pos x="T2" y="T3"/>
                </a:cxn>
                <a:cxn ang="T12">
                  <a:pos x="T4" y="T5"/>
                </a:cxn>
                <a:cxn ang="T13">
                  <a:pos x="T6" y="T7"/>
                </a:cxn>
                <a:cxn ang="T14">
                  <a:pos x="T8" y="T9"/>
                </a:cxn>
              </a:cxnLst>
              <a:rect l="T15" t="T16" r="T17" b="T18"/>
              <a:pathLst>
                <a:path w="50" h="56">
                  <a:moveTo>
                    <a:pt x="16" y="0"/>
                  </a:moveTo>
                  <a:lnTo>
                    <a:pt x="0" y="44"/>
                  </a:lnTo>
                  <a:lnTo>
                    <a:pt x="34" y="56"/>
                  </a:lnTo>
                  <a:lnTo>
                    <a:pt x="50" y="12"/>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0" name="Freeform 247"/>
            <p:cNvSpPr>
              <a:spLocks/>
            </p:cNvSpPr>
            <p:nvPr/>
          </p:nvSpPr>
          <p:spPr bwMode="auto">
            <a:xfrm>
              <a:off x="1466850" y="2933700"/>
              <a:ext cx="79375" cy="88900"/>
            </a:xfrm>
            <a:custGeom>
              <a:avLst/>
              <a:gdLst>
                <a:gd name="T0" fmla="*/ 2147483647 w 50"/>
                <a:gd name="T1" fmla="*/ 0 h 56"/>
                <a:gd name="T2" fmla="*/ 0 w 50"/>
                <a:gd name="T3" fmla="*/ 2147483647 h 56"/>
                <a:gd name="T4" fmla="*/ 2147483647 w 50"/>
                <a:gd name="T5" fmla="*/ 2147483647 h 56"/>
                <a:gd name="T6" fmla="*/ 2147483647 w 50"/>
                <a:gd name="T7" fmla="*/ 2147483647 h 56"/>
                <a:gd name="T8" fmla="*/ 0 60000 65536"/>
                <a:gd name="T9" fmla="*/ 0 60000 65536"/>
                <a:gd name="T10" fmla="*/ 0 60000 65536"/>
                <a:gd name="T11" fmla="*/ 0 60000 65536"/>
                <a:gd name="T12" fmla="*/ 0 w 50"/>
                <a:gd name="T13" fmla="*/ 0 h 56"/>
                <a:gd name="T14" fmla="*/ 50 w 50"/>
                <a:gd name="T15" fmla="*/ 56 h 56"/>
              </a:gdLst>
              <a:ahLst/>
              <a:cxnLst>
                <a:cxn ang="T8">
                  <a:pos x="T0" y="T1"/>
                </a:cxn>
                <a:cxn ang="T9">
                  <a:pos x="T2" y="T3"/>
                </a:cxn>
                <a:cxn ang="T10">
                  <a:pos x="T4" y="T5"/>
                </a:cxn>
                <a:cxn ang="T11">
                  <a:pos x="T6" y="T7"/>
                </a:cxn>
              </a:cxnLst>
              <a:rect l="T12" t="T13" r="T14" b="T15"/>
              <a:pathLst>
                <a:path w="50" h="56">
                  <a:moveTo>
                    <a:pt x="16" y="0"/>
                  </a:moveTo>
                  <a:lnTo>
                    <a:pt x="0" y="44"/>
                  </a:lnTo>
                  <a:lnTo>
                    <a:pt x="34" y="56"/>
                  </a:lnTo>
                  <a:lnTo>
                    <a:pt x="5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1" name="Freeform 248"/>
            <p:cNvSpPr>
              <a:spLocks noEditPoints="1"/>
            </p:cNvSpPr>
            <p:nvPr/>
          </p:nvSpPr>
          <p:spPr bwMode="auto">
            <a:xfrm>
              <a:off x="1277938" y="3119437"/>
              <a:ext cx="200025" cy="423862"/>
            </a:xfrm>
            <a:custGeom>
              <a:avLst/>
              <a:gdLst>
                <a:gd name="T0" fmla="*/ 2147483647 w 126"/>
                <a:gd name="T1" fmla="*/ 2147483647 h 267"/>
                <a:gd name="T2" fmla="*/ 0 w 126"/>
                <a:gd name="T3" fmla="*/ 2147483647 h 267"/>
                <a:gd name="T4" fmla="*/ 2147483647 w 126"/>
                <a:gd name="T5" fmla="*/ 2147483647 h 267"/>
                <a:gd name="T6" fmla="*/ 2147483647 w 126"/>
                <a:gd name="T7" fmla="*/ 2147483647 h 267"/>
                <a:gd name="T8" fmla="*/ 2147483647 w 126"/>
                <a:gd name="T9" fmla="*/ 2147483647 h 267"/>
                <a:gd name="T10" fmla="*/ 2147483647 w 126"/>
                <a:gd name="T11" fmla="*/ 0 h 267"/>
                <a:gd name="T12" fmla="*/ 2147483647 w 126"/>
                <a:gd name="T13" fmla="*/ 2147483647 h 267"/>
                <a:gd name="T14" fmla="*/ 2147483647 w 126"/>
                <a:gd name="T15" fmla="*/ 2147483647 h 267"/>
                <a:gd name="T16" fmla="*/ 2147483647 w 126"/>
                <a:gd name="T17" fmla="*/ 2147483647 h 267"/>
                <a:gd name="T18" fmla="*/ 2147483647 w 126"/>
                <a:gd name="T19" fmla="*/ 0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33" y="164"/>
                  </a:moveTo>
                  <a:lnTo>
                    <a:pt x="0" y="255"/>
                  </a:lnTo>
                  <a:lnTo>
                    <a:pt x="34" y="267"/>
                  </a:lnTo>
                  <a:lnTo>
                    <a:pt x="66" y="177"/>
                  </a:lnTo>
                  <a:lnTo>
                    <a:pt x="33" y="164"/>
                  </a:lnTo>
                  <a:close/>
                  <a:moveTo>
                    <a:pt x="92" y="0"/>
                  </a:moveTo>
                  <a:lnTo>
                    <a:pt x="60" y="91"/>
                  </a:lnTo>
                  <a:lnTo>
                    <a:pt x="93" y="104"/>
                  </a:lnTo>
                  <a:lnTo>
                    <a:pt x="126" y="12"/>
                  </a:lnTo>
                  <a:lnTo>
                    <a:pt x="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2" name="Freeform 249"/>
            <p:cNvSpPr>
              <a:spLocks/>
            </p:cNvSpPr>
            <p:nvPr/>
          </p:nvSpPr>
          <p:spPr bwMode="auto">
            <a:xfrm>
              <a:off x="1209675" y="3640137"/>
              <a:ext cx="79375" cy="90487"/>
            </a:xfrm>
            <a:custGeom>
              <a:avLst/>
              <a:gdLst>
                <a:gd name="T0" fmla="*/ 2147483647 w 50"/>
                <a:gd name="T1" fmla="*/ 0 h 57"/>
                <a:gd name="T2" fmla="*/ 0 w 50"/>
                <a:gd name="T3" fmla="*/ 2147483647 h 57"/>
                <a:gd name="T4" fmla="*/ 2147483647 w 50"/>
                <a:gd name="T5" fmla="*/ 2147483647 h 57"/>
                <a:gd name="T6" fmla="*/ 2147483647 w 50"/>
                <a:gd name="T7" fmla="*/ 2147483647 h 57"/>
                <a:gd name="T8" fmla="*/ 2147483647 w 50"/>
                <a:gd name="T9" fmla="*/ 0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16" y="0"/>
                  </a:moveTo>
                  <a:lnTo>
                    <a:pt x="0" y="45"/>
                  </a:lnTo>
                  <a:lnTo>
                    <a:pt x="34" y="57"/>
                  </a:lnTo>
                  <a:lnTo>
                    <a:pt x="50" y="12"/>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3" name="Freeform 250"/>
            <p:cNvSpPr>
              <a:spLocks/>
            </p:cNvSpPr>
            <p:nvPr/>
          </p:nvSpPr>
          <p:spPr bwMode="auto">
            <a:xfrm>
              <a:off x="1209675" y="3640137"/>
              <a:ext cx="79375" cy="90487"/>
            </a:xfrm>
            <a:custGeom>
              <a:avLst/>
              <a:gdLst>
                <a:gd name="T0" fmla="*/ 2147483647 w 50"/>
                <a:gd name="T1" fmla="*/ 0 h 57"/>
                <a:gd name="T2" fmla="*/ 0 w 50"/>
                <a:gd name="T3" fmla="*/ 2147483647 h 57"/>
                <a:gd name="T4" fmla="*/ 2147483647 w 50"/>
                <a:gd name="T5" fmla="*/ 2147483647 h 57"/>
                <a:gd name="T6" fmla="*/ 2147483647 w 50"/>
                <a:gd name="T7" fmla="*/ 2147483647 h 57"/>
                <a:gd name="T8" fmla="*/ 0 60000 65536"/>
                <a:gd name="T9" fmla="*/ 0 60000 65536"/>
                <a:gd name="T10" fmla="*/ 0 60000 65536"/>
                <a:gd name="T11" fmla="*/ 0 60000 65536"/>
                <a:gd name="T12" fmla="*/ 0 w 50"/>
                <a:gd name="T13" fmla="*/ 0 h 57"/>
                <a:gd name="T14" fmla="*/ 50 w 50"/>
                <a:gd name="T15" fmla="*/ 57 h 57"/>
              </a:gdLst>
              <a:ahLst/>
              <a:cxnLst>
                <a:cxn ang="T8">
                  <a:pos x="T0" y="T1"/>
                </a:cxn>
                <a:cxn ang="T9">
                  <a:pos x="T2" y="T3"/>
                </a:cxn>
                <a:cxn ang="T10">
                  <a:pos x="T4" y="T5"/>
                </a:cxn>
                <a:cxn ang="T11">
                  <a:pos x="T6" y="T7"/>
                </a:cxn>
              </a:cxnLst>
              <a:rect l="T12" t="T13" r="T14" b="T15"/>
              <a:pathLst>
                <a:path w="50" h="57">
                  <a:moveTo>
                    <a:pt x="16" y="0"/>
                  </a:moveTo>
                  <a:lnTo>
                    <a:pt x="0" y="45"/>
                  </a:lnTo>
                  <a:lnTo>
                    <a:pt x="34" y="57"/>
                  </a:lnTo>
                  <a:lnTo>
                    <a:pt x="50" y="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4" name="Rectangle 251"/>
            <p:cNvSpPr>
              <a:spLocks noChangeArrowheads="1"/>
            </p:cNvSpPr>
            <p:nvPr/>
          </p:nvSpPr>
          <p:spPr bwMode="auto">
            <a:xfrm>
              <a:off x="1778000" y="3006725"/>
              <a:ext cx="58738" cy="777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035" name="Freeform 252"/>
            <p:cNvSpPr>
              <a:spLocks/>
            </p:cNvSpPr>
            <p:nvPr/>
          </p:nvSpPr>
          <p:spPr bwMode="auto">
            <a:xfrm>
              <a:off x="1778000" y="3006725"/>
              <a:ext cx="58738" cy="77787"/>
            </a:xfrm>
            <a:custGeom>
              <a:avLst/>
              <a:gdLst>
                <a:gd name="T0" fmla="*/ 0 w 37"/>
                <a:gd name="T1" fmla="*/ 0 h 49"/>
                <a:gd name="T2" fmla="*/ 0 w 37"/>
                <a:gd name="T3" fmla="*/ 2147483647 h 49"/>
                <a:gd name="T4" fmla="*/ 2147483647 w 37"/>
                <a:gd name="T5" fmla="*/ 2147483647 h 49"/>
                <a:gd name="T6" fmla="*/ 2147483647 w 37"/>
                <a:gd name="T7" fmla="*/ 0 h 49"/>
                <a:gd name="T8" fmla="*/ 0 60000 65536"/>
                <a:gd name="T9" fmla="*/ 0 60000 65536"/>
                <a:gd name="T10" fmla="*/ 0 60000 65536"/>
                <a:gd name="T11" fmla="*/ 0 60000 65536"/>
                <a:gd name="T12" fmla="*/ 0 w 37"/>
                <a:gd name="T13" fmla="*/ 0 h 49"/>
                <a:gd name="T14" fmla="*/ 37 w 37"/>
                <a:gd name="T15" fmla="*/ 49 h 49"/>
              </a:gdLst>
              <a:ahLst/>
              <a:cxnLst>
                <a:cxn ang="T8">
                  <a:pos x="T0" y="T1"/>
                </a:cxn>
                <a:cxn ang="T9">
                  <a:pos x="T2" y="T3"/>
                </a:cxn>
                <a:cxn ang="T10">
                  <a:pos x="T4" y="T5"/>
                </a:cxn>
                <a:cxn ang="T11">
                  <a:pos x="T6" y="T7"/>
                </a:cxn>
              </a:cxnLst>
              <a:rect l="T12" t="T13" r="T14" b="T15"/>
              <a:pathLst>
                <a:path w="37" h="49">
                  <a:moveTo>
                    <a:pt x="0" y="0"/>
                  </a:moveTo>
                  <a:lnTo>
                    <a:pt x="0" y="49"/>
                  </a:lnTo>
                  <a:lnTo>
                    <a:pt x="37" y="49"/>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6" name="Freeform 253"/>
            <p:cNvSpPr>
              <a:spLocks noEditPoints="1"/>
            </p:cNvSpPr>
            <p:nvPr/>
          </p:nvSpPr>
          <p:spPr bwMode="auto">
            <a:xfrm>
              <a:off x="1778000" y="3206750"/>
              <a:ext cx="58738" cy="444500"/>
            </a:xfrm>
            <a:custGeom>
              <a:avLst/>
              <a:gdLst>
                <a:gd name="T0" fmla="*/ 0 w 37"/>
                <a:gd name="T1" fmla="*/ 2147483647 h 280"/>
                <a:gd name="T2" fmla="*/ 0 w 37"/>
                <a:gd name="T3" fmla="*/ 2147483647 h 280"/>
                <a:gd name="T4" fmla="*/ 2147483647 w 37"/>
                <a:gd name="T5" fmla="*/ 2147483647 h 280"/>
                <a:gd name="T6" fmla="*/ 2147483647 w 37"/>
                <a:gd name="T7" fmla="*/ 2147483647 h 280"/>
                <a:gd name="T8" fmla="*/ 0 w 37"/>
                <a:gd name="T9" fmla="*/ 2147483647 h 280"/>
                <a:gd name="T10" fmla="*/ 0 w 37"/>
                <a:gd name="T11" fmla="*/ 0 h 280"/>
                <a:gd name="T12" fmla="*/ 0 w 37"/>
                <a:gd name="T13" fmla="*/ 2147483647 h 280"/>
                <a:gd name="T14" fmla="*/ 2147483647 w 37"/>
                <a:gd name="T15" fmla="*/ 2147483647 h 280"/>
                <a:gd name="T16" fmla="*/ 2147483647 w 37"/>
                <a:gd name="T17" fmla="*/ 0 h 280"/>
                <a:gd name="T18" fmla="*/ 0 w 37"/>
                <a:gd name="T19" fmla="*/ 0 h 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280"/>
                <a:gd name="T32" fmla="*/ 37 w 37"/>
                <a:gd name="T33" fmla="*/ 280 h 2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280">
                  <a:moveTo>
                    <a:pt x="0" y="180"/>
                  </a:moveTo>
                  <a:lnTo>
                    <a:pt x="0" y="280"/>
                  </a:lnTo>
                  <a:lnTo>
                    <a:pt x="37" y="280"/>
                  </a:lnTo>
                  <a:lnTo>
                    <a:pt x="37" y="180"/>
                  </a:lnTo>
                  <a:lnTo>
                    <a:pt x="0" y="180"/>
                  </a:lnTo>
                  <a:close/>
                  <a:moveTo>
                    <a:pt x="0" y="0"/>
                  </a:moveTo>
                  <a:lnTo>
                    <a:pt x="0" y="99"/>
                  </a:lnTo>
                  <a:lnTo>
                    <a:pt x="37" y="99"/>
                  </a:lnTo>
                  <a:lnTo>
                    <a:pt x="3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7" name="Rectangle 254"/>
            <p:cNvSpPr>
              <a:spLocks noChangeArrowheads="1"/>
            </p:cNvSpPr>
            <p:nvPr/>
          </p:nvSpPr>
          <p:spPr bwMode="auto">
            <a:xfrm>
              <a:off x="1778000" y="3771900"/>
              <a:ext cx="58738" cy="71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038" name="Freeform 255"/>
            <p:cNvSpPr>
              <a:spLocks/>
            </p:cNvSpPr>
            <p:nvPr/>
          </p:nvSpPr>
          <p:spPr bwMode="auto">
            <a:xfrm>
              <a:off x="1778000" y="3771900"/>
              <a:ext cx="58738" cy="71437"/>
            </a:xfrm>
            <a:custGeom>
              <a:avLst/>
              <a:gdLst>
                <a:gd name="T0" fmla="*/ 0 w 37"/>
                <a:gd name="T1" fmla="*/ 0 h 45"/>
                <a:gd name="T2" fmla="*/ 0 w 37"/>
                <a:gd name="T3" fmla="*/ 2147483647 h 45"/>
                <a:gd name="T4" fmla="*/ 2147483647 w 37"/>
                <a:gd name="T5" fmla="*/ 2147483647 h 45"/>
                <a:gd name="T6" fmla="*/ 2147483647 w 37"/>
                <a:gd name="T7" fmla="*/ 0 h 45"/>
                <a:gd name="T8" fmla="*/ 0 60000 65536"/>
                <a:gd name="T9" fmla="*/ 0 60000 65536"/>
                <a:gd name="T10" fmla="*/ 0 60000 65536"/>
                <a:gd name="T11" fmla="*/ 0 60000 65536"/>
                <a:gd name="T12" fmla="*/ 0 w 37"/>
                <a:gd name="T13" fmla="*/ 0 h 45"/>
                <a:gd name="T14" fmla="*/ 37 w 37"/>
                <a:gd name="T15" fmla="*/ 45 h 45"/>
              </a:gdLst>
              <a:ahLst/>
              <a:cxnLst>
                <a:cxn ang="T8">
                  <a:pos x="T0" y="T1"/>
                </a:cxn>
                <a:cxn ang="T9">
                  <a:pos x="T2" y="T3"/>
                </a:cxn>
                <a:cxn ang="T10">
                  <a:pos x="T4" y="T5"/>
                </a:cxn>
                <a:cxn ang="T11">
                  <a:pos x="T6" y="T7"/>
                </a:cxn>
              </a:cxnLst>
              <a:rect l="T12" t="T13" r="T14" b="T15"/>
              <a:pathLst>
                <a:path w="37" h="45">
                  <a:moveTo>
                    <a:pt x="0" y="0"/>
                  </a:moveTo>
                  <a:lnTo>
                    <a:pt x="0" y="45"/>
                  </a:lnTo>
                  <a:lnTo>
                    <a:pt x="37" y="45"/>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9" name="Freeform 256"/>
            <p:cNvSpPr>
              <a:spLocks/>
            </p:cNvSpPr>
            <p:nvPr/>
          </p:nvSpPr>
          <p:spPr bwMode="auto">
            <a:xfrm>
              <a:off x="2241550" y="2936875"/>
              <a:ext cx="79375" cy="90487"/>
            </a:xfrm>
            <a:custGeom>
              <a:avLst/>
              <a:gdLst>
                <a:gd name="T0" fmla="*/ 0 w 50"/>
                <a:gd name="T1" fmla="*/ 2147483647 h 57"/>
                <a:gd name="T2" fmla="*/ 2147483647 w 50"/>
                <a:gd name="T3" fmla="*/ 2147483647 h 57"/>
                <a:gd name="T4" fmla="*/ 2147483647 w 50"/>
                <a:gd name="T5" fmla="*/ 2147483647 h 57"/>
                <a:gd name="T6" fmla="*/ 2147483647 w 50"/>
                <a:gd name="T7" fmla="*/ 0 h 57"/>
                <a:gd name="T8" fmla="*/ 0 w 50"/>
                <a:gd name="T9" fmla="*/ 2147483647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0" y="12"/>
                  </a:moveTo>
                  <a:lnTo>
                    <a:pt x="16" y="57"/>
                  </a:lnTo>
                  <a:lnTo>
                    <a:pt x="50" y="45"/>
                  </a:lnTo>
                  <a:lnTo>
                    <a:pt x="34"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0" name="Freeform 257"/>
            <p:cNvSpPr>
              <a:spLocks/>
            </p:cNvSpPr>
            <p:nvPr/>
          </p:nvSpPr>
          <p:spPr bwMode="auto">
            <a:xfrm>
              <a:off x="2241550" y="2936875"/>
              <a:ext cx="79375" cy="90487"/>
            </a:xfrm>
            <a:custGeom>
              <a:avLst/>
              <a:gdLst>
                <a:gd name="T0" fmla="*/ 0 w 50"/>
                <a:gd name="T1" fmla="*/ 2147483647 h 57"/>
                <a:gd name="T2" fmla="*/ 2147483647 w 50"/>
                <a:gd name="T3" fmla="*/ 2147483647 h 57"/>
                <a:gd name="T4" fmla="*/ 2147483647 w 50"/>
                <a:gd name="T5" fmla="*/ 2147483647 h 57"/>
                <a:gd name="T6" fmla="*/ 2147483647 w 50"/>
                <a:gd name="T7" fmla="*/ 0 h 57"/>
                <a:gd name="T8" fmla="*/ 0 60000 65536"/>
                <a:gd name="T9" fmla="*/ 0 60000 65536"/>
                <a:gd name="T10" fmla="*/ 0 60000 65536"/>
                <a:gd name="T11" fmla="*/ 0 60000 65536"/>
                <a:gd name="T12" fmla="*/ 0 w 50"/>
                <a:gd name="T13" fmla="*/ 0 h 57"/>
                <a:gd name="T14" fmla="*/ 50 w 50"/>
                <a:gd name="T15" fmla="*/ 57 h 57"/>
              </a:gdLst>
              <a:ahLst/>
              <a:cxnLst>
                <a:cxn ang="T8">
                  <a:pos x="T0" y="T1"/>
                </a:cxn>
                <a:cxn ang="T9">
                  <a:pos x="T2" y="T3"/>
                </a:cxn>
                <a:cxn ang="T10">
                  <a:pos x="T4" y="T5"/>
                </a:cxn>
                <a:cxn ang="T11">
                  <a:pos x="T6" y="T7"/>
                </a:cxn>
              </a:cxnLst>
              <a:rect l="T12" t="T13" r="T14" b="T15"/>
              <a:pathLst>
                <a:path w="50" h="57">
                  <a:moveTo>
                    <a:pt x="0" y="12"/>
                  </a:moveTo>
                  <a:lnTo>
                    <a:pt x="16" y="57"/>
                  </a:lnTo>
                  <a:lnTo>
                    <a:pt x="50" y="45"/>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1" name="Freeform 258"/>
            <p:cNvSpPr>
              <a:spLocks noEditPoints="1"/>
            </p:cNvSpPr>
            <p:nvPr/>
          </p:nvSpPr>
          <p:spPr bwMode="auto">
            <a:xfrm>
              <a:off x="2309813" y="3124200"/>
              <a:ext cx="200025" cy="423862"/>
            </a:xfrm>
            <a:custGeom>
              <a:avLst/>
              <a:gdLst>
                <a:gd name="T0" fmla="*/ 2147483647 w 126"/>
                <a:gd name="T1" fmla="*/ 2147483647 h 267"/>
                <a:gd name="T2" fmla="*/ 2147483647 w 126"/>
                <a:gd name="T3" fmla="*/ 2147483647 h 267"/>
                <a:gd name="T4" fmla="*/ 2147483647 w 126"/>
                <a:gd name="T5" fmla="*/ 2147483647 h 267"/>
                <a:gd name="T6" fmla="*/ 2147483647 w 126"/>
                <a:gd name="T7" fmla="*/ 2147483647 h 267"/>
                <a:gd name="T8" fmla="*/ 2147483647 w 126"/>
                <a:gd name="T9" fmla="*/ 2147483647 h 267"/>
                <a:gd name="T10" fmla="*/ 0 w 126"/>
                <a:gd name="T11" fmla="*/ 2147483647 h 267"/>
                <a:gd name="T12" fmla="*/ 2147483647 w 126"/>
                <a:gd name="T13" fmla="*/ 2147483647 h 267"/>
                <a:gd name="T14" fmla="*/ 2147483647 w 126"/>
                <a:gd name="T15" fmla="*/ 2147483647 h 267"/>
                <a:gd name="T16" fmla="*/ 2147483647 w 126"/>
                <a:gd name="T17" fmla="*/ 0 h 267"/>
                <a:gd name="T18" fmla="*/ 0 w 126"/>
                <a:gd name="T19" fmla="*/ 2147483647 h 2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7"/>
                <a:gd name="T32" fmla="*/ 126 w 126"/>
                <a:gd name="T33" fmla="*/ 267 h 2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7">
                  <a:moveTo>
                    <a:pt x="60" y="176"/>
                  </a:moveTo>
                  <a:lnTo>
                    <a:pt x="93" y="267"/>
                  </a:lnTo>
                  <a:lnTo>
                    <a:pt x="126" y="255"/>
                  </a:lnTo>
                  <a:lnTo>
                    <a:pt x="94" y="164"/>
                  </a:lnTo>
                  <a:lnTo>
                    <a:pt x="60" y="176"/>
                  </a:lnTo>
                  <a:close/>
                  <a:moveTo>
                    <a:pt x="0" y="13"/>
                  </a:moveTo>
                  <a:lnTo>
                    <a:pt x="33" y="103"/>
                  </a:lnTo>
                  <a:lnTo>
                    <a:pt x="67" y="90"/>
                  </a:lnTo>
                  <a:lnTo>
                    <a:pt x="34"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2" name="Freeform 259"/>
            <p:cNvSpPr>
              <a:spLocks/>
            </p:cNvSpPr>
            <p:nvPr/>
          </p:nvSpPr>
          <p:spPr bwMode="auto">
            <a:xfrm>
              <a:off x="2500313" y="3644900"/>
              <a:ext cx="77788" cy="90487"/>
            </a:xfrm>
            <a:custGeom>
              <a:avLst/>
              <a:gdLst>
                <a:gd name="T0" fmla="*/ 0 w 49"/>
                <a:gd name="T1" fmla="*/ 2147483647 h 57"/>
                <a:gd name="T2" fmla="*/ 2147483647 w 49"/>
                <a:gd name="T3" fmla="*/ 2147483647 h 57"/>
                <a:gd name="T4" fmla="*/ 2147483647 w 49"/>
                <a:gd name="T5" fmla="*/ 2147483647 h 57"/>
                <a:gd name="T6" fmla="*/ 2147483647 w 49"/>
                <a:gd name="T7" fmla="*/ 0 h 57"/>
                <a:gd name="T8" fmla="*/ 0 w 49"/>
                <a:gd name="T9" fmla="*/ 2147483647 h 57"/>
                <a:gd name="T10" fmla="*/ 0 60000 65536"/>
                <a:gd name="T11" fmla="*/ 0 60000 65536"/>
                <a:gd name="T12" fmla="*/ 0 60000 65536"/>
                <a:gd name="T13" fmla="*/ 0 60000 65536"/>
                <a:gd name="T14" fmla="*/ 0 60000 65536"/>
                <a:gd name="T15" fmla="*/ 0 w 49"/>
                <a:gd name="T16" fmla="*/ 0 h 57"/>
                <a:gd name="T17" fmla="*/ 49 w 49"/>
                <a:gd name="T18" fmla="*/ 57 h 57"/>
              </a:gdLst>
              <a:ahLst/>
              <a:cxnLst>
                <a:cxn ang="T10">
                  <a:pos x="T0" y="T1"/>
                </a:cxn>
                <a:cxn ang="T11">
                  <a:pos x="T2" y="T3"/>
                </a:cxn>
                <a:cxn ang="T12">
                  <a:pos x="T4" y="T5"/>
                </a:cxn>
                <a:cxn ang="T13">
                  <a:pos x="T6" y="T7"/>
                </a:cxn>
                <a:cxn ang="T14">
                  <a:pos x="T8" y="T9"/>
                </a:cxn>
              </a:cxnLst>
              <a:rect l="T15" t="T16" r="T17" b="T18"/>
              <a:pathLst>
                <a:path w="49" h="57">
                  <a:moveTo>
                    <a:pt x="0" y="13"/>
                  </a:moveTo>
                  <a:lnTo>
                    <a:pt x="15" y="57"/>
                  </a:lnTo>
                  <a:lnTo>
                    <a:pt x="49" y="44"/>
                  </a:lnTo>
                  <a:lnTo>
                    <a:pt x="34"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3" name="Freeform 260"/>
            <p:cNvSpPr>
              <a:spLocks/>
            </p:cNvSpPr>
            <p:nvPr/>
          </p:nvSpPr>
          <p:spPr bwMode="auto">
            <a:xfrm>
              <a:off x="2500313" y="3644900"/>
              <a:ext cx="77788" cy="90487"/>
            </a:xfrm>
            <a:custGeom>
              <a:avLst/>
              <a:gdLst>
                <a:gd name="T0" fmla="*/ 0 w 49"/>
                <a:gd name="T1" fmla="*/ 2147483647 h 57"/>
                <a:gd name="T2" fmla="*/ 2147483647 w 49"/>
                <a:gd name="T3" fmla="*/ 2147483647 h 57"/>
                <a:gd name="T4" fmla="*/ 2147483647 w 49"/>
                <a:gd name="T5" fmla="*/ 2147483647 h 57"/>
                <a:gd name="T6" fmla="*/ 2147483647 w 49"/>
                <a:gd name="T7" fmla="*/ 0 h 57"/>
                <a:gd name="T8" fmla="*/ 0 60000 65536"/>
                <a:gd name="T9" fmla="*/ 0 60000 65536"/>
                <a:gd name="T10" fmla="*/ 0 60000 65536"/>
                <a:gd name="T11" fmla="*/ 0 60000 65536"/>
                <a:gd name="T12" fmla="*/ 0 w 49"/>
                <a:gd name="T13" fmla="*/ 0 h 57"/>
                <a:gd name="T14" fmla="*/ 49 w 49"/>
                <a:gd name="T15" fmla="*/ 57 h 57"/>
              </a:gdLst>
              <a:ahLst/>
              <a:cxnLst>
                <a:cxn ang="T8">
                  <a:pos x="T0" y="T1"/>
                </a:cxn>
                <a:cxn ang="T9">
                  <a:pos x="T2" y="T3"/>
                </a:cxn>
                <a:cxn ang="T10">
                  <a:pos x="T4" y="T5"/>
                </a:cxn>
                <a:cxn ang="T11">
                  <a:pos x="T6" y="T7"/>
                </a:cxn>
              </a:cxnLst>
              <a:rect l="T12" t="T13" r="T14" b="T15"/>
              <a:pathLst>
                <a:path w="49" h="57">
                  <a:moveTo>
                    <a:pt x="0" y="13"/>
                  </a:moveTo>
                  <a:lnTo>
                    <a:pt x="15" y="57"/>
                  </a:lnTo>
                  <a:lnTo>
                    <a:pt x="49" y="4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4" name="Freeform 261"/>
            <p:cNvSpPr>
              <a:spLocks/>
            </p:cNvSpPr>
            <p:nvPr/>
          </p:nvSpPr>
          <p:spPr bwMode="auto">
            <a:xfrm>
              <a:off x="2576513" y="2740025"/>
              <a:ext cx="93663" cy="95250"/>
            </a:xfrm>
            <a:custGeom>
              <a:avLst/>
              <a:gdLst>
                <a:gd name="T0" fmla="*/ 0 w 59"/>
                <a:gd name="T1" fmla="*/ 2147483647 h 60"/>
                <a:gd name="T2" fmla="*/ 2147483647 w 59"/>
                <a:gd name="T3" fmla="*/ 2147483647 h 60"/>
                <a:gd name="T4" fmla="*/ 2147483647 w 59"/>
                <a:gd name="T5" fmla="*/ 2147483647 h 60"/>
                <a:gd name="T6" fmla="*/ 2147483647 w 59"/>
                <a:gd name="T7" fmla="*/ 0 h 60"/>
                <a:gd name="T8" fmla="*/ 0 w 59"/>
                <a:gd name="T9" fmla="*/ 2147483647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0" y="23"/>
                  </a:moveTo>
                  <a:lnTo>
                    <a:pt x="31" y="60"/>
                  </a:lnTo>
                  <a:lnTo>
                    <a:pt x="59" y="37"/>
                  </a:lnTo>
                  <a:lnTo>
                    <a:pt x="28"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5" name="Freeform 262"/>
            <p:cNvSpPr>
              <a:spLocks/>
            </p:cNvSpPr>
            <p:nvPr/>
          </p:nvSpPr>
          <p:spPr bwMode="auto">
            <a:xfrm>
              <a:off x="2576513" y="2740025"/>
              <a:ext cx="93663" cy="95250"/>
            </a:xfrm>
            <a:custGeom>
              <a:avLst/>
              <a:gdLst>
                <a:gd name="T0" fmla="*/ 0 w 59"/>
                <a:gd name="T1" fmla="*/ 2147483647 h 60"/>
                <a:gd name="T2" fmla="*/ 2147483647 w 59"/>
                <a:gd name="T3" fmla="*/ 2147483647 h 60"/>
                <a:gd name="T4" fmla="*/ 2147483647 w 59"/>
                <a:gd name="T5" fmla="*/ 2147483647 h 60"/>
                <a:gd name="T6" fmla="*/ 2147483647 w 59"/>
                <a:gd name="T7" fmla="*/ 0 h 60"/>
                <a:gd name="T8" fmla="*/ 0 60000 65536"/>
                <a:gd name="T9" fmla="*/ 0 60000 65536"/>
                <a:gd name="T10" fmla="*/ 0 60000 65536"/>
                <a:gd name="T11" fmla="*/ 0 60000 65536"/>
                <a:gd name="T12" fmla="*/ 0 w 59"/>
                <a:gd name="T13" fmla="*/ 0 h 60"/>
                <a:gd name="T14" fmla="*/ 59 w 59"/>
                <a:gd name="T15" fmla="*/ 60 h 60"/>
              </a:gdLst>
              <a:ahLst/>
              <a:cxnLst>
                <a:cxn ang="T8">
                  <a:pos x="T0" y="T1"/>
                </a:cxn>
                <a:cxn ang="T9">
                  <a:pos x="T2" y="T3"/>
                </a:cxn>
                <a:cxn ang="T10">
                  <a:pos x="T4" y="T5"/>
                </a:cxn>
                <a:cxn ang="T11">
                  <a:pos x="T6" y="T7"/>
                </a:cxn>
              </a:cxnLst>
              <a:rect l="T12" t="T13" r="T14" b="T15"/>
              <a:pathLst>
                <a:path w="59" h="60">
                  <a:moveTo>
                    <a:pt x="0" y="23"/>
                  </a:moveTo>
                  <a:lnTo>
                    <a:pt x="31" y="60"/>
                  </a:lnTo>
                  <a:lnTo>
                    <a:pt x="59" y="37"/>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6" name="Freeform 263"/>
            <p:cNvSpPr>
              <a:spLocks noEditPoints="1"/>
            </p:cNvSpPr>
            <p:nvPr/>
          </p:nvSpPr>
          <p:spPr bwMode="auto">
            <a:xfrm>
              <a:off x="2705100" y="2894012"/>
              <a:ext cx="320675" cy="365125"/>
            </a:xfrm>
            <a:custGeom>
              <a:avLst/>
              <a:gdLst>
                <a:gd name="T0" fmla="*/ 2147483647 w 202"/>
                <a:gd name="T1" fmla="*/ 2147483647 h 230"/>
                <a:gd name="T2" fmla="*/ 2147483647 w 202"/>
                <a:gd name="T3" fmla="*/ 2147483647 h 230"/>
                <a:gd name="T4" fmla="*/ 2147483647 w 202"/>
                <a:gd name="T5" fmla="*/ 2147483647 h 230"/>
                <a:gd name="T6" fmla="*/ 2147483647 w 202"/>
                <a:gd name="T7" fmla="*/ 2147483647 h 230"/>
                <a:gd name="T8" fmla="*/ 2147483647 w 202"/>
                <a:gd name="T9" fmla="*/ 2147483647 h 230"/>
                <a:gd name="T10" fmla="*/ 0 w 202"/>
                <a:gd name="T11" fmla="*/ 2147483647 h 230"/>
                <a:gd name="T12" fmla="*/ 2147483647 w 202"/>
                <a:gd name="T13" fmla="*/ 2147483647 h 230"/>
                <a:gd name="T14" fmla="*/ 2147483647 w 202"/>
                <a:gd name="T15" fmla="*/ 2147483647 h 230"/>
                <a:gd name="T16" fmla="*/ 2147483647 w 202"/>
                <a:gd name="T17" fmla="*/ 0 h 230"/>
                <a:gd name="T18" fmla="*/ 0 w 202"/>
                <a:gd name="T19" fmla="*/ 2147483647 h 2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0"/>
                <a:gd name="T32" fmla="*/ 202 w 202"/>
                <a:gd name="T33" fmla="*/ 230 h 2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0">
                  <a:moveTo>
                    <a:pt x="112" y="156"/>
                  </a:moveTo>
                  <a:lnTo>
                    <a:pt x="174" y="230"/>
                  </a:lnTo>
                  <a:lnTo>
                    <a:pt x="202" y="207"/>
                  </a:lnTo>
                  <a:lnTo>
                    <a:pt x="140" y="133"/>
                  </a:lnTo>
                  <a:lnTo>
                    <a:pt x="112" y="156"/>
                  </a:lnTo>
                  <a:close/>
                  <a:moveTo>
                    <a:pt x="0" y="22"/>
                  </a:moveTo>
                  <a:lnTo>
                    <a:pt x="62" y="97"/>
                  </a:lnTo>
                  <a:lnTo>
                    <a:pt x="89" y="73"/>
                  </a:lnTo>
                  <a:lnTo>
                    <a:pt x="27" y="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7" name="Freeform 264"/>
            <p:cNvSpPr>
              <a:spLocks/>
            </p:cNvSpPr>
            <p:nvPr/>
          </p:nvSpPr>
          <p:spPr bwMode="auto">
            <a:xfrm>
              <a:off x="3062288" y="3317875"/>
              <a:ext cx="90488" cy="93662"/>
            </a:xfrm>
            <a:custGeom>
              <a:avLst/>
              <a:gdLst>
                <a:gd name="T0" fmla="*/ 0 w 57"/>
                <a:gd name="T1" fmla="*/ 2147483647 h 59"/>
                <a:gd name="T2" fmla="*/ 2147483647 w 57"/>
                <a:gd name="T3" fmla="*/ 2147483647 h 59"/>
                <a:gd name="T4" fmla="*/ 2147483647 w 57"/>
                <a:gd name="T5" fmla="*/ 2147483647 h 59"/>
                <a:gd name="T6" fmla="*/ 2147483647 w 57"/>
                <a:gd name="T7" fmla="*/ 0 h 59"/>
                <a:gd name="T8" fmla="*/ 0 w 57"/>
                <a:gd name="T9" fmla="*/ 2147483647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0" y="22"/>
                  </a:moveTo>
                  <a:lnTo>
                    <a:pt x="30" y="59"/>
                  </a:lnTo>
                  <a:lnTo>
                    <a:pt x="57" y="36"/>
                  </a:lnTo>
                  <a:lnTo>
                    <a:pt x="27" y="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8" name="Freeform 265"/>
            <p:cNvSpPr>
              <a:spLocks/>
            </p:cNvSpPr>
            <p:nvPr/>
          </p:nvSpPr>
          <p:spPr bwMode="auto">
            <a:xfrm>
              <a:off x="3062288" y="3317875"/>
              <a:ext cx="90488" cy="93662"/>
            </a:xfrm>
            <a:custGeom>
              <a:avLst/>
              <a:gdLst>
                <a:gd name="T0" fmla="*/ 0 w 57"/>
                <a:gd name="T1" fmla="*/ 2147483647 h 59"/>
                <a:gd name="T2" fmla="*/ 2147483647 w 57"/>
                <a:gd name="T3" fmla="*/ 2147483647 h 59"/>
                <a:gd name="T4" fmla="*/ 2147483647 w 57"/>
                <a:gd name="T5" fmla="*/ 2147483647 h 59"/>
                <a:gd name="T6" fmla="*/ 2147483647 w 57"/>
                <a:gd name="T7" fmla="*/ 0 h 59"/>
                <a:gd name="T8" fmla="*/ 0 60000 65536"/>
                <a:gd name="T9" fmla="*/ 0 60000 65536"/>
                <a:gd name="T10" fmla="*/ 0 60000 65536"/>
                <a:gd name="T11" fmla="*/ 0 60000 65536"/>
                <a:gd name="T12" fmla="*/ 0 w 57"/>
                <a:gd name="T13" fmla="*/ 0 h 59"/>
                <a:gd name="T14" fmla="*/ 57 w 57"/>
                <a:gd name="T15" fmla="*/ 59 h 59"/>
              </a:gdLst>
              <a:ahLst/>
              <a:cxnLst>
                <a:cxn ang="T8">
                  <a:pos x="T0" y="T1"/>
                </a:cxn>
                <a:cxn ang="T9">
                  <a:pos x="T2" y="T3"/>
                </a:cxn>
                <a:cxn ang="T10">
                  <a:pos x="T4" y="T5"/>
                </a:cxn>
                <a:cxn ang="T11">
                  <a:pos x="T6" y="T7"/>
                </a:cxn>
              </a:cxnLst>
              <a:rect l="T12" t="T13" r="T14" b="T15"/>
              <a:pathLst>
                <a:path w="57" h="59">
                  <a:moveTo>
                    <a:pt x="0" y="22"/>
                  </a:moveTo>
                  <a:lnTo>
                    <a:pt x="30" y="59"/>
                  </a:lnTo>
                  <a:lnTo>
                    <a:pt x="57" y="3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49" name="Freeform 266"/>
            <p:cNvSpPr>
              <a:spLocks/>
            </p:cNvSpPr>
            <p:nvPr/>
          </p:nvSpPr>
          <p:spPr bwMode="auto">
            <a:xfrm>
              <a:off x="2830513" y="2444750"/>
              <a:ext cx="95250" cy="85725"/>
            </a:xfrm>
            <a:custGeom>
              <a:avLst/>
              <a:gdLst>
                <a:gd name="T0" fmla="*/ 0 w 60"/>
                <a:gd name="T1" fmla="*/ 2147483647 h 54"/>
                <a:gd name="T2" fmla="*/ 2147483647 w 60"/>
                <a:gd name="T3" fmla="*/ 2147483647 h 54"/>
                <a:gd name="T4" fmla="*/ 2147483647 w 60"/>
                <a:gd name="T5" fmla="*/ 2147483647 h 54"/>
                <a:gd name="T6" fmla="*/ 2147483647 w 60"/>
                <a:gd name="T7" fmla="*/ 0 h 54"/>
                <a:gd name="T8" fmla="*/ 0 w 60"/>
                <a:gd name="T9" fmla="*/ 2147483647 h 54"/>
                <a:gd name="T10" fmla="*/ 0 60000 65536"/>
                <a:gd name="T11" fmla="*/ 0 60000 65536"/>
                <a:gd name="T12" fmla="*/ 0 60000 65536"/>
                <a:gd name="T13" fmla="*/ 0 60000 65536"/>
                <a:gd name="T14" fmla="*/ 0 60000 65536"/>
                <a:gd name="T15" fmla="*/ 0 w 60"/>
                <a:gd name="T16" fmla="*/ 0 h 54"/>
                <a:gd name="T17" fmla="*/ 60 w 60"/>
                <a:gd name="T18" fmla="*/ 54 h 54"/>
              </a:gdLst>
              <a:ahLst/>
              <a:cxnLst>
                <a:cxn ang="T10">
                  <a:pos x="T0" y="T1"/>
                </a:cxn>
                <a:cxn ang="T11">
                  <a:pos x="T2" y="T3"/>
                </a:cxn>
                <a:cxn ang="T12">
                  <a:pos x="T4" y="T5"/>
                </a:cxn>
                <a:cxn ang="T13">
                  <a:pos x="T6" y="T7"/>
                </a:cxn>
                <a:cxn ang="T14">
                  <a:pos x="T8" y="T9"/>
                </a:cxn>
              </a:cxnLst>
              <a:rect l="T15" t="T16" r="T17" b="T18"/>
              <a:pathLst>
                <a:path w="60" h="54">
                  <a:moveTo>
                    <a:pt x="0" y="30"/>
                  </a:moveTo>
                  <a:lnTo>
                    <a:pt x="42" y="54"/>
                  </a:lnTo>
                  <a:lnTo>
                    <a:pt x="60" y="23"/>
                  </a:lnTo>
                  <a:lnTo>
                    <a:pt x="18" y="0"/>
                  </a:ln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0" name="Freeform 267"/>
            <p:cNvSpPr>
              <a:spLocks/>
            </p:cNvSpPr>
            <p:nvPr/>
          </p:nvSpPr>
          <p:spPr bwMode="auto">
            <a:xfrm>
              <a:off x="2830513" y="2444750"/>
              <a:ext cx="95250" cy="85725"/>
            </a:xfrm>
            <a:custGeom>
              <a:avLst/>
              <a:gdLst>
                <a:gd name="T0" fmla="*/ 0 w 60"/>
                <a:gd name="T1" fmla="*/ 2147483647 h 54"/>
                <a:gd name="T2" fmla="*/ 2147483647 w 60"/>
                <a:gd name="T3" fmla="*/ 2147483647 h 54"/>
                <a:gd name="T4" fmla="*/ 2147483647 w 60"/>
                <a:gd name="T5" fmla="*/ 2147483647 h 54"/>
                <a:gd name="T6" fmla="*/ 2147483647 w 60"/>
                <a:gd name="T7" fmla="*/ 0 h 54"/>
                <a:gd name="T8" fmla="*/ 0 60000 65536"/>
                <a:gd name="T9" fmla="*/ 0 60000 65536"/>
                <a:gd name="T10" fmla="*/ 0 60000 65536"/>
                <a:gd name="T11" fmla="*/ 0 60000 65536"/>
                <a:gd name="T12" fmla="*/ 0 w 60"/>
                <a:gd name="T13" fmla="*/ 0 h 54"/>
                <a:gd name="T14" fmla="*/ 60 w 60"/>
                <a:gd name="T15" fmla="*/ 54 h 54"/>
              </a:gdLst>
              <a:ahLst/>
              <a:cxnLst>
                <a:cxn ang="T8">
                  <a:pos x="T0" y="T1"/>
                </a:cxn>
                <a:cxn ang="T9">
                  <a:pos x="T2" y="T3"/>
                </a:cxn>
                <a:cxn ang="T10">
                  <a:pos x="T4" y="T5"/>
                </a:cxn>
                <a:cxn ang="T11">
                  <a:pos x="T6" y="T7"/>
                </a:cxn>
              </a:cxnLst>
              <a:rect l="T12" t="T13" r="T14" b="T15"/>
              <a:pathLst>
                <a:path w="60" h="54">
                  <a:moveTo>
                    <a:pt x="0" y="30"/>
                  </a:moveTo>
                  <a:lnTo>
                    <a:pt x="42" y="54"/>
                  </a:lnTo>
                  <a:lnTo>
                    <a:pt x="60" y="2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1" name="Freeform 268"/>
            <p:cNvSpPr>
              <a:spLocks noEditPoints="1"/>
            </p:cNvSpPr>
            <p:nvPr/>
          </p:nvSpPr>
          <p:spPr bwMode="auto">
            <a:xfrm>
              <a:off x="3005138" y="2543175"/>
              <a:ext cx="400050" cy="265112"/>
            </a:xfrm>
            <a:custGeom>
              <a:avLst/>
              <a:gdLst>
                <a:gd name="T0" fmla="*/ 2147483647 w 252"/>
                <a:gd name="T1" fmla="*/ 2147483647 h 167"/>
                <a:gd name="T2" fmla="*/ 2147483647 w 252"/>
                <a:gd name="T3" fmla="*/ 2147483647 h 167"/>
                <a:gd name="T4" fmla="*/ 2147483647 w 252"/>
                <a:gd name="T5" fmla="*/ 2147483647 h 167"/>
                <a:gd name="T6" fmla="*/ 2147483647 w 252"/>
                <a:gd name="T7" fmla="*/ 2147483647 h 167"/>
                <a:gd name="T8" fmla="*/ 2147483647 w 252"/>
                <a:gd name="T9" fmla="*/ 2147483647 h 167"/>
                <a:gd name="T10" fmla="*/ 0 w 252"/>
                <a:gd name="T11" fmla="*/ 2147483647 h 167"/>
                <a:gd name="T12" fmla="*/ 2147483647 w 252"/>
                <a:gd name="T13" fmla="*/ 2147483647 h 167"/>
                <a:gd name="T14" fmla="*/ 2147483647 w 252"/>
                <a:gd name="T15" fmla="*/ 2147483647 h 167"/>
                <a:gd name="T16" fmla="*/ 2147483647 w 252"/>
                <a:gd name="T17" fmla="*/ 0 h 167"/>
                <a:gd name="T18" fmla="*/ 0 w 252"/>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151" y="118"/>
                  </a:moveTo>
                  <a:lnTo>
                    <a:pt x="234" y="167"/>
                  </a:lnTo>
                  <a:lnTo>
                    <a:pt x="252" y="135"/>
                  </a:lnTo>
                  <a:lnTo>
                    <a:pt x="169" y="88"/>
                  </a:lnTo>
                  <a:lnTo>
                    <a:pt x="151" y="118"/>
                  </a:lnTo>
                  <a:close/>
                  <a:moveTo>
                    <a:pt x="0" y="31"/>
                  </a:moveTo>
                  <a:lnTo>
                    <a:pt x="83" y="80"/>
                  </a:lnTo>
                  <a:lnTo>
                    <a:pt x="101" y="48"/>
                  </a:lnTo>
                  <a:lnTo>
                    <a:pt x="18" y="0"/>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2" name="Freeform 269"/>
            <p:cNvSpPr>
              <a:spLocks/>
            </p:cNvSpPr>
            <p:nvPr/>
          </p:nvSpPr>
          <p:spPr bwMode="auto">
            <a:xfrm>
              <a:off x="3484563" y="2820987"/>
              <a:ext cx="92075" cy="87312"/>
            </a:xfrm>
            <a:custGeom>
              <a:avLst/>
              <a:gdLst>
                <a:gd name="T0" fmla="*/ 0 w 58"/>
                <a:gd name="T1" fmla="*/ 2147483647 h 55"/>
                <a:gd name="T2" fmla="*/ 2147483647 w 58"/>
                <a:gd name="T3" fmla="*/ 2147483647 h 55"/>
                <a:gd name="T4" fmla="*/ 2147483647 w 58"/>
                <a:gd name="T5" fmla="*/ 2147483647 h 55"/>
                <a:gd name="T6" fmla="*/ 2147483647 w 58"/>
                <a:gd name="T7" fmla="*/ 0 h 55"/>
                <a:gd name="T8" fmla="*/ 0 w 58"/>
                <a:gd name="T9" fmla="*/ 2147483647 h 55"/>
                <a:gd name="T10" fmla="*/ 0 60000 65536"/>
                <a:gd name="T11" fmla="*/ 0 60000 65536"/>
                <a:gd name="T12" fmla="*/ 0 60000 65536"/>
                <a:gd name="T13" fmla="*/ 0 60000 65536"/>
                <a:gd name="T14" fmla="*/ 0 60000 65536"/>
                <a:gd name="T15" fmla="*/ 0 w 58"/>
                <a:gd name="T16" fmla="*/ 0 h 55"/>
                <a:gd name="T17" fmla="*/ 58 w 58"/>
                <a:gd name="T18" fmla="*/ 55 h 55"/>
              </a:gdLst>
              <a:ahLst/>
              <a:cxnLst>
                <a:cxn ang="T10">
                  <a:pos x="T0" y="T1"/>
                </a:cxn>
                <a:cxn ang="T11">
                  <a:pos x="T2" y="T3"/>
                </a:cxn>
                <a:cxn ang="T12">
                  <a:pos x="T4" y="T5"/>
                </a:cxn>
                <a:cxn ang="T13">
                  <a:pos x="T6" y="T7"/>
                </a:cxn>
                <a:cxn ang="T14">
                  <a:pos x="T8" y="T9"/>
                </a:cxn>
              </a:cxnLst>
              <a:rect l="T15" t="T16" r="T17" b="T18"/>
              <a:pathLst>
                <a:path w="58" h="55">
                  <a:moveTo>
                    <a:pt x="0" y="31"/>
                  </a:moveTo>
                  <a:lnTo>
                    <a:pt x="40" y="55"/>
                  </a:lnTo>
                  <a:lnTo>
                    <a:pt x="58" y="23"/>
                  </a:lnTo>
                  <a:lnTo>
                    <a:pt x="18" y="0"/>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3" name="Freeform 270"/>
            <p:cNvSpPr>
              <a:spLocks/>
            </p:cNvSpPr>
            <p:nvPr/>
          </p:nvSpPr>
          <p:spPr bwMode="auto">
            <a:xfrm>
              <a:off x="3484563" y="2820987"/>
              <a:ext cx="92075" cy="87312"/>
            </a:xfrm>
            <a:custGeom>
              <a:avLst/>
              <a:gdLst>
                <a:gd name="T0" fmla="*/ 0 w 58"/>
                <a:gd name="T1" fmla="*/ 2147483647 h 55"/>
                <a:gd name="T2" fmla="*/ 2147483647 w 58"/>
                <a:gd name="T3" fmla="*/ 2147483647 h 55"/>
                <a:gd name="T4" fmla="*/ 2147483647 w 58"/>
                <a:gd name="T5" fmla="*/ 2147483647 h 55"/>
                <a:gd name="T6" fmla="*/ 2147483647 w 58"/>
                <a:gd name="T7" fmla="*/ 0 h 55"/>
                <a:gd name="T8" fmla="*/ 0 60000 65536"/>
                <a:gd name="T9" fmla="*/ 0 60000 65536"/>
                <a:gd name="T10" fmla="*/ 0 60000 65536"/>
                <a:gd name="T11" fmla="*/ 0 60000 65536"/>
                <a:gd name="T12" fmla="*/ 0 w 58"/>
                <a:gd name="T13" fmla="*/ 0 h 55"/>
                <a:gd name="T14" fmla="*/ 58 w 58"/>
                <a:gd name="T15" fmla="*/ 55 h 55"/>
              </a:gdLst>
              <a:ahLst/>
              <a:cxnLst>
                <a:cxn ang="T8">
                  <a:pos x="T0" y="T1"/>
                </a:cxn>
                <a:cxn ang="T9">
                  <a:pos x="T2" y="T3"/>
                </a:cxn>
                <a:cxn ang="T10">
                  <a:pos x="T4" y="T5"/>
                </a:cxn>
                <a:cxn ang="T11">
                  <a:pos x="T6" y="T7"/>
                </a:cxn>
              </a:cxnLst>
              <a:rect l="T12" t="T13" r="T14" b="T15"/>
              <a:pathLst>
                <a:path w="58" h="55">
                  <a:moveTo>
                    <a:pt x="0" y="31"/>
                  </a:moveTo>
                  <a:lnTo>
                    <a:pt x="40" y="55"/>
                  </a:lnTo>
                  <a:lnTo>
                    <a:pt x="58" y="2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4" name="Freeform 271"/>
            <p:cNvSpPr>
              <a:spLocks/>
            </p:cNvSpPr>
            <p:nvPr/>
          </p:nvSpPr>
          <p:spPr bwMode="auto">
            <a:xfrm>
              <a:off x="2971800" y="2084387"/>
              <a:ext cx="84138" cy="68262"/>
            </a:xfrm>
            <a:custGeom>
              <a:avLst/>
              <a:gdLst>
                <a:gd name="T0" fmla="*/ 0 w 53"/>
                <a:gd name="T1" fmla="*/ 2147483647 h 43"/>
                <a:gd name="T2" fmla="*/ 2147483647 w 53"/>
                <a:gd name="T3" fmla="*/ 2147483647 h 43"/>
                <a:gd name="T4" fmla="*/ 2147483647 w 53"/>
                <a:gd name="T5" fmla="*/ 2147483647 h 43"/>
                <a:gd name="T6" fmla="*/ 2147483647 w 53"/>
                <a:gd name="T7" fmla="*/ 0 h 43"/>
                <a:gd name="T8" fmla="*/ 0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0" y="35"/>
                  </a:moveTo>
                  <a:lnTo>
                    <a:pt x="48" y="43"/>
                  </a:lnTo>
                  <a:lnTo>
                    <a:pt x="53" y="8"/>
                  </a:lnTo>
                  <a:lnTo>
                    <a:pt x="7" y="0"/>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5" name="Freeform 272"/>
            <p:cNvSpPr>
              <a:spLocks/>
            </p:cNvSpPr>
            <p:nvPr/>
          </p:nvSpPr>
          <p:spPr bwMode="auto">
            <a:xfrm>
              <a:off x="2971800" y="2084387"/>
              <a:ext cx="84138" cy="68262"/>
            </a:xfrm>
            <a:custGeom>
              <a:avLst/>
              <a:gdLst>
                <a:gd name="T0" fmla="*/ 0 w 53"/>
                <a:gd name="T1" fmla="*/ 2147483647 h 43"/>
                <a:gd name="T2" fmla="*/ 2147483647 w 53"/>
                <a:gd name="T3" fmla="*/ 2147483647 h 43"/>
                <a:gd name="T4" fmla="*/ 2147483647 w 53"/>
                <a:gd name="T5" fmla="*/ 2147483647 h 43"/>
                <a:gd name="T6" fmla="*/ 2147483647 w 53"/>
                <a:gd name="T7" fmla="*/ 0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0" y="35"/>
                  </a:moveTo>
                  <a:lnTo>
                    <a:pt x="48" y="43"/>
                  </a:lnTo>
                  <a:lnTo>
                    <a:pt x="53" y="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6" name="Freeform 273"/>
            <p:cNvSpPr>
              <a:spLocks noEditPoints="1"/>
            </p:cNvSpPr>
            <p:nvPr/>
          </p:nvSpPr>
          <p:spPr bwMode="auto">
            <a:xfrm>
              <a:off x="3168650" y="2119312"/>
              <a:ext cx="433388" cy="130175"/>
            </a:xfrm>
            <a:custGeom>
              <a:avLst/>
              <a:gdLst>
                <a:gd name="T0" fmla="*/ 2147483647 w 273"/>
                <a:gd name="T1" fmla="*/ 2147483647 h 82"/>
                <a:gd name="T2" fmla="*/ 2147483647 w 273"/>
                <a:gd name="T3" fmla="*/ 2147483647 h 82"/>
                <a:gd name="T4" fmla="*/ 2147483647 w 273"/>
                <a:gd name="T5" fmla="*/ 2147483647 h 82"/>
                <a:gd name="T6" fmla="*/ 2147483647 w 273"/>
                <a:gd name="T7" fmla="*/ 2147483647 h 82"/>
                <a:gd name="T8" fmla="*/ 2147483647 w 273"/>
                <a:gd name="T9" fmla="*/ 2147483647 h 82"/>
                <a:gd name="T10" fmla="*/ 0 w 273"/>
                <a:gd name="T11" fmla="*/ 2147483647 h 82"/>
                <a:gd name="T12" fmla="*/ 2147483647 w 273"/>
                <a:gd name="T13" fmla="*/ 2147483647 h 82"/>
                <a:gd name="T14" fmla="*/ 2147483647 w 273"/>
                <a:gd name="T15" fmla="*/ 2147483647 h 82"/>
                <a:gd name="T16" fmla="*/ 2147483647 w 273"/>
                <a:gd name="T17" fmla="*/ 0 h 82"/>
                <a:gd name="T18" fmla="*/ 0 w 273"/>
                <a:gd name="T19" fmla="*/ 2147483647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2"/>
                <a:gd name="T32" fmla="*/ 273 w 273"/>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2">
                  <a:moveTo>
                    <a:pt x="172" y="65"/>
                  </a:moveTo>
                  <a:lnTo>
                    <a:pt x="266" y="82"/>
                  </a:lnTo>
                  <a:lnTo>
                    <a:pt x="273" y="47"/>
                  </a:lnTo>
                  <a:lnTo>
                    <a:pt x="178" y="30"/>
                  </a:lnTo>
                  <a:lnTo>
                    <a:pt x="172" y="65"/>
                  </a:lnTo>
                  <a:close/>
                  <a:moveTo>
                    <a:pt x="0" y="35"/>
                  </a:moveTo>
                  <a:lnTo>
                    <a:pt x="95" y="51"/>
                  </a:lnTo>
                  <a:lnTo>
                    <a:pt x="102" y="17"/>
                  </a:lnTo>
                  <a:lnTo>
                    <a:pt x="6" y="0"/>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7" name="Freeform 274"/>
            <p:cNvSpPr>
              <a:spLocks/>
            </p:cNvSpPr>
            <p:nvPr/>
          </p:nvSpPr>
          <p:spPr bwMode="auto">
            <a:xfrm>
              <a:off x="3714750" y="2214562"/>
              <a:ext cx="84138" cy="68262"/>
            </a:xfrm>
            <a:custGeom>
              <a:avLst/>
              <a:gdLst>
                <a:gd name="T0" fmla="*/ 0 w 53"/>
                <a:gd name="T1" fmla="*/ 2147483647 h 43"/>
                <a:gd name="T2" fmla="*/ 2147483647 w 53"/>
                <a:gd name="T3" fmla="*/ 2147483647 h 43"/>
                <a:gd name="T4" fmla="*/ 2147483647 w 53"/>
                <a:gd name="T5" fmla="*/ 2147483647 h 43"/>
                <a:gd name="T6" fmla="*/ 2147483647 w 53"/>
                <a:gd name="T7" fmla="*/ 0 h 43"/>
                <a:gd name="T8" fmla="*/ 0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0" y="35"/>
                  </a:moveTo>
                  <a:lnTo>
                    <a:pt x="46" y="43"/>
                  </a:lnTo>
                  <a:lnTo>
                    <a:pt x="53" y="8"/>
                  </a:lnTo>
                  <a:lnTo>
                    <a:pt x="6" y="0"/>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8" name="Freeform 275"/>
            <p:cNvSpPr>
              <a:spLocks/>
            </p:cNvSpPr>
            <p:nvPr/>
          </p:nvSpPr>
          <p:spPr bwMode="auto">
            <a:xfrm>
              <a:off x="3714750" y="2214562"/>
              <a:ext cx="84138" cy="68262"/>
            </a:xfrm>
            <a:custGeom>
              <a:avLst/>
              <a:gdLst>
                <a:gd name="T0" fmla="*/ 0 w 53"/>
                <a:gd name="T1" fmla="*/ 2147483647 h 43"/>
                <a:gd name="T2" fmla="*/ 2147483647 w 53"/>
                <a:gd name="T3" fmla="*/ 2147483647 h 43"/>
                <a:gd name="T4" fmla="*/ 2147483647 w 53"/>
                <a:gd name="T5" fmla="*/ 2147483647 h 43"/>
                <a:gd name="T6" fmla="*/ 2147483647 w 53"/>
                <a:gd name="T7" fmla="*/ 0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0" y="35"/>
                  </a:moveTo>
                  <a:lnTo>
                    <a:pt x="46" y="43"/>
                  </a:lnTo>
                  <a:lnTo>
                    <a:pt x="53"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59" name="Freeform 276"/>
            <p:cNvSpPr>
              <a:spLocks/>
            </p:cNvSpPr>
            <p:nvPr/>
          </p:nvSpPr>
          <p:spPr bwMode="auto">
            <a:xfrm>
              <a:off x="2974975" y="1690687"/>
              <a:ext cx="84138" cy="68262"/>
            </a:xfrm>
            <a:custGeom>
              <a:avLst/>
              <a:gdLst>
                <a:gd name="T0" fmla="*/ 2147483647 w 53"/>
                <a:gd name="T1" fmla="*/ 2147483647 h 43"/>
                <a:gd name="T2" fmla="*/ 2147483647 w 53"/>
                <a:gd name="T3" fmla="*/ 2147483647 h 43"/>
                <a:gd name="T4" fmla="*/ 2147483647 w 53"/>
                <a:gd name="T5" fmla="*/ 0 h 43"/>
                <a:gd name="T6" fmla="*/ 0 w 53"/>
                <a:gd name="T7" fmla="*/ 2147483647 h 43"/>
                <a:gd name="T8" fmla="*/ 2147483647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6" y="43"/>
                  </a:moveTo>
                  <a:lnTo>
                    <a:pt x="53" y="35"/>
                  </a:lnTo>
                  <a:lnTo>
                    <a:pt x="47" y="0"/>
                  </a:lnTo>
                  <a:lnTo>
                    <a:pt x="0" y="8"/>
                  </a:lnTo>
                  <a:lnTo>
                    <a:pt x="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0" name="Freeform 277"/>
            <p:cNvSpPr>
              <a:spLocks/>
            </p:cNvSpPr>
            <p:nvPr/>
          </p:nvSpPr>
          <p:spPr bwMode="auto">
            <a:xfrm>
              <a:off x="2974975" y="1690687"/>
              <a:ext cx="84138" cy="68262"/>
            </a:xfrm>
            <a:custGeom>
              <a:avLst/>
              <a:gdLst>
                <a:gd name="T0" fmla="*/ 2147483647 w 53"/>
                <a:gd name="T1" fmla="*/ 2147483647 h 43"/>
                <a:gd name="T2" fmla="*/ 2147483647 w 53"/>
                <a:gd name="T3" fmla="*/ 2147483647 h 43"/>
                <a:gd name="T4" fmla="*/ 2147483647 w 53"/>
                <a:gd name="T5" fmla="*/ 0 h 43"/>
                <a:gd name="T6" fmla="*/ 0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6" y="43"/>
                  </a:moveTo>
                  <a:lnTo>
                    <a:pt x="53" y="35"/>
                  </a:lnTo>
                  <a:lnTo>
                    <a:pt x="47" y="0"/>
                  </a:lnTo>
                  <a:lnTo>
                    <a:pt x="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1" name="Freeform 278"/>
            <p:cNvSpPr>
              <a:spLocks noEditPoints="1"/>
            </p:cNvSpPr>
            <p:nvPr/>
          </p:nvSpPr>
          <p:spPr bwMode="auto">
            <a:xfrm>
              <a:off x="3170238" y="1593850"/>
              <a:ext cx="433388" cy="131762"/>
            </a:xfrm>
            <a:custGeom>
              <a:avLst/>
              <a:gdLst>
                <a:gd name="T0" fmla="*/ 2147483647 w 273"/>
                <a:gd name="T1" fmla="*/ 2147483647 h 83"/>
                <a:gd name="T2" fmla="*/ 2147483647 w 273"/>
                <a:gd name="T3" fmla="*/ 2147483647 h 83"/>
                <a:gd name="T4" fmla="*/ 2147483647 w 273"/>
                <a:gd name="T5" fmla="*/ 0 h 83"/>
                <a:gd name="T6" fmla="*/ 2147483647 w 273"/>
                <a:gd name="T7" fmla="*/ 2147483647 h 83"/>
                <a:gd name="T8" fmla="*/ 2147483647 w 273"/>
                <a:gd name="T9" fmla="*/ 2147483647 h 83"/>
                <a:gd name="T10" fmla="*/ 2147483647 w 273"/>
                <a:gd name="T11" fmla="*/ 2147483647 h 83"/>
                <a:gd name="T12" fmla="*/ 2147483647 w 273"/>
                <a:gd name="T13" fmla="*/ 2147483647 h 83"/>
                <a:gd name="T14" fmla="*/ 2147483647 w 273"/>
                <a:gd name="T15" fmla="*/ 2147483647 h 83"/>
                <a:gd name="T16" fmla="*/ 0 w 273"/>
                <a:gd name="T17" fmla="*/ 2147483647 h 83"/>
                <a:gd name="T18" fmla="*/ 2147483647 w 273"/>
                <a:gd name="T19" fmla="*/ 2147483647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3"/>
                <a:gd name="T31" fmla="*/ 0 h 83"/>
                <a:gd name="T32" fmla="*/ 273 w 273"/>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3" h="83">
                  <a:moveTo>
                    <a:pt x="178" y="52"/>
                  </a:moveTo>
                  <a:lnTo>
                    <a:pt x="273" y="35"/>
                  </a:lnTo>
                  <a:lnTo>
                    <a:pt x="267" y="0"/>
                  </a:lnTo>
                  <a:lnTo>
                    <a:pt x="172" y="17"/>
                  </a:lnTo>
                  <a:lnTo>
                    <a:pt x="178" y="52"/>
                  </a:lnTo>
                  <a:close/>
                  <a:moveTo>
                    <a:pt x="7" y="83"/>
                  </a:moveTo>
                  <a:lnTo>
                    <a:pt x="102" y="66"/>
                  </a:lnTo>
                  <a:lnTo>
                    <a:pt x="95" y="31"/>
                  </a:lnTo>
                  <a:lnTo>
                    <a:pt x="0" y="48"/>
                  </a:lnTo>
                  <a:lnTo>
                    <a:pt x="7"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2" name="Freeform 279"/>
            <p:cNvSpPr>
              <a:spLocks/>
            </p:cNvSpPr>
            <p:nvPr/>
          </p:nvSpPr>
          <p:spPr bwMode="auto">
            <a:xfrm>
              <a:off x="3716338" y="1560512"/>
              <a:ext cx="84138" cy="68262"/>
            </a:xfrm>
            <a:custGeom>
              <a:avLst/>
              <a:gdLst>
                <a:gd name="T0" fmla="*/ 2147483647 w 53"/>
                <a:gd name="T1" fmla="*/ 2147483647 h 43"/>
                <a:gd name="T2" fmla="*/ 2147483647 w 53"/>
                <a:gd name="T3" fmla="*/ 2147483647 h 43"/>
                <a:gd name="T4" fmla="*/ 2147483647 w 53"/>
                <a:gd name="T5" fmla="*/ 0 h 43"/>
                <a:gd name="T6" fmla="*/ 0 w 53"/>
                <a:gd name="T7" fmla="*/ 2147483647 h 43"/>
                <a:gd name="T8" fmla="*/ 2147483647 w 53"/>
                <a:gd name="T9" fmla="*/ 2147483647 h 43"/>
                <a:gd name="T10" fmla="*/ 0 60000 65536"/>
                <a:gd name="T11" fmla="*/ 0 60000 65536"/>
                <a:gd name="T12" fmla="*/ 0 60000 65536"/>
                <a:gd name="T13" fmla="*/ 0 60000 65536"/>
                <a:gd name="T14" fmla="*/ 0 60000 65536"/>
                <a:gd name="T15" fmla="*/ 0 w 53"/>
                <a:gd name="T16" fmla="*/ 0 h 43"/>
                <a:gd name="T17" fmla="*/ 53 w 53"/>
                <a:gd name="T18" fmla="*/ 43 h 43"/>
              </a:gdLst>
              <a:ahLst/>
              <a:cxnLst>
                <a:cxn ang="T10">
                  <a:pos x="T0" y="T1"/>
                </a:cxn>
                <a:cxn ang="T11">
                  <a:pos x="T2" y="T3"/>
                </a:cxn>
                <a:cxn ang="T12">
                  <a:pos x="T4" y="T5"/>
                </a:cxn>
                <a:cxn ang="T13">
                  <a:pos x="T6" y="T7"/>
                </a:cxn>
                <a:cxn ang="T14">
                  <a:pos x="T8" y="T9"/>
                </a:cxn>
              </a:cxnLst>
              <a:rect l="T15" t="T16" r="T17" b="T18"/>
              <a:pathLst>
                <a:path w="53" h="43">
                  <a:moveTo>
                    <a:pt x="6" y="43"/>
                  </a:moveTo>
                  <a:lnTo>
                    <a:pt x="53" y="35"/>
                  </a:lnTo>
                  <a:lnTo>
                    <a:pt x="46" y="0"/>
                  </a:lnTo>
                  <a:lnTo>
                    <a:pt x="0" y="8"/>
                  </a:lnTo>
                  <a:lnTo>
                    <a:pt x="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3" name="Freeform 280"/>
            <p:cNvSpPr>
              <a:spLocks/>
            </p:cNvSpPr>
            <p:nvPr/>
          </p:nvSpPr>
          <p:spPr bwMode="auto">
            <a:xfrm>
              <a:off x="3716338" y="1560512"/>
              <a:ext cx="84138" cy="68262"/>
            </a:xfrm>
            <a:custGeom>
              <a:avLst/>
              <a:gdLst>
                <a:gd name="T0" fmla="*/ 2147483647 w 53"/>
                <a:gd name="T1" fmla="*/ 2147483647 h 43"/>
                <a:gd name="T2" fmla="*/ 2147483647 w 53"/>
                <a:gd name="T3" fmla="*/ 2147483647 h 43"/>
                <a:gd name="T4" fmla="*/ 2147483647 w 53"/>
                <a:gd name="T5" fmla="*/ 0 h 43"/>
                <a:gd name="T6" fmla="*/ 0 w 53"/>
                <a:gd name="T7" fmla="*/ 2147483647 h 43"/>
                <a:gd name="T8" fmla="*/ 0 60000 65536"/>
                <a:gd name="T9" fmla="*/ 0 60000 65536"/>
                <a:gd name="T10" fmla="*/ 0 60000 65536"/>
                <a:gd name="T11" fmla="*/ 0 60000 65536"/>
                <a:gd name="T12" fmla="*/ 0 w 53"/>
                <a:gd name="T13" fmla="*/ 0 h 43"/>
                <a:gd name="T14" fmla="*/ 53 w 53"/>
                <a:gd name="T15" fmla="*/ 43 h 43"/>
              </a:gdLst>
              <a:ahLst/>
              <a:cxnLst>
                <a:cxn ang="T8">
                  <a:pos x="T0" y="T1"/>
                </a:cxn>
                <a:cxn ang="T9">
                  <a:pos x="T2" y="T3"/>
                </a:cxn>
                <a:cxn ang="T10">
                  <a:pos x="T4" y="T5"/>
                </a:cxn>
                <a:cxn ang="T11">
                  <a:pos x="T6" y="T7"/>
                </a:cxn>
              </a:cxnLst>
              <a:rect l="T12" t="T13" r="T14" b="T15"/>
              <a:pathLst>
                <a:path w="53" h="43">
                  <a:moveTo>
                    <a:pt x="6" y="43"/>
                  </a:moveTo>
                  <a:lnTo>
                    <a:pt x="53" y="35"/>
                  </a:lnTo>
                  <a:lnTo>
                    <a:pt x="46" y="0"/>
                  </a:lnTo>
                  <a:lnTo>
                    <a:pt x="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4" name="Freeform 281"/>
            <p:cNvSpPr>
              <a:spLocks/>
            </p:cNvSpPr>
            <p:nvPr/>
          </p:nvSpPr>
          <p:spPr bwMode="auto">
            <a:xfrm>
              <a:off x="2838450" y="1311275"/>
              <a:ext cx="92075" cy="85725"/>
            </a:xfrm>
            <a:custGeom>
              <a:avLst/>
              <a:gdLst>
                <a:gd name="T0" fmla="*/ 2147483647 w 58"/>
                <a:gd name="T1" fmla="*/ 2147483647 h 54"/>
                <a:gd name="T2" fmla="*/ 2147483647 w 58"/>
                <a:gd name="T3" fmla="*/ 2147483647 h 54"/>
                <a:gd name="T4" fmla="*/ 2147483647 w 58"/>
                <a:gd name="T5" fmla="*/ 0 h 54"/>
                <a:gd name="T6" fmla="*/ 0 w 58"/>
                <a:gd name="T7" fmla="*/ 2147483647 h 54"/>
                <a:gd name="T8" fmla="*/ 2147483647 w 58"/>
                <a:gd name="T9" fmla="*/ 2147483647 h 54"/>
                <a:gd name="T10" fmla="*/ 0 60000 65536"/>
                <a:gd name="T11" fmla="*/ 0 60000 65536"/>
                <a:gd name="T12" fmla="*/ 0 60000 65536"/>
                <a:gd name="T13" fmla="*/ 0 60000 65536"/>
                <a:gd name="T14" fmla="*/ 0 60000 65536"/>
                <a:gd name="T15" fmla="*/ 0 w 58"/>
                <a:gd name="T16" fmla="*/ 0 h 54"/>
                <a:gd name="T17" fmla="*/ 58 w 58"/>
                <a:gd name="T18" fmla="*/ 54 h 54"/>
              </a:gdLst>
              <a:ahLst/>
              <a:cxnLst>
                <a:cxn ang="T10">
                  <a:pos x="T0" y="T1"/>
                </a:cxn>
                <a:cxn ang="T11">
                  <a:pos x="T2" y="T3"/>
                </a:cxn>
                <a:cxn ang="T12">
                  <a:pos x="T4" y="T5"/>
                </a:cxn>
                <a:cxn ang="T13">
                  <a:pos x="T6" y="T7"/>
                </a:cxn>
                <a:cxn ang="T14">
                  <a:pos x="T8" y="T9"/>
                </a:cxn>
              </a:cxnLst>
              <a:rect l="T15" t="T16" r="T17" b="T18"/>
              <a:pathLst>
                <a:path w="58" h="54">
                  <a:moveTo>
                    <a:pt x="18" y="54"/>
                  </a:moveTo>
                  <a:lnTo>
                    <a:pt x="58" y="31"/>
                  </a:lnTo>
                  <a:lnTo>
                    <a:pt x="40" y="0"/>
                  </a:lnTo>
                  <a:lnTo>
                    <a:pt x="0" y="24"/>
                  </a:lnTo>
                  <a:lnTo>
                    <a:pt x="1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5" name="Freeform 282"/>
            <p:cNvSpPr>
              <a:spLocks/>
            </p:cNvSpPr>
            <p:nvPr/>
          </p:nvSpPr>
          <p:spPr bwMode="auto">
            <a:xfrm>
              <a:off x="2838450" y="1311275"/>
              <a:ext cx="92075" cy="85725"/>
            </a:xfrm>
            <a:custGeom>
              <a:avLst/>
              <a:gdLst>
                <a:gd name="T0" fmla="*/ 2147483647 w 58"/>
                <a:gd name="T1" fmla="*/ 2147483647 h 54"/>
                <a:gd name="T2" fmla="*/ 2147483647 w 58"/>
                <a:gd name="T3" fmla="*/ 2147483647 h 54"/>
                <a:gd name="T4" fmla="*/ 2147483647 w 58"/>
                <a:gd name="T5" fmla="*/ 0 h 54"/>
                <a:gd name="T6" fmla="*/ 0 w 58"/>
                <a:gd name="T7" fmla="*/ 2147483647 h 54"/>
                <a:gd name="T8" fmla="*/ 0 60000 65536"/>
                <a:gd name="T9" fmla="*/ 0 60000 65536"/>
                <a:gd name="T10" fmla="*/ 0 60000 65536"/>
                <a:gd name="T11" fmla="*/ 0 60000 65536"/>
                <a:gd name="T12" fmla="*/ 0 w 58"/>
                <a:gd name="T13" fmla="*/ 0 h 54"/>
                <a:gd name="T14" fmla="*/ 58 w 58"/>
                <a:gd name="T15" fmla="*/ 54 h 54"/>
              </a:gdLst>
              <a:ahLst/>
              <a:cxnLst>
                <a:cxn ang="T8">
                  <a:pos x="T0" y="T1"/>
                </a:cxn>
                <a:cxn ang="T9">
                  <a:pos x="T2" y="T3"/>
                </a:cxn>
                <a:cxn ang="T10">
                  <a:pos x="T4" y="T5"/>
                </a:cxn>
                <a:cxn ang="T11">
                  <a:pos x="T6" y="T7"/>
                </a:cxn>
              </a:cxnLst>
              <a:rect l="T12" t="T13" r="T14" b="T15"/>
              <a:pathLst>
                <a:path w="58" h="54">
                  <a:moveTo>
                    <a:pt x="18" y="54"/>
                  </a:moveTo>
                  <a:lnTo>
                    <a:pt x="58" y="31"/>
                  </a:lnTo>
                  <a:lnTo>
                    <a:pt x="40" y="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6" name="Freeform 283"/>
            <p:cNvSpPr>
              <a:spLocks noEditPoints="1"/>
            </p:cNvSpPr>
            <p:nvPr/>
          </p:nvSpPr>
          <p:spPr bwMode="auto">
            <a:xfrm>
              <a:off x="3009900" y="1033462"/>
              <a:ext cx="400050" cy="265112"/>
            </a:xfrm>
            <a:custGeom>
              <a:avLst/>
              <a:gdLst>
                <a:gd name="T0" fmla="*/ 2147483647 w 252"/>
                <a:gd name="T1" fmla="*/ 2147483647 h 167"/>
                <a:gd name="T2" fmla="*/ 2147483647 w 252"/>
                <a:gd name="T3" fmla="*/ 2147483647 h 167"/>
                <a:gd name="T4" fmla="*/ 2147483647 w 252"/>
                <a:gd name="T5" fmla="*/ 0 h 167"/>
                <a:gd name="T6" fmla="*/ 2147483647 w 252"/>
                <a:gd name="T7" fmla="*/ 2147483647 h 167"/>
                <a:gd name="T8" fmla="*/ 2147483647 w 252"/>
                <a:gd name="T9" fmla="*/ 2147483647 h 167"/>
                <a:gd name="T10" fmla="*/ 2147483647 w 252"/>
                <a:gd name="T11" fmla="*/ 2147483647 h 167"/>
                <a:gd name="T12" fmla="*/ 2147483647 w 252"/>
                <a:gd name="T13" fmla="*/ 2147483647 h 167"/>
                <a:gd name="T14" fmla="*/ 2147483647 w 252"/>
                <a:gd name="T15" fmla="*/ 2147483647 h 167"/>
                <a:gd name="T16" fmla="*/ 0 w 252"/>
                <a:gd name="T17" fmla="*/ 2147483647 h 167"/>
                <a:gd name="T18" fmla="*/ 2147483647 w 252"/>
                <a:gd name="T19" fmla="*/ 2147483647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2"/>
                <a:gd name="T31" fmla="*/ 0 h 167"/>
                <a:gd name="T32" fmla="*/ 252 w 252"/>
                <a:gd name="T33" fmla="*/ 167 h 16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2" h="167">
                  <a:moveTo>
                    <a:pt x="169" y="79"/>
                  </a:moveTo>
                  <a:lnTo>
                    <a:pt x="252" y="32"/>
                  </a:lnTo>
                  <a:lnTo>
                    <a:pt x="234" y="0"/>
                  </a:lnTo>
                  <a:lnTo>
                    <a:pt x="151" y="49"/>
                  </a:lnTo>
                  <a:lnTo>
                    <a:pt x="169" y="79"/>
                  </a:lnTo>
                  <a:close/>
                  <a:moveTo>
                    <a:pt x="18" y="167"/>
                  </a:moveTo>
                  <a:lnTo>
                    <a:pt x="101" y="119"/>
                  </a:lnTo>
                  <a:lnTo>
                    <a:pt x="83" y="87"/>
                  </a:lnTo>
                  <a:lnTo>
                    <a:pt x="0" y="136"/>
                  </a:lnTo>
                  <a:lnTo>
                    <a:pt x="18"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7" name="Freeform 284"/>
            <p:cNvSpPr>
              <a:spLocks/>
            </p:cNvSpPr>
            <p:nvPr/>
          </p:nvSpPr>
          <p:spPr bwMode="auto">
            <a:xfrm>
              <a:off x="3489325" y="933450"/>
              <a:ext cx="93663" cy="88900"/>
            </a:xfrm>
            <a:custGeom>
              <a:avLst/>
              <a:gdLst>
                <a:gd name="T0" fmla="*/ 2147483647 w 59"/>
                <a:gd name="T1" fmla="*/ 2147483647 h 56"/>
                <a:gd name="T2" fmla="*/ 2147483647 w 59"/>
                <a:gd name="T3" fmla="*/ 2147483647 h 56"/>
                <a:gd name="T4" fmla="*/ 2147483647 w 59"/>
                <a:gd name="T5" fmla="*/ 0 h 56"/>
                <a:gd name="T6" fmla="*/ 0 w 59"/>
                <a:gd name="T7" fmla="*/ 2147483647 h 56"/>
                <a:gd name="T8" fmla="*/ 2147483647 w 59"/>
                <a:gd name="T9" fmla="*/ 2147483647 h 56"/>
                <a:gd name="T10" fmla="*/ 0 60000 65536"/>
                <a:gd name="T11" fmla="*/ 0 60000 65536"/>
                <a:gd name="T12" fmla="*/ 0 60000 65536"/>
                <a:gd name="T13" fmla="*/ 0 60000 65536"/>
                <a:gd name="T14" fmla="*/ 0 60000 65536"/>
                <a:gd name="T15" fmla="*/ 0 w 59"/>
                <a:gd name="T16" fmla="*/ 0 h 56"/>
                <a:gd name="T17" fmla="*/ 59 w 59"/>
                <a:gd name="T18" fmla="*/ 56 h 56"/>
              </a:gdLst>
              <a:ahLst/>
              <a:cxnLst>
                <a:cxn ang="T10">
                  <a:pos x="T0" y="T1"/>
                </a:cxn>
                <a:cxn ang="T11">
                  <a:pos x="T2" y="T3"/>
                </a:cxn>
                <a:cxn ang="T12">
                  <a:pos x="T4" y="T5"/>
                </a:cxn>
                <a:cxn ang="T13">
                  <a:pos x="T6" y="T7"/>
                </a:cxn>
                <a:cxn ang="T14">
                  <a:pos x="T8" y="T9"/>
                </a:cxn>
              </a:cxnLst>
              <a:rect l="T15" t="T16" r="T17" b="T18"/>
              <a:pathLst>
                <a:path w="59" h="56">
                  <a:moveTo>
                    <a:pt x="18" y="56"/>
                  </a:moveTo>
                  <a:lnTo>
                    <a:pt x="59" y="32"/>
                  </a:lnTo>
                  <a:lnTo>
                    <a:pt x="41" y="0"/>
                  </a:lnTo>
                  <a:lnTo>
                    <a:pt x="0" y="24"/>
                  </a:lnTo>
                  <a:lnTo>
                    <a:pt x="1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8" name="Freeform 285"/>
            <p:cNvSpPr>
              <a:spLocks/>
            </p:cNvSpPr>
            <p:nvPr/>
          </p:nvSpPr>
          <p:spPr bwMode="auto">
            <a:xfrm>
              <a:off x="3489325" y="933450"/>
              <a:ext cx="93663" cy="88900"/>
            </a:xfrm>
            <a:custGeom>
              <a:avLst/>
              <a:gdLst>
                <a:gd name="T0" fmla="*/ 2147483647 w 59"/>
                <a:gd name="T1" fmla="*/ 2147483647 h 56"/>
                <a:gd name="T2" fmla="*/ 2147483647 w 59"/>
                <a:gd name="T3" fmla="*/ 2147483647 h 56"/>
                <a:gd name="T4" fmla="*/ 2147483647 w 59"/>
                <a:gd name="T5" fmla="*/ 0 h 56"/>
                <a:gd name="T6" fmla="*/ 0 w 59"/>
                <a:gd name="T7" fmla="*/ 2147483647 h 56"/>
                <a:gd name="T8" fmla="*/ 0 60000 65536"/>
                <a:gd name="T9" fmla="*/ 0 60000 65536"/>
                <a:gd name="T10" fmla="*/ 0 60000 65536"/>
                <a:gd name="T11" fmla="*/ 0 60000 65536"/>
                <a:gd name="T12" fmla="*/ 0 w 59"/>
                <a:gd name="T13" fmla="*/ 0 h 56"/>
                <a:gd name="T14" fmla="*/ 59 w 59"/>
                <a:gd name="T15" fmla="*/ 56 h 56"/>
              </a:gdLst>
              <a:ahLst/>
              <a:cxnLst>
                <a:cxn ang="T8">
                  <a:pos x="T0" y="T1"/>
                </a:cxn>
                <a:cxn ang="T9">
                  <a:pos x="T2" y="T3"/>
                </a:cxn>
                <a:cxn ang="T10">
                  <a:pos x="T4" y="T5"/>
                </a:cxn>
                <a:cxn ang="T11">
                  <a:pos x="T6" y="T7"/>
                </a:cxn>
              </a:cxnLst>
              <a:rect l="T12" t="T13" r="T14" b="T15"/>
              <a:pathLst>
                <a:path w="59" h="56">
                  <a:moveTo>
                    <a:pt x="18" y="56"/>
                  </a:moveTo>
                  <a:lnTo>
                    <a:pt x="59" y="32"/>
                  </a:lnTo>
                  <a:lnTo>
                    <a:pt x="41" y="0"/>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69" name="Freeform 286"/>
            <p:cNvSpPr>
              <a:spLocks/>
            </p:cNvSpPr>
            <p:nvPr/>
          </p:nvSpPr>
          <p:spPr bwMode="auto">
            <a:xfrm>
              <a:off x="2587625" y="1003300"/>
              <a:ext cx="90488" cy="95250"/>
            </a:xfrm>
            <a:custGeom>
              <a:avLst/>
              <a:gdLst>
                <a:gd name="T0" fmla="*/ 2147483647 w 57"/>
                <a:gd name="T1" fmla="*/ 2147483647 h 60"/>
                <a:gd name="T2" fmla="*/ 2147483647 w 57"/>
                <a:gd name="T3" fmla="*/ 2147483647 h 60"/>
                <a:gd name="T4" fmla="*/ 2147483647 w 57"/>
                <a:gd name="T5" fmla="*/ 0 h 60"/>
                <a:gd name="T6" fmla="*/ 0 w 57"/>
                <a:gd name="T7" fmla="*/ 2147483647 h 60"/>
                <a:gd name="T8" fmla="*/ 2147483647 w 57"/>
                <a:gd name="T9" fmla="*/ 2147483647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7" y="60"/>
                  </a:moveTo>
                  <a:lnTo>
                    <a:pt x="57" y="24"/>
                  </a:lnTo>
                  <a:lnTo>
                    <a:pt x="30" y="0"/>
                  </a:lnTo>
                  <a:lnTo>
                    <a:pt x="0" y="37"/>
                  </a:lnTo>
                  <a:lnTo>
                    <a:pt x="27"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0" name="Freeform 287"/>
            <p:cNvSpPr>
              <a:spLocks/>
            </p:cNvSpPr>
            <p:nvPr/>
          </p:nvSpPr>
          <p:spPr bwMode="auto">
            <a:xfrm>
              <a:off x="2587625" y="1003300"/>
              <a:ext cx="90488" cy="95250"/>
            </a:xfrm>
            <a:custGeom>
              <a:avLst/>
              <a:gdLst>
                <a:gd name="T0" fmla="*/ 2147483647 w 57"/>
                <a:gd name="T1" fmla="*/ 2147483647 h 60"/>
                <a:gd name="T2" fmla="*/ 2147483647 w 57"/>
                <a:gd name="T3" fmla="*/ 2147483647 h 60"/>
                <a:gd name="T4" fmla="*/ 2147483647 w 57"/>
                <a:gd name="T5" fmla="*/ 0 h 60"/>
                <a:gd name="T6" fmla="*/ 0 w 57"/>
                <a:gd name="T7" fmla="*/ 2147483647 h 60"/>
                <a:gd name="T8" fmla="*/ 0 60000 65536"/>
                <a:gd name="T9" fmla="*/ 0 60000 65536"/>
                <a:gd name="T10" fmla="*/ 0 60000 65536"/>
                <a:gd name="T11" fmla="*/ 0 60000 65536"/>
                <a:gd name="T12" fmla="*/ 0 w 57"/>
                <a:gd name="T13" fmla="*/ 0 h 60"/>
                <a:gd name="T14" fmla="*/ 57 w 57"/>
                <a:gd name="T15" fmla="*/ 60 h 60"/>
              </a:gdLst>
              <a:ahLst/>
              <a:cxnLst>
                <a:cxn ang="T8">
                  <a:pos x="T0" y="T1"/>
                </a:cxn>
                <a:cxn ang="T9">
                  <a:pos x="T2" y="T3"/>
                </a:cxn>
                <a:cxn ang="T10">
                  <a:pos x="T4" y="T5"/>
                </a:cxn>
                <a:cxn ang="T11">
                  <a:pos x="T6" y="T7"/>
                </a:cxn>
              </a:cxnLst>
              <a:rect l="T12" t="T13" r="T14" b="T15"/>
              <a:pathLst>
                <a:path w="57" h="60">
                  <a:moveTo>
                    <a:pt x="27" y="60"/>
                  </a:moveTo>
                  <a:lnTo>
                    <a:pt x="57" y="24"/>
                  </a:lnTo>
                  <a:lnTo>
                    <a:pt x="30" y="0"/>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1" name="Freeform 288"/>
            <p:cNvSpPr>
              <a:spLocks noEditPoints="1"/>
            </p:cNvSpPr>
            <p:nvPr/>
          </p:nvSpPr>
          <p:spPr bwMode="auto">
            <a:xfrm>
              <a:off x="2714625" y="579437"/>
              <a:ext cx="320675" cy="366712"/>
            </a:xfrm>
            <a:custGeom>
              <a:avLst/>
              <a:gdLst>
                <a:gd name="T0" fmla="*/ 2147483647 w 202"/>
                <a:gd name="T1" fmla="*/ 2147483647 h 231"/>
                <a:gd name="T2" fmla="*/ 2147483647 w 202"/>
                <a:gd name="T3" fmla="*/ 2147483647 h 231"/>
                <a:gd name="T4" fmla="*/ 2147483647 w 202"/>
                <a:gd name="T5" fmla="*/ 0 h 231"/>
                <a:gd name="T6" fmla="*/ 2147483647 w 202"/>
                <a:gd name="T7" fmla="*/ 2147483647 h 231"/>
                <a:gd name="T8" fmla="*/ 2147483647 w 202"/>
                <a:gd name="T9" fmla="*/ 2147483647 h 231"/>
                <a:gd name="T10" fmla="*/ 2147483647 w 202"/>
                <a:gd name="T11" fmla="*/ 2147483647 h 231"/>
                <a:gd name="T12" fmla="*/ 2147483647 w 202"/>
                <a:gd name="T13" fmla="*/ 2147483647 h 231"/>
                <a:gd name="T14" fmla="*/ 2147483647 w 202"/>
                <a:gd name="T15" fmla="*/ 2147483647 h 231"/>
                <a:gd name="T16" fmla="*/ 0 w 202"/>
                <a:gd name="T17" fmla="*/ 2147483647 h 231"/>
                <a:gd name="T18" fmla="*/ 2147483647 w 202"/>
                <a:gd name="T19" fmla="*/ 2147483647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31"/>
                <a:gd name="T32" fmla="*/ 202 w 202"/>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31">
                  <a:moveTo>
                    <a:pt x="140" y="97"/>
                  </a:moveTo>
                  <a:lnTo>
                    <a:pt x="202" y="24"/>
                  </a:lnTo>
                  <a:lnTo>
                    <a:pt x="175" y="0"/>
                  </a:lnTo>
                  <a:lnTo>
                    <a:pt x="113" y="75"/>
                  </a:lnTo>
                  <a:lnTo>
                    <a:pt x="140" y="97"/>
                  </a:lnTo>
                  <a:close/>
                  <a:moveTo>
                    <a:pt x="28" y="231"/>
                  </a:moveTo>
                  <a:lnTo>
                    <a:pt x="90" y="158"/>
                  </a:lnTo>
                  <a:lnTo>
                    <a:pt x="62" y="134"/>
                  </a:lnTo>
                  <a:lnTo>
                    <a:pt x="0" y="208"/>
                  </a:lnTo>
                  <a:lnTo>
                    <a:pt x="28"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2" name="Freeform 289"/>
            <p:cNvSpPr>
              <a:spLocks/>
            </p:cNvSpPr>
            <p:nvPr/>
          </p:nvSpPr>
          <p:spPr bwMode="auto">
            <a:xfrm>
              <a:off x="3070225" y="427037"/>
              <a:ext cx="93663" cy="95250"/>
            </a:xfrm>
            <a:custGeom>
              <a:avLst/>
              <a:gdLst>
                <a:gd name="T0" fmla="*/ 2147483647 w 59"/>
                <a:gd name="T1" fmla="*/ 2147483647 h 60"/>
                <a:gd name="T2" fmla="*/ 2147483647 w 59"/>
                <a:gd name="T3" fmla="*/ 2147483647 h 60"/>
                <a:gd name="T4" fmla="*/ 2147483647 w 59"/>
                <a:gd name="T5" fmla="*/ 0 h 60"/>
                <a:gd name="T6" fmla="*/ 0 w 59"/>
                <a:gd name="T7" fmla="*/ 2147483647 h 60"/>
                <a:gd name="T8" fmla="*/ 2147483647 w 59"/>
                <a:gd name="T9" fmla="*/ 2147483647 h 60"/>
                <a:gd name="T10" fmla="*/ 0 60000 65536"/>
                <a:gd name="T11" fmla="*/ 0 60000 65536"/>
                <a:gd name="T12" fmla="*/ 0 60000 65536"/>
                <a:gd name="T13" fmla="*/ 0 60000 65536"/>
                <a:gd name="T14" fmla="*/ 0 60000 65536"/>
                <a:gd name="T15" fmla="*/ 0 w 59"/>
                <a:gd name="T16" fmla="*/ 0 h 60"/>
                <a:gd name="T17" fmla="*/ 59 w 59"/>
                <a:gd name="T18" fmla="*/ 60 h 60"/>
              </a:gdLst>
              <a:ahLst/>
              <a:cxnLst>
                <a:cxn ang="T10">
                  <a:pos x="T0" y="T1"/>
                </a:cxn>
                <a:cxn ang="T11">
                  <a:pos x="T2" y="T3"/>
                </a:cxn>
                <a:cxn ang="T12">
                  <a:pos x="T4" y="T5"/>
                </a:cxn>
                <a:cxn ang="T13">
                  <a:pos x="T6" y="T7"/>
                </a:cxn>
                <a:cxn ang="T14">
                  <a:pos x="T8" y="T9"/>
                </a:cxn>
              </a:cxnLst>
              <a:rect l="T15" t="T16" r="T17" b="T18"/>
              <a:pathLst>
                <a:path w="59" h="60">
                  <a:moveTo>
                    <a:pt x="28" y="60"/>
                  </a:moveTo>
                  <a:lnTo>
                    <a:pt x="59" y="24"/>
                  </a:lnTo>
                  <a:lnTo>
                    <a:pt x="31" y="0"/>
                  </a:lnTo>
                  <a:lnTo>
                    <a:pt x="0" y="36"/>
                  </a:lnTo>
                  <a:lnTo>
                    <a:pt x="2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3" name="Freeform 290"/>
            <p:cNvSpPr>
              <a:spLocks/>
            </p:cNvSpPr>
            <p:nvPr/>
          </p:nvSpPr>
          <p:spPr bwMode="auto">
            <a:xfrm>
              <a:off x="3070225" y="427037"/>
              <a:ext cx="93663" cy="95250"/>
            </a:xfrm>
            <a:custGeom>
              <a:avLst/>
              <a:gdLst>
                <a:gd name="T0" fmla="*/ 2147483647 w 59"/>
                <a:gd name="T1" fmla="*/ 2147483647 h 60"/>
                <a:gd name="T2" fmla="*/ 2147483647 w 59"/>
                <a:gd name="T3" fmla="*/ 2147483647 h 60"/>
                <a:gd name="T4" fmla="*/ 2147483647 w 59"/>
                <a:gd name="T5" fmla="*/ 0 h 60"/>
                <a:gd name="T6" fmla="*/ 0 w 59"/>
                <a:gd name="T7" fmla="*/ 2147483647 h 60"/>
                <a:gd name="T8" fmla="*/ 0 60000 65536"/>
                <a:gd name="T9" fmla="*/ 0 60000 65536"/>
                <a:gd name="T10" fmla="*/ 0 60000 65536"/>
                <a:gd name="T11" fmla="*/ 0 60000 65536"/>
                <a:gd name="T12" fmla="*/ 0 w 59"/>
                <a:gd name="T13" fmla="*/ 0 h 60"/>
                <a:gd name="T14" fmla="*/ 59 w 59"/>
                <a:gd name="T15" fmla="*/ 60 h 60"/>
              </a:gdLst>
              <a:ahLst/>
              <a:cxnLst>
                <a:cxn ang="T8">
                  <a:pos x="T0" y="T1"/>
                </a:cxn>
                <a:cxn ang="T9">
                  <a:pos x="T2" y="T3"/>
                </a:cxn>
                <a:cxn ang="T10">
                  <a:pos x="T4" y="T5"/>
                </a:cxn>
                <a:cxn ang="T11">
                  <a:pos x="T6" y="T7"/>
                </a:cxn>
              </a:cxnLst>
              <a:rect l="T12" t="T13" r="T14" b="T15"/>
              <a:pathLst>
                <a:path w="59" h="60">
                  <a:moveTo>
                    <a:pt x="28" y="60"/>
                  </a:moveTo>
                  <a:lnTo>
                    <a:pt x="59" y="24"/>
                  </a:lnTo>
                  <a:lnTo>
                    <a:pt x="31" y="0"/>
                  </a:lnTo>
                  <a:lnTo>
                    <a:pt x="0"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4" name="Freeform 291"/>
            <p:cNvSpPr>
              <a:spLocks/>
            </p:cNvSpPr>
            <p:nvPr/>
          </p:nvSpPr>
          <p:spPr bwMode="auto">
            <a:xfrm>
              <a:off x="2254250" y="808037"/>
              <a:ext cx="79375" cy="90487"/>
            </a:xfrm>
            <a:custGeom>
              <a:avLst/>
              <a:gdLst>
                <a:gd name="T0" fmla="*/ 2147483647 w 50"/>
                <a:gd name="T1" fmla="*/ 2147483647 h 57"/>
                <a:gd name="T2" fmla="*/ 2147483647 w 50"/>
                <a:gd name="T3" fmla="*/ 2147483647 h 57"/>
                <a:gd name="T4" fmla="*/ 2147483647 w 50"/>
                <a:gd name="T5" fmla="*/ 0 h 57"/>
                <a:gd name="T6" fmla="*/ 0 w 50"/>
                <a:gd name="T7" fmla="*/ 2147483647 h 57"/>
                <a:gd name="T8" fmla="*/ 2147483647 w 50"/>
                <a:gd name="T9" fmla="*/ 2147483647 h 57"/>
                <a:gd name="T10" fmla="*/ 0 60000 65536"/>
                <a:gd name="T11" fmla="*/ 0 60000 65536"/>
                <a:gd name="T12" fmla="*/ 0 60000 65536"/>
                <a:gd name="T13" fmla="*/ 0 60000 65536"/>
                <a:gd name="T14" fmla="*/ 0 60000 65536"/>
                <a:gd name="T15" fmla="*/ 0 w 50"/>
                <a:gd name="T16" fmla="*/ 0 h 57"/>
                <a:gd name="T17" fmla="*/ 50 w 50"/>
                <a:gd name="T18" fmla="*/ 57 h 57"/>
              </a:gdLst>
              <a:ahLst/>
              <a:cxnLst>
                <a:cxn ang="T10">
                  <a:pos x="T0" y="T1"/>
                </a:cxn>
                <a:cxn ang="T11">
                  <a:pos x="T2" y="T3"/>
                </a:cxn>
                <a:cxn ang="T12">
                  <a:pos x="T4" y="T5"/>
                </a:cxn>
                <a:cxn ang="T13">
                  <a:pos x="T6" y="T7"/>
                </a:cxn>
                <a:cxn ang="T14">
                  <a:pos x="T8" y="T9"/>
                </a:cxn>
              </a:cxnLst>
              <a:rect l="T15" t="T16" r="T17" b="T18"/>
              <a:pathLst>
                <a:path w="50" h="57">
                  <a:moveTo>
                    <a:pt x="34" y="57"/>
                  </a:moveTo>
                  <a:lnTo>
                    <a:pt x="50" y="13"/>
                  </a:lnTo>
                  <a:lnTo>
                    <a:pt x="16" y="0"/>
                  </a:lnTo>
                  <a:lnTo>
                    <a:pt x="0" y="44"/>
                  </a:lnTo>
                  <a:lnTo>
                    <a:pt x="34"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5" name="Freeform 292"/>
            <p:cNvSpPr>
              <a:spLocks/>
            </p:cNvSpPr>
            <p:nvPr/>
          </p:nvSpPr>
          <p:spPr bwMode="auto">
            <a:xfrm>
              <a:off x="2254250" y="808037"/>
              <a:ext cx="79375" cy="90487"/>
            </a:xfrm>
            <a:custGeom>
              <a:avLst/>
              <a:gdLst>
                <a:gd name="T0" fmla="*/ 2147483647 w 50"/>
                <a:gd name="T1" fmla="*/ 2147483647 h 57"/>
                <a:gd name="T2" fmla="*/ 2147483647 w 50"/>
                <a:gd name="T3" fmla="*/ 2147483647 h 57"/>
                <a:gd name="T4" fmla="*/ 2147483647 w 50"/>
                <a:gd name="T5" fmla="*/ 0 h 57"/>
                <a:gd name="T6" fmla="*/ 0 w 50"/>
                <a:gd name="T7" fmla="*/ 2147483647 h 57"/>
                <a:gd name="T8" fmla="*/ 0 60000 65536"/>
                <a:gd name="T9" fmla="*/ 0 60000 65536"/>
                <a:gd name="T10" fmla="*/ 0 60000 65536"/>
                <a:gd name="T11" fmla="*/ 0 60000 65536"/>
                <a:gd name="T12" fmla="*/ 0 w 50"/>
                <a:gd name="T13" fmla="*/ 0 h 57"/>
                <a:gd name="T14" fmla="*/ 50 w 50"/>
                <a:gd name="T15" fmla="*/ 57 h 57"/>
              </a:gdLst>
              <a:ahLst/>
              <a:cxnLst>
                <a:cxn ang="T8">
                  <a:pos x="T0" y="T1"/>
                </a:cxn>
                <a:cxn ang="T9">
                  <a:pos x="T2" y="T3"/>
                </a:cxn>
                <a:cxn ang="T10">
                  <a:pos x="T4" y="T5"/>
                </a:cxn>
                <a:cxn ang="T11">
                  <a:pos x="T6" y="T7"/>
                </a:cxn>
              </a:cxnLst>
              <a:rect l="T12" t="T13" r="T14" b="T15"/>
              <a:pathLst>
                <a:path w="50" h="57">
                  <a:moveTo>
                    <a:pt x="34" y="57"/>
                  </a:moveTo>
                  <a:lnTo>
                    <a:pt x="50" y="13"/>
                  </a:lnTo>
                  <a:lnTo>
                    <a:pt x="16" y="0"/>
                  </a:lnTo>
                  <a:lnTo>
                    <a:pt x="0"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6" name="Freeform 293"/>
            <p:cNvSpPr>
              <a:spLocks noEditPoints="1"/>
            </p:cNvSpPr>
            <p:nvPr/>
          </p:nvSpPr>
          <p:spPr bwMode="auto">
            <a:xfrm>
              <a:off x="2322513" y="287337"/>
              <a:ext cx="200025" cy="425450"/>
            </a:xfrm>
            <a:custGeom>
              <a:avLst/>
              <a:gdLst>
                <a:gd name="T0" fmla="*/ 2147483647 w 126"/>
                <a:gd name="T1" fmla="*/ 2147483647 h 268"/>
                <a:gd name="T2" fmla="*/ 2147483647 w 126"/>
                <a:gd name="T3" fmla="*/ 2147483647 h 268"/>
                <a:gd name="T4" fmla="*/ 2147483647 w 126"/>
                <a:gd name="T5" fmla="*/ 0 h 268"/>
                <a:gd name="T6" fmla="*/ 2147483647 w 126"/>
                <a:gd name="T7" fmla="*/ 2147483647 h 268"/>
                <a:gd name="T8" fmla="*/ 2147483647 w 126"/>
                <a:gd name="T9" fmla="*/ 2147483647 h 268"/>
                <a:gd name="T10" fmla="*/ 2147483647 w 126"/>
                <a:gd name="T11" fmla="*/ 2147483647 h 268"/>
                <a:gd name="T12" fmla="*/ 2147483647 w 126"/>
                <a:gd name="T13" fmla="*/ 2147483647 h 268"/>
                <a:gd name="T14" fmla="*/ 2147483647 w 126"/>
                <a:gd name="T15" fmla="*/ 2147483647 h 268"/>
                <a:gd name="T16" fmla="*/ 0 w 126"/>
                <a:gd name="T17" fmla="*/ 2147483647 h 268"/>
                <a:gd name="T18" fmla="*/ 2147483647 w 126"/>
                <a:gd name="T19" fmla="*/ 2147483647 h 2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6"/>
                <a:gd name="T31" fmla="*/ 0 h 268"/>
                <a:gd name="T32" fmla="*/ 126 w 126"/>
                <a:gd name="T33" fmla="*/ 268 h 2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6" h="268">
                  <a:moveTo>
                    <a:pt x="94" y="103"/>
                  </a:moveTo>
                  <a:lnTo>
                    <a:pt x="126" y="13"/>
                  </a:lnTo>
                  <a:lnTo>
                    <a:pt x="93" y="0"/>
                  </a:lnTo>
                  <a:lnTo>
                    <a:pt x="60" y="91"/>
                  </a:lnTo>
                  <a:lnTo>
                    <a:pt x="94" y="103"/>
                  </a:lnTo>
                  <a:close/>
                  <a:moveTo>
                    <a:pt x="34" y="268"/>
                  </a:moveTo>
                  <a:lnTo>
                    <a:pt x="67" y="176"/>
                  </a:lnTo>
                  <a:lnTo>
                    <a:pt x="33" y="164"/>
                  </a:lnTo>
                  <a:lnTo>
                    <a:pt x="0" y="255"/>
                  </a:lnTo>
                  <a:lnTo>
                    <a:pt x="34" y="2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7" name="Freeform 294"/>
            <p:cNvSpPr>
              <a:spLocks/>
            </p:cNvSpPr>
            <p:nvPr/>
          </p:nvSpPr>
          <p:spPr bwMode="auto">
            <a:xfrm>
              <a:off x="2509838" y="100012"/>
              <a:ext cx="80963" cy="90487"/>
            </a:xfrm>
            <a:custGeom>
              <a:avLst/>
              <a:gdLst>
                <a:gd name="T0" fmla="*/ 2147483647 w 51"/>
                <a:gd name="T1" fmla="*/ 2147483647 h 57"/>
                <a:gd name="T2" fmla="*/ 2147483647 w 51"/>
                <a:gd name="T3" fmla="*/ 2147483647 h 57"/>
                <a:gd name="T4" fmla="*/ 2147483647 w 51"/>
                <a:gd name="T5" fmla="*/ 0 h 57"/>
                <a:gd name="T6" fmla="*/ 0 w 51"/>
                <a:gd name="T7" fmla="*/ 2147483647 h 57"/>
                <a:gd name="T8" fmla="*/ 2147483647 w 51"/>
                <a:gd name="T9" fmla="*/ 2147483647 h 57"/>
                <a:gd name="T10" fmla="*/ 0 60000 65536"/>
                <a:gd name="T11" fmla="*/ 0 60000 65536"/>
                <a:gd name="T12" fmla="*/ 0 60000 65536"/>
                <a:gd name="T13" fmla="*/ 0 60000 65536"/>
                <a:gd name="T14" fmla="*/ 0 60000 65536"/>
                <a:gd name="T15" fmla="*/ 0 w 51"/>
                <a:gd name="T16" fmla="*/ 0 h 57"/>
                <a:gd name="T17" fmla="*/ 51 w 51"/>
                <a:gd name="T18" fmla="*/ 57 h 57"/>
              </a:gdLst>
              <a:ahLst/>
              <a:cxnLst>
                <a:cxn ang="T10">
                  <a:pos x="T0" y="T1"/>
                </a:cxn>
                <a:cxn ang="T11">
                  <a:pos x="T2" y="T3"/>
                </a:cxn>
                <a:cxn ang="T12">
                  <a:pos x="T4" y="T5"/>
                </a:cxn>
                <a:cxn ang="T13">
                  <a:pos x="T6" y="T7"/>
                </a:cxn>
                <a:cxn ang="T14">
                  <a:pos x="T8" y="T9"/>
                </a:cxn>
              </a:cxnLst>
              <a:rect l="T15" t="T16" r="T17" b="T18"/>
              <a:pathLst>
                <a:path w="51" h="57">
                  <a:moveTo>
                    <a:pt x="35" y="57"/>
                  </a:moveTo>
                  <a:lnTo>
                    <a:pt x="51" y="12"/>
                  </a:lnTo>
                  <a:lnTo>
                    <a:pt x="17" y="0"/>
                  </a:lnTo>
                  <a:lnTo>
                    <a:pt x="0" y="45"/>
                  </a:lnTo>
                  <a:lnTo>
                    <a:pt x="35"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8" name="Freeform 295"/>
            <p:cNvSpPr>
              <a:spLocks/>
            </p:cNvSpPr>
            <p:nvPr/>
          </p:nvSpPr>
          <p:spPr bwMode="auto">
            <a:xfrm>
              <a:off x="2509838" y="100012"/>
              <a:ext cx="80963" cy="90487"/>
            </a:xfrm>
            <a:custGeom>
              <a:avLst/>
              <a:gdLst>
                <a:gd name="T0" fmla="*/ 2147483647 w 51"/>
                <a:gd name="T1" fmla="*/ 2147483647 h 57"/>
                <a:gd name="T2" fmla="*/ 2147483647 w 51"/>
                <a:gd name="T3" fmla="*/ 2147483647 h 57"/>
                <a:gd name="T4" fmla="*/ 2147483647 w 51"/>
                <a:gd name="T5" fmla="*/ 0 h 57"/>
                <a:gd name="T6" fmla="*/ 0 w 51"/>
                <a:gd name="T7" fmla="*/ 2147483647 h 57"/>
                <a:gd name="T8" fmla="*/ 0 60000 65536"/>
                <a:gd name="T9" fmla="*/ 0 60000 65536"/>
                <a:gd name="T10" fmla="*/ 0 60000 65536"/>
                <a:gd name="T11" fmla="*/ 0 60000 65536"/>
                <a:gd name="T12" fmla="*/ 0 w 51"/>
                <a:gd name="T13" fmla="*/ 0 h 57"/>
                <a:gd name="T14" fmla="*/ 51 w 51"/>
                <a:gd name="T15" fmla="*/ 57 h 57"/>
              </a:gdLst>
              <a:ahLst/>
              <a:cxnLst>
                <a:cxn ang="T8">
                  <a:pos x="T0" y="T1"/>
                </a:cxn>
                <a:cxn ang="T9">
                  <a:pos x="T2" y="T3"/>
                </a:cxn>
                <a:cxn ang="T10">
                  <a:pos x="T4" y="T5"/>
                </a:cxn>
                <a:cxn ang="T11">
                  <a:pos x="T6" y="T7"/>
                </a:cxn>
              </a:cxnLst>
              <a:rect l="T12" t="T13" r="T14" b="T15"/>
              <a:pathLst>
                <a:path w="51" h="57">
                  <a:moveTo>
                    <a:pt x="35" y="57"/>
                  </a:moveTo>
                  <a:lnTo>
                    <a:pt x="51" y="12"/>
                  </a:lnTo>
                  <a:lnTo>
                    <a:pt x="17" y="0"/>
                  </a:lnTo>
                  <a:lnTo>
                    <a:pt x="0" y="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79" name="Freeform 296"/>
            <p:cNvSpPr>
              <a:spLocks/>
            </p:cNvSpPr>
            <p:nvPr/>
          </p:nvSpPr>
          <p:spPr bwMode="auto">
            <a:xfrm>
              <a:off x="2043113" y="939800"/>
              <a:ext cx="69850" cy="85725"/>
            </a:xfrm>
            <a:custGeom>
              <a:avLst/>
              <a:gdLst>
                <a:gd name="T0" fmla="*/ 2147483647 w 44"/>
                <a:gd name="T1" fmla="*/ 2147483647 h 54"/>
                <a:gd name="T2" fmla="*/ 2147483647 w 44"/>
                <a:gd name="T3" fmla="*/ 2147483647 h 54"/>
                <a:gd name="T4" fmla="*/ 2147483647 w 44"/>
                <a:gd name="T5" fmla="*/ 0 h 54"/>
                <a:gd name="T6" fmla="*/ 0 w 44"/>
                <a:gd name="T7" fmla="*/ 2147483647 h 54"/>
                <a:gd name="T8" fmla="*/ 2147483647 w 44"/>
                <a:gd name="T9" fmla="*/ 2147483647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35" y="54"/>
                  </a:moveTo>
                  <a:lnTo>
                    <a:pt x="44" y="6"/>
                  </a:lnTo>
                  <a:lnTo>
                    <a:pt x="9" y="0"/>
                  </a:lnTo>
                  <a:lnTo>
                    <a:pt x="0" y="46"/>
                  </a:lnTo>
                  <a:lnTo>
                    <a:pt x="35"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0" name="Freeform 297"/>
            <p:cNvSpPr>
              <a:spLocks/>
            </p:cNvSpPr>
            <p:nvPr/>
          </p:nvSpPr>
          <p:spPr bwMode="auto">
            <a:xfrm>
              <a:off x="2043113" y="939800"/>
              <a:ext cx="69850" cy="85725"/>
            </a:xfrm>
            <a:custGeom>
              <a:avLst/>
              <a:gdLst>
                <a:gd name="T0" fmla="*/ 2147483647 w 44"/>
                <a:gd name="T1" fmla="*/ 2147483647 h 54"/>
                <a:gd name="T2" fmla="*/ 2147483647 w 44"/>
                <a:gd name="T3" fmla="*/ 2147483647 h 54"/>
                <a:gd name="T4" fmla="*/ 2147483647 w 44"/>
                <a:gd name="T5" fmla="*/ 0 h 54"/>
                <a:gd name="T6" fmla="*/ 0 w 44"/>
                <a:gd name="T7" fmla="*/ 2147483647 h 54"/>
                <a:gd name="T8" fmla="*/ 0 60000 65536"/>
                <a:gd name="T9" fmla="*/ 0 60000 65536"/>
                <a:gd name="T10" fmla="*/ 0 60000 65536"/>
                <a:gd name="T11" fmla="*/ 0 60000 65536"/>
                <a:gd name="T12" fmla="*/ 0 w 44"/>
                <a:gd name="T13" fmla="*/ 0 h 54"/>
                <a:gd name="T14" fmla="*/ 44 w 44"/>
                <a:gd name="T15" fmla="*/ 54 h 54"/>
              </a:gdLst>
              <a:ahLst/>
              <a:cxnLst>
                <a:cxn ang="T8">
                  <a:pos x="T0" y="T1"/>
                </a:cxn>
                <a:cxn ang="T9">
                  <a:pos x="T2" y="T3"/>
                </a:cxn>
                <a:cxn ang="T10">
                  <a:pos x="T4" y="T5"/>
                </a:cxn>
                <a:cxn ang="T11">
                  <a:pos x="T6" y="T7"/>
                </a:cxn>
              </a:cxnLst>
              <a:rect l="T12" t="T13" r="T14" b="T15"/>
              <a:pathLst>
                <a:path w="44" h="54">
                  <a:moveTo>
                    <a:pt x="35" y="54"/>
                  </a:moveTo>
                  <a:lnTo>
                    <a:pt x="44" y="6"/>
                  </a:lnTo>
                  <a:lnTo>
                    <a:pt x="9" y="0"/>
                  </a:lnTo>
                  <a:lnTo>
                    <a:pt x="0" y="4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1" name="Freeform 298"/>
            <p:cNvSpPr>
              <a:spLocks noEditPoints="1"/>
            </p:cNvSpPr>
            <p:nvPr/>
          </p:nvSpPr>
          <p:spPr bwMode="auto">
            <a:xfrm>
              <a:off x="2076450" y="506412"/>
              <a:ext cx="120650" cy="347662"/>
            </a:xfrm>
            <a:custGeom>
              <a:avLst/>
              <a:gdLst>
                <a:gd name="T0" fmla="*/ 2147483647 w 76"/>
                <a:gd name="T1" fmla="*/ 2147483647 h 219"/>
                <a:gd name="T2" fmla="*/ 2147483647 w 76"/>
                <a:gd name="T3" fmla="*/ 2147483647 h 219"/>
                <a:gd name="T4" fmla="*/ 2147483647 w 76"/>
                <a:gd name="T5" fmla="*/ 0 h 219"/>
                <a:gd name="T6" fmla="*/ 2147483647 w 76"/>
                <a:gd name="T7" fmla="*/ 2147483647 h 219"/>
                <a:gd name="T8" fmla="*/ 2147483647 w 76"/>
                <a:gd name="T9" fmla="*/ 2147483647 h 219"/>
                <a:gd name="T10" fmla="*/ 2147483647 w 76"/>
                <a:gd name="T11" fmla="*/ 2147483647 h 219"/>
                <a:gd name="T12" fmla="*/ 2147483647 w 76"/>
                <a:gd name="T13" fmla="*/ 2147483647 h 219"/>
                <a:gd name="T14" fmla="*/ 2147483647 w 76"/>
                <a:gd name="T15" fmla="*/ 2147483647 h 219"/>
                <a:gd name="T16" fmla="*/ 0 w 76"/>
                <a:gd name="T17" fmla="*/ 2147483647 h 219"/>
                <a:gd name="T18" fmla="*/ 2147483647 w 76"/>
                <a:gd name="T19" fmla="*/ 2147483647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219"/>
                <a:gd name="T32" fmla="*/ 76 w 76"/>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219">
                  <a:moveTo>
                    <a:pt x="62" y="82"/>
                  </a:moveTo>
                  <a:lnTo>
                    <a:pt x="76" y="7"/>
                  </a:lnTo>
                  <a:lnTo>
                    <a:pt x="40" y="0"/>
                  </a:lnTo>
                  <a:lnTo>
                    <a:pt x="27" y="75"/>
                  </a:lnTo>
                  <a:lnTo>
                    <a:pt x="62" y="82"/>
                  </a:lnTo>
                  <a:close/>
                  <a:moveTo>
                    <a:pt x="36" y="219"/>
                  </a:moveTo>
                  <a:lnTo>
                    <a:pt x="50" y="143"/>
                  </a:lnTo>
                  <a:lnTo>
                    <a:pt x="14" y="136"/>
                  </a:lnTo>
                  <a:lnTo>
                    <a:pt x="0" y="212"/>
                  </a:lnTo>
                  <a:lnTo>
                    <a:pt x="36" y="2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2" name="Freeform 299"/>
            <p:cNvSpPr>
              <a:spLocks/>
            </p:cNvSpPr>
            <p:nvPr/>
          </p:nvSpPr>
          <p:spPr bwMode="auto">
            <a:xfrm>
              <a:off x="2160588" y="334962"/>
              <a:ext cx="69850" cy="85725"/>
            </a:xfrm>
            <a:custGeom>
              <a:avLst/>
              <a:gdLst>
                <a:gd name="T0" fmla="*/ 2147483647 w 44"/>
                <a:gd name="T1" fmla="*/ 2147483647 h 54"/>
                <a:gd name="T2" fmla="*/ 2147483647 w 44"/>
                <a:gd name="T3" fmla="*/ 2147483647 h 54"/>
                <a:gd name="T4" fmla="*/ 2147483647 w 44"/>
                <a:gd name="T5" fmla="*/ 0 h 54"/>
                <a:gd name="T6" fmla="*/ 0 w 44"/>
                <a:gd name="T7" fmla="*/ 2147483647 h 54"/>
                <a:gd name="T8" fmla="*/ 2147483647 w 44"/>
                <a:gd name="T9" fmla="*/ 2147483647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34" y="54"/>
                  </a:moveTo>
                  <a:lnTo>
                    <a:pt x="44" y="6"/>
                  </a:lnTo>
                  <a:lnTo>
                    <a:pt x="9" y="0"/>
                  </a:lnTo>
                  <a:lnTo>
                    <a:pt x="0" y="47"/>
                  </a:lnTo>
                  <a:lnTo>
                    <a:pt x="34"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3" name="Freeform 300"/>
            <p:cNvSpPr>
              <a:spLocks/>
            </p:cNvSpPr>
            <p:nvPr/>
          </p:nvSpPr>
          <p:spPr bwMode="auto">
            <a:xfrm>
              <a:off x="2160588" y="334962"/>
              <a:ext cx="69850" cy="85725"/>
            </a:xfrm>
            <a:custGeom>
              <a:avLst/>
              <a:gdLst>
                <a:gd name="T0" fmla="*/ 2147483647 w 44"/>
                <a:gd name="T1" fmla="*/ 2147483647 h 54"/>
                <a:gd name="T2" fmla="*/ 2147483647 w 44"/>
                <a:gd name="T3" fmla="*/ 2147483647 h 54"/>
                <a:gd name="T4" fmla="*/ 2147483647 w 44"/>
                <a:gd name="T5" fmla="*/ 0 h 54"/>
                <a:gd name="T6" fmla="*/ 0 w 44"/>
                <a:gd name="T7" fmla="*/ 2147483647 h 54"/>
                <a:gd name="T8" fmla="*/ 0 60000 65536"/>
                <a:gd name="T9" fmla="*/ 0 60000 65536"/>
                <a:gd name="T10" fmla="*/ 0 60000 65536"/>
                <a:gd name="T11" fmla="*/ 0 60000 65536"/>
                <a:gd name="T12" fmla="*/ 0 w 44"/>
                <a:gd name="T13" fmla="*/ 0 h 54"/>
                <a:gd name="T14" fmla="*/ 44 w 44"/>
                <a:gd name="T15" fmla="*/ 54 h 54"/>
              </a:gdLst>
              <a:ahLst/>
              <a:cxnLst>
                <a:cxn ang="T8">
                  <a:pos x="T0" y="T1"/>
                </a:cxn>
                <a:cxn ang="T9">
                  <a:pos x="T2" y="T3"/>
                </a:cxn>
                <a:cxn ang="T10">
                  <a:pos x="T4" y="T5"/>
                </a:cxn>
                <a:cxn ang="T11">
                  <a:pos x="T6" y="T7"/>
                </a:cxn>
              </a:cxnLst>
              <a:rect l="T12" t="T13" r="T14" b="T15"/>
              <a:pathLst>
                <a:path w="44" h="54">
                  <a:moveTo>
                    <a:pt x="34" y="54"/>
                  </a:moveTo>
                  <a:lnTo>
                    <a:pt x="44" y="6"/>
                  </a:lnTo>
                  <a:lnTo>
                    <a:pt x="9" y="0"/>
                  </a:lnTo>
                  <a:lnTo>
                    <a:pt x="0"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4" name="Freeform 301"/>
            <p:cNvSpPr>
              <a:spLocks/>
            </p:cNvSpPr>
            <p:nvPr/>
          </p:nvSpPr>
          <p:spPr bwMode="auto">
            <a:xfrm>
              <a:off x="1712913" y="933450"/>
              <a:ext cx="68263" cy="82550"/>
            </a:xfrm>
            <a:custGeom>
              <a:avLst/>
              <a:gdLst>
                <a:gd name="T0" fmla="*/ 2147483647 w 43"/>
                <a:gd name="T1" fmla="*/ 2147483647 h 52"/>
                <a:gd name="T2" fmla="*/ 2147483647 w 43"/>
                <a:gd name="T3" fmla="*/ 0 h 52"/>
                <a:gd name="T4" fmla="*/ 0 w 43"/>
                <a:gd name="T5" fmla="*/ 2147483647 h 52"/>
                <a:gd name="T6" fmla="*/ 2147483647 w 43"/>
                <a:gd name="T7" fmla="*/ 2147483647 h 52"/>
                <a:gd name="T8" fmla="*/ 2147483647 w 43"/>
                <a:gd name="T9" fmla="*/ 2147483647 h 52"/>
                <a:gd name="T10" fmla="*/ 0 60000 65536"/>
                <a:gd name="T11" fmla="*/ 0 60000 65536"/>
                <a:gd name="T12" fmla="*/ 0 60000 65536"/>
                <a:gd name="T13" fmla="*/ 0 60000 65536"/>
                <a:gd name="T14" fmla="*/ 0 60000 65536"/>
                <a:gd name="T15" fmla="*/ 0 w 43"/>
                <a:gd name="T16" fmla="*/ 0 h 52"/>
                <a:gd name="T17" fmla="*/ 43 w 43"/>
                <a:gd name="T18" fmla="*/ 52 h 52"/>
              </a:gdLst>
              <a:ahLst/>
              <a:cxnLst>
                <a:cxn ang="T10">
                  <a:pos x="T0" y="T1"/>
                </a:cxn>
                <a:cxn ang="T11">
                  <a:pos x="T2" y="T3"/>
                </a:cxn>
                <a:cxn ang="T12">
                  <a:pos x="T4" y="T5"/>
                </a:cxn>
                <a:cxn ang="T13">
                  <a:pos x="T6" y="T7"/>
                </a:cxn>
                <a:cxn ang="T14">
                  <a:pos x="T8" y="T9"/>
                </a:cxn>
              </a:cxnLst>
              <a:rect l="T15" t="T16" r="T17" b="T18"/>
              <a:pathLst>
                <a:path w="43" h="52">
                  <a:moveTo>
                    <a:pt x="43" y="47"/>
                  </a:moveTo>
                  <a:lnTo>
                    <a:pt x="35" y="0"/>
                  </a:lnTo>
                  <a:lnTo>
                    <a:pt x="0" y="6"/>
                  </a:lnTo>
                  <a:lnTo>
                    <a:pt x="8" y="52"/>
                  </a:lnTo>
                  <a:lnTo>
                    <a:pt x="4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5" name="Freeform 302"/>
            <p:cNvSpPr>
              <a:spLocks/>
            </p:cNvSpPr>
            <p:nvPr/>
          </p:nvSpPr>
          <p:spPr bwMode="auto">
            <a:xfrm>
              <a:off x="1712913" y="933450"/>
              <a:ext cx="68263" cy="82550"/>
            </a:xfrm>
            <a:custGeom>
              <a:avLst/>
              <a:gdLst>
                <a:gd name="T0" fmla="*/ 2147483647 w 43"/>
                <a:gd name="T1" fmla="*/ 2147483647 h 52"/>
                <a:gd name="T2" fmla="*/ 2147483647 w 43"/>
                <a:gd name="T3" fmla="*/ 0 h 52"/>
                <a:gd name="T4" fmla="*/ 0 w 43"/>
                <a:gd name="T5" fmla="*/ 2147483647 h 52"/>
                <a:gd name="T6" fmla="*/ 2147483647 w 43"/>
                <a:gd name="T7" fmla="*/ 2147483647 h 52"/>
                <a:gd name="T8" fmla="*/ 0 60000 65536"/>
                <a:gd name="T9" fmla="*/ 0 60000 65536"/>
                <a:gd name="T10" fmla="*/ 0 60000 65536"/>
                <a:gd name="T11" fmla="*/ 0 60000 65536"/>
                <a:gd name="T12" fmla="*/ 0 w 43"/>
                <a:gd name="T13" fmla="*/ 0 h 52"/>
                <a:gd name="T14" fmla="*/ 43 w 43"/>
                <a:gd name="T15" fmla="*/ 52 h 52"/>
              </a:gdLst>
              <a:ahLst/>
              <a:cxnLst>
                <a:cxn ang="T8">
                  <a:pos x="T0" y="T1"/>
                </a:cxn>
                <a:cxn ang="T9">
                  <a:pos x="T2" y="T3"/>
                </a:cxn>
                <a:cxn ang="T10">
                  <a:pos x="T4" y="T5"/>
                </a:cxn>
                <a:cxn ang="T11">
                  <a:pos x="T6" y="T7"/>
                </a:cxn>
              </a:cxnLst>
              <a:rect l="T12" t="T13" r="T14" b="T15"/>
              <a:pathLst>
                <a:path w="43" h="52">
                  <a:moveTo>
                    <a:pt x="43" y="47"/>
                  </a:moveTo>
                  <a:lnTo>
                    <a:pt x="35" y="0"/>
                  </a:lnTo>
                  <a:lnTo>
                    <a:pt x="0" y="6"/>
                  </a:lnTo>
                  <a:lnTo>
                    <a:pt x="8"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6" name="Freeform 303"/>
            <p:cNvSpPr>
              <a:spLocks noEditPoints="1"/>
            </p:cNvSpPr>
            <p:nvPr/>
          </p:nvSpPr>
          <p:spPr bwMode="auto">
            <a:xfrm>
              <a:off x="1641475" y="496887"/>
              <a:ext cx="112713" cy="347662"/>
            </a:xfrm>
            <a:custGeom>
              <a:avLst/>
              <a:gdLst>
                <a:gd name="T0" fmla="*/ 2147483647 w 71"/>
                <a:gd name="T1" fmla="*/ 2147483647 h 219"/>
                <a:gd name="T2" fmla="*/ 2147483647 w 71"/>
                <a:gd name="T3" fmla="*/ 0 h 219"/>
                <a:gd name="T4" fmla="*/ 0 w 71"/>
                <a:gd name="T5" fmla="*/ 2147483647 h 219"/>
                <a:gd name="T6" fmla="*/ 2147483647 w 71"/>
                <a:gd name="T7" fmla="*/ 2147483647 h 219"/>
                <a:gd name="T8" fmla="*/ 2147483647 w 71"/>
                <a:gd name="T9" fmla="*/ 2147483647 h 219"/>
                <a:gd name="T10" fmla="*/ 2147483647 w 71"/>
                <a:gd name="T11" fmla="*/ 2147483647 h 219"/>
                <a:gd name="T12" fmla="*/ 2147483647 w 71"/>
                <a:gd name="T13" fmla="*/ 2147483647 h 219"/>
                <a:gd name="T14" fmla="*/ 2147483647 w 71"/>
                <a:gd name="T15" fmla="*/ 2147483647 h 219"/>
                <a:gd name="T16" fmla="*/ 2147483647 w 71"/>
                <a:gd name="T17" fmla="*/ 2147483647 h 219"/>
                <a:gd name="T18" fmla="*/ 2147483647 w 71"/>
                <a:gd name="T19" fmla="*/ 2147483647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219"/>
                <a:gd name="T32" fmla="*/ 71 w 71"/>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219">
                  <a:moveTo>
                    <a:pt x="48" y="76"/>
                  </a:moveTo>
                  <a:lnTo>
                    <a:pt x="36" y="0"/>
                  </a:lnTo>
                  <a:lnTo>
                    <a:pt x="0" y="6"/>
                  </a:lnTo>
                  <a:lnTo>
                    <a:pt x="12" y="83"/>
                  </a:lnTo>
                  <a:lnTo>
                    <a:pt x="48" y="76"/>
                  </a:lnTo>
                  <a:close/>
                  <a:moveTo>
                    <a:pt x="71" y="213"/>
                  </a:moveTo>
                  <a:lnTo>
                    <a:pt x="58" y="138"/>
                  </a:lnTo>
                  <a:lnTo>
                    <a:pt x="22" y="143"/>
                  </a:lnTo>
                  <a:lnTo>
                    <a:pt x="35" y="219"/>
                  </a:lnTo>
                  <a:lnTo>
                    <a:pt x="7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7" name="Freeform 304"/>
            <p:cNvSpPr>
              <a:spLocks/>
            </p:cNvSpPr>
            <p:nvPr/>
          </p:nvSpPr>
          <p:spPr bwMode="auto">
            <a:xfrm>
              <a:off x="1614488" y="325437"/>
              <a:ext cx="68263" cy="84137"/>
            </a:xfrm>
            <a:custGeom>
              <a:avLst/>
              <a:gdLst>
                <a:gd name="T0" fmla="*/ 2147483647 w 43"/>
                <a:gd name="T1" fmla="*/ 2147483647 h 53"/>
                <a:gd name="T2" fmla="*/ 2147483647 w 43"/>
                <a:gd name="T3" fmla="*/ 0 h 53"/>
                <a:gd name="T4" fmla="*/ 0 w 43"/>
                <a:gd name="T5" fmla="*/ 2147483647 h 53"/>
                <a:gd name="T6" fmla="*/ 2147483647 w 43"/>
                <a:gd name="T7" fmla="*/ 2147483647 h 53"/>
                <a:gd name="T8" fmla="*/ 2147483647 w 43"/>
                <a:gd name="T9" fmla="*/ 2147483647 h 53"/>
                <a:gd name="T10" fmla="*/ 0 60000 65536"/>
                <a:gd name="T11" fmla="*/ 0 60000 65536"/>
                <a:gd name="T12" fmla="*/ 0 60000 65536"/>
                <a:gd name="T13" fmla="*/ 0 60000 65536"/>
                <a:gd name="T14" fmla="*/ 0 60000 65536"/>
                <a:gd name="T15" fmla="*/ 0 w 43"/>
                <a:gd name="T16" fmla="*/ 0 h 53"/>
                <a:gd name="T17" fmla="*/ 43 w 43"/>
                <a:gd name="T18" fmla="*/ 53 h 53"/>
              </a:gdLst>
              <a:ahLst/>
              <a:cxnLst>
                <a:cxn ang="T10">
                  <a:pos x="T0" y="T1"/>
                </a:cxn>
                <a:cxn ang="T11">
                  <a:pos x="T2" y="T3"/>
                </a:cxn>
                <a:cxn ang="T12">
                  <a:pos x="T4" y="T5"/>
                </a:cxn>
                <a:cxn ang="T13">
                  <a:pos x="T6" y="T7"/>
                </a:cxn>
                <a:cxn ang="T14">
                  <a:pos x="T8" y="T9"/>
                </a:cxn>
              </a:cxnLst>
              <a:rect l="T15" t="T16" r="T17" b="T18"/>
              <a:pathLst>
                <a:path w="43" h="53">
                  <a:moveTo>
                    <a:pt x="43" y="47"/>
                  </a:moveTo>
                  <a:lnTo>
                    <a:pt x="35" y="0"/>
                  </a:lnTo>
                  <a:lnTo>
                    <a:pt x="0" y="6"/>
                  </a:lnTo>
                  <a:lnTo>
                    <a:pt x="8" y="53"/>
                  </a:lnTo>
                  <a:lnTo>
                    <a:pt x="4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8" name="Freeform 305"/>
            <p:cNvSpPr>
              <a:spLocks/>
            </p:cNvSpPr>
            <p:nvPr/>
          </p:nvSpPr>
          <p:spPr bwMode="auto">
            <a:xfrm>
              <a:off x="1614488" y="325437"/>
              <a:ext cx="68263" cy="84137"/>
            </a:xfrm>
            <a:custGeom>
              <a:avLst/>
              <a:gdLst>
                <a:gd name="T0" fmla="*/ 2147483647 w 43"/>
                <a:gd name="T1" fmla="*/ 2147483647 h 53"/>
                <a:gd name="T2" fmla="*/ 2147483647 w 43"/>
                <a:gd name="T3" fmla="*/ 0 h 53"/>
                <a:gd name="T4" fmla="*/ 0 w 43"/>
                <a:gd name="T5" fmla="*/ 2147483647 h 53"/>
                <a:gd name="T6" fmla="*/ 2147483647 w 43"/>
                <a:gd name="T7" fmla="*/ 2147483647 h 53"/>
                <a:gd name="T8" fmla="*/ 0 60000 65536"/>
                <a:gd name="T9" fmla="*/ 0 60000 65536"/>
                <a:gd name="T10" fmla="*/ 0 60000 65536"/>
                <a:gd name="T11" fmla="*/ 0 60000 65536"/>
                <a:gd name="T12" fmla="*/ 0 w 43"/>
                <a:gd name="T13" fmla="*/ 0 h 53"/>
                <a:gd name="T14" fmla="*/ 43 w 43"/>
                <a:gd name="T15" fmla="*/ 53 h 53"/>
              </a:gdLst>
              <a:ahLst/>
              <a:cxnLst>
                <a:cxn ang="T8">
                  <a:pos x="T0" y="T1"/>
                </a:cxn>
                <a:cxn ang="T9">
                  <a:pos x="T2" y="T3"/>
                </a:cxn>
                <a:cxn ang="T10">
                  <a:pos x="T4" y="T5"/>
                </a:cxn>
                <a:cxn ang="T11">
                  <a:pos x="T6" y="T7"/>
                </a:cxn>
              </a:cxnLst>
              <a:rect l="T12" t="T13" r="T14" b="T15"/>
              <a:pathLst>
                <a:path w="43" h="53">
                  <a:moveTo>
                    <a:pt x="43" y="47"/>
                  </a:moveTo>
                  <a:lnTo>
                    <a:pt x="35" y="0"/>
                  </a:lnTo>
                  <a:lnTo>
                    <a:pt x="0" y="6"/>
                  </a:lnTo>
                  <a:lnTo>
                    <a:pt x="8" y="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89" name="Freeform 306"/>
            <p:cNvSpPr>
              <a:spLocks/>
            </p:cNvSpPr>
            <p:nvPr/>
          </p:nvSpPr>
          <p:spPr bwMode="auto">
            <a:xfrm>
              <a:off x="1389063" y="1036637"/>
              <a:ext cx="87313" cy="92075"/>
            </a:xfrm>
            <a:custGeom>
              <a:avLst/>
              <a:gdLst>
                <a:gd name="T0" fmla="*/ 2147483647 w 55"/>
                <a:gd name="T1" fmla="*/ 2147483647 h 58"/>
                <a:gd name="T2" fmla="*/ 2147483647 w 55"/>
                <a:gd name="T3" fmla="*/ 0 h 58"/>
                <a:gd name="T4" fmla="*/ 0 w 55"/>
                <a:gd name="T5" fmla="*/ 2147483647 h 58"/>
                <a:gd name="T6" fmla="*/ 2147483647 w 55"/>
                <a:gd name="T7" fmla="*/ 2147483647 h 58"/>
                <a:gd name="T8" fmla="*/ 2147483647 w 55"/>
                <a:gd name="T9" fmla="*/ 2147483647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55" y="40"/>
                  </a:moveTo>
                  <a:lnTo>
                    <a:pt x="31" y="0"/>
                  </a:lnTo>
                  <a:lnTo>
                    <a:pt x="0" y="16"/>
                  </a:lnTo>
                  <a:lnTo>
                    <a:pt x="23" y="58"/>
                  </a:lnTo>
                  <a:lnTo>
                    <a:pt x="55"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0" name="Freeform 307"/>
            <p:cNvSpPr>
              <a:spLocks/>
            </p:cNvSpPr>
            <p:nvPr/>
          </p:nvSpPr>
          <p:spPr bwMode="auto">
            <a:xfrm>
              <a:off x="1389063" y="1036637"/>
              <a:ext cx="87313" cy="92075"/>
            </a:xfrm>
            <a:custGeom>
              <a:avLst/>
              <a:gdLst>
                <a:gd name="T0" fmla="*/ 2147483647 w 55"/>
                <a:gd name="T1" fmla="*/ 2147483647 h 58"/>
                <a:gd name="T2" fmla="*/ 2147483647 w 55"/>
                <a:gd name="T3" fmla="*/ 0 h 58"/>
                <a:gd name="T4" fmla="*/ 0 w 55"/>
                <a:gd name="T5" fmla="*/ 2147483647 h 58"/>
                <a:gd name="T6" fmla="*/ 2147483647 w 55"/>
                <a:gd name="T7" fmla="*/ 2147483647 h 58"/>
                <a:gd name="T8" fmla="*/ 0 60000 65536"/>
                <a:gd name="T9" fmla="*/ 0 60000 65536"/>
                <a:gd name="T10" fmla="*/ 0 60000 65536"/>
                <a:gd name="T11" fmla="*/ 0 60000 65536"/>
                <a:gd name="T12" fmla="*/ 0 w 55"/>
                <a:gd name="T13" fmla="*/ 0 h 58"/>
                <a:gd name="T14" fmla="*/ 55 w 55"/>
                <a:gd name="T15" fmla="*/ 58 h 58"/>
              </a:gdLst>
              <a:ahLst/>
              <a:cxnLst>
                <a:cxn ang="T8">
                  <a:pos x="T0" y="T1"/>
                </a:cxn>
                <a:cxn ang="T9">
                  <a:pos x="T2" y="T3"/>
                </a:cxn>
                <a:cxn ang="T10">
                  <a:pos x="T4" y="T5"/>
                </a:cxn>
                <a:cxn ang="T11">
                  <a:pos x="T6" y="T7"/>
                </a:cxn>
              </a:cxnLst>
              <a:rect l="T12" t="T13" r="T14" b="T15"/>
              <a:pathLst>
                <a:path w="55" h="58">
                  <a:moveTo>
                    <a:pt x="55" y="40"/>
                  </a:moveTo>
                  <a:lnTo>
                    <a:pt x="31" y="0"/>
                  </a:lnTo>
                  <a:lnTo>
                    <a:pt x="0" y="16"/>
                  </a:lnTo>
                  <a:lnTo>
                    <a:pt x="2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1" name="Freeform 308"/>
            <p:cNvSpPr>
              <a:spLocks noEditPoints="1"/>
            </p:cNvSpPr>
            <p:nvPr/>
          </p:nvSpPr>
          <p:spPr bwMode="auto">
            <a:xfrm>
              <a:off x="1171575" y="649287"/>
              <a:ext cx="219075" cy="327025"/>
            </a:xfrm>
            <a:custGeom>
              <a:avLst/>
              <a:gdLst>
                <a:gd name="T0" fmla="*/ 2147483647 w 138"/>
                <a:gd name="T1" fmla="*/ 2147483647 h 206"/>
                <a:gd name="T2" fmla="*/ 2147483647 w 138"/>
                <a:gd name="T3" fmla="*/ 0 h 206"/>
                <a:gd name="T4" fmla="*/ 0 w 138"/>
                <a:gd name="T5" fmla="*/ 2147483647 h 206"/>
                <a:gd name="T6" fmla="*/ 2147483647 w 138"/>
                <a:gd name="T7" fmla="*/ 2147483647 h 206"/>
                <a:gd name="T8" fmla="*/ 2147483647 w 138"/>
                <a:gd name="T9" fmla="*/ 2147483647 h 206"/>
                <a:gd name="T10" fmla="*/ 2147483647 w 138"/>
                <a:gd name="T11" fmla="*/ 2147483647 h 206"/>
                <a:gd name="T12" fmla="*/ 2147483647 w 138"/>
                <a:gd name="T13" fmla="*/ 2147483647 h 206"/>
                <a:gd name="T14" fmla="*/ 2147483647 w 138"/>
                <a:gd name="T15" fmla="*/ 2147483647 h 206"/>
                <a:gd name="T16" fmla="*/ 2147483647 w 138"/>
                <a:gd name="T17" fmla="*/ 2147483647 h 206"/>
                <a:gd name="T18" fmla="*/ 2147483647 w 138"/>
                <a:gd name="T19" fmla="*/ 2147483647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206"/>
                <a:gd name="T32" fmla="*/ 138 w 138"/>
                <a:gd name="T33" fmla="*/ 206 h 2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206">
                  <a:moveTo>
                    <a:pt x="70" y="67"/>
                  </a:moveTo>
                  <a:lnTo>
                    <a:pt x="32" y="0"/>
                  </a:lnTo>
                  <a:lnTo>
                    <a:pt x="0" y="18"/>
                  </a:lnTo>
                  <a:lnTo>
                    <a:pt x="39" y="85"/>
                  </a:lnTo>
                  <a:lnTo>
                    <a:pt x="70" y="67"/>
                  </a:lnTo>
                  <a:close/>
                  <a:moveTo>
                    <a:pt x="138" y="188"/>
                  </a:moveTo>
                  <a:lnTo>
                    <a:pt x="101" y="122"/>
                  </a:lnTo>
                  <a:lnTo>
                    <a:pt x="69" y="139"/>
                  </a:lnTo>
                  <a:lnTo>
                    <a:pt x="106" y="206"/>
                  </a:lnTo>
                  <a:lnTo>
                    <a:pt x="138"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2" name="Freeform 309"/>
            <p:cNvSpPr>
              <a:spLocks/>
            </p:cNvSpPr>
            <p:nvPr/>
          </p:nvSpPr>
          <p:spPr bwMode="auto">
            <a:xfrm>
              <a:off x="1087438" y="496887"/>
              <a:ext cx="87313" cy="93662"/>
            </a:xfrm>
            <a:custGeom>
              <a:avLst/>
              <a:gdLst>
                <a:gd name="T0" fmla="*/ 2147483647 w 55"/>
                <a:gd name="T1" fmla="*/ 2147483647 h 59"/>
                <a:gd name="T2" fmla="*/ 2147483647 w 55"/>
                <a:gd name="T3" fmla="*/ 0 h 59"/>
                <a:gd name="T4" fmla="*/ 0 w 55"/>
                <a:gd name="T5" fmla="*/ 2147483647 h 59"/>
                <a:gd name="T6" fmla="*/ 2147483647 w 55"/>
                <a:gd name="T7" fmla="*/ 2147483647 h 59"/>
                <a:gd name="T8" fmla="*/ 2147483647 w 55"/>
                <a:gd name="T9" fmla="*/ 2147483647 h 59"/>
                <a:gd name="T10" fmla="*/ 0 60000 65536"/>
                <a:gd name="T11" fmla="*/ 0 60000 65536"/>
                <a:gd name="T12" fmla="*/ 0 60000 65536"/>
                <a:gd name="T13" fmla="*/ 0 60000 65536"/>
                <a:gd name="T14" fmla="*/ 0 60000 65536"/>
                <a:gd name="T15" fmla="*/ 0 w 55"/>
                <a:gd name="T16" fmla="*/ 0 h 59"/>
                <a:gd name="T17" fmla="*/ 55 w 55"/>
                <a:gd name="T18" fmla="*/ 59 h 59"/>
              </a:gdLst>
              <a:ahLst/>
              <a:cxnLst>
                <a:cxn ang="T10">
                  <a:pos x="T0" y="T1"/>
                </a:cxn>
                <a:cxn ang="T11">
                  <a:pos x="T2" y="T3"/>
                </a:cxn>
                <a:cxn ang="T12">
                  <a:pos x="T4" y="T5"/>
                </a:cxn>
                <a:cxn ang="T13">
                  <a:pos x="T6" y="T7"/>
                </a:cxn>
                <a:cxn ang="T14">
                  <a:pos x="T8" y="T9"/>
                </a:cxn>
              </a:cxnLst>
              <a:rect l="T15" t="T16" r="T17" b="T18"/>
              <a:pathLst>
                <a:path w="55" h="59">
                  <a:moveTo>
                    <a:pt x="55" y="42"/>
                  </a:moveTo>
                  <a:lnTo>
                    <a:pt x="32" y="0"/>
                  </a:lnTo>
                  <a:lnTo>
                    <a:pt x="0" y="18"/>
                  </a:lnTo>
                  <a:lnTo>
                    <a:pt x="23" y="59"/>
                  </a:lnTo>
                  <a:lnTo>
                    <a:pt x="55"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3" name="Freeform 310"/>
            <p:cNvSpPr>
              <a:spLocks/>
            </p:cNvSpPr>
            <p:nvPr/>
          </p:nvSpPr>
          <p:spPr bwMode="auto">
            <a:xfrm>
              <a:off x="1087438" y="496887"/>
              <a:ext cx="87313" cy="93662"/>
            </a:xfrm>
            <a:custGeom>
              <a:avLst/>
              <a:gdLst>
                <a:gd name="T0" fmla="*/ 2147483647 w 55"/>
                <a:gd name="T1" fmla="*/ 2147483647 h 59"/>
                <a:gd name="T2" fmla="*/ 2147483647 w 55"/>
                <a:gd name="T3" fmla="*/ 0 h 59"/>
                <a:gd name="T4" fmla="*/ 0 w 55"/>
                <a:gd name="T5" fmla="*/ 2147483647 h 59"/>
                <a:gd name="T6" fmla="*/ 2147483647 w 55"/>
                <a:gd name="T7" fmla="*/ 2147483647 h 59"/>
                <a:gd name="T8" fmla="*/ 0 60000 65536"/>
                <a:gd name="T9" fmla="*/ 0 60000 65536"/>
                <a:gd name="T10" fmla="*/ 0 60000 65536"/>
                <a:gd name="T11" fmla="*/ 0 60000 65536"/>
                <a:gd name="T12" fmla="*/ 0 w 55"/>
                <a:gd name="T13" fmla="*/ 0 h 59"/>
                <a:gd name="T14" fmla="*/ 55 w 55"/>
                <a:gd name="T15" fmla="*/ 59 h 59"/>
              </a:gdLst>
              <a:ahLst/>
              <a:cxnLst>
                <a:cxn ang="T8">
                  <a:pos x="T0" y="T1"/>
                </a:cxn>
                <a:cxn ang="T9">
                  <a:pos x="T2" y="T3"/>
                </a:cxn>
                <a:cxn ang="T10">
                  <a:pos x="T4" y="T5"/>
                </a:cxn>
                <a:cxn ang="T11">
                  <a:pos x="T6" y="T7"/>
                </a:cxn>
              </a:cxnLst>
              <a:rect l="T12" t="T13" r="T14" b="T15"/>
              <a:pathLst>
                <a:path w="55" h="59">
                  <a:moveTo>
                    <a:pt x="55" y="42"/>
                  </a:moveTo>
                  <a:lnTo>
                    <a:pt x="32" y="0"/>
                  </a:lnTo>
                  <a:lnTo>
                    <a:pt x="0" y="18"/>
                  </a:lnTo>
                  <a:lnTo>
                    <a:pt x="23"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4" name="Freeform 311"/>
            <p:cNvSpPr>
              <a:spLocks/>
            </p:cNvSpPr>
            <p:nvPr/>
          </p:nvSpPr>
          <p:spPr bwMode="auto">
            <a:xfrm>
              <a:off x="1125538" y="1243012"/>
              <a:ext cx="95250" cy="92075"/>
            </a:xfrm>
            <a:custGeom>
              <a:avLst/>
              <a:gdLst>
                <a:gd name="T0" fmla="*/ 2147483647 w 60"/>
                <a:gd name="T1" fmla="*/ 2147483647 h 58"/>
                <a:gd name="T2" fmla="*/ 2147483647 w 60"/>
                <a:gd name="T3" fmla="*/ 0 h 58"/>
                <a:gd name="T4" fmla="*/ 0 w 60"/>
                <a:gd name="T5" fmla="*/ 2147483647 h 58"/>
                <a:gd name="T6" fmla="*/ 2147483647 w 60"/>
                <a:gd name="T7" fmla="*/ 2147483647 h 58"/>
                <a:gd name="T8" fmla="*/ 2147483647 w 60"/>
                <a:gd name="T9" fmla="*/ 2147483647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60" y="31"/>
                  </a:moveTo>
                  <a:lnTo>
                    <a:pt x="24" y="0"/>
                  </a:lnTo>
                  <a:lnTo>
                    <a:pt x="0" y="27"/>
                  </a:lnTo>
                  <a:lnTo>
                    <a:pt x="36" y="58"/>
                  </a:lnTo>
                  <a:lnTo>
                    <a:pt x="6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5" name="Freeform 312"/>
            <p:cNvSpPr>
              <a:spLocks/>
            </p:cNvSpPr>
            <p:nvPr/>
          </p:nvSpPr>
          <p:spPr bwMode="auto">
            <a:xfrm>
              <a:off x="1125538" y="1243012"/>
              <a:ext cx="95250" cy="92075"/>
            </a:xfrm>
            <a:custGeom>
              <a:avLst/>
              <a:gdLst>
                <a:gd name="T0" fmla="*/ 2147483647 w 60"/>
                <a:gd name="T1" fmla="*/ 2147483647 h 58"/>
                <a:gd name="T2" fmla="*/ 2147483647 w 60"/>
                <a:gd name="T3" fmla="*/ 0 h 58"/>
                <a:gd name="T4" fmla="*/ 0 w 60"/>
                <a:gd name="T5" fmla="*/ 2147483647 h 58"/>
                <a:gd name="T6" fmla="*/ 2147483647 w 60"/>
                <a:gd name="T7" fmla="*/ 2147483647 h 58"/>
                <a:gd name="T8" fmla="*/ 0 60000 65536"/>
                <a:gd name="T9" fmla="*/ 0 60000 65536"/>
                <a:gd name="T10" fmla="*/ 0 60000 65536"/>
                <a:gd name="T11" fmla="*/ 0 60000 65536"/>
                <a:gd name="T12" fmla="*/ 0 w 60"/>
                <a:gd name="T13" fmla="*/ 0 h 58"/>
                <a:gd name="T14" fmla="*/ 60 w 60"/>
                <a:gd name="T15" fmla="*/ 58 h 58"/>
              </a:gdLst>
              <a:ahLst/>
              <a:cxnLst>
                <a:cxn ang="T8">
                  <a:pos x="T0" y="T1"/>
                </a:cxn>
                <a:cxn ang="T9">
                  <a:pos x="T2" y="T3"/>
                </a:cxn>
                <a:cxn ang="T10">
                  <a:pos x="T4" y="T5"/>
                </a:cxn>
                <a:cxn ang="T11">
                  <a:pos x="T6" y="T7"/>
                </a:cxn>
              </a:cxnLst>
              <a:rect l="T12" t="T13" r="T14" b="T15"/>
              <a:pathLst>
                <a:path w="60" h="58">
                  <a:moveTo>
                    <a:pt x="60" y="31"/>
                  </a:moveTo>
                  <a:lnTo>
                    <a:pt x="24" y="0"/>
                  </a:lnTo>
                  <a:lnTo>
                    <a:pt x="0" y="27"/>
                  </a:lnTo>
                  <a:lnTo>
                    <a:pt x="36"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6" name="Freeform 313"/>
            <p:cNvSpPr>
              <a:spLocks noEditPoints="1"/>
            </p:cNvSpPr>
            <p:nvPr/>
          </p:nvSpPr>
          <p:spPr bwMode="auto">
            <a:xfrm>
              <a:off x="790575" y="954087"/>
              <a:ext cx="296863" cy="268287"/>
            </a:xfrm>
            <a:custGeom>
              <a:avLst/>
              <a:gdLst>
                <a:gd name="T0" fmla="*/ 2147483647 w 187"/>
                <a:gd name="T1" fmla="*/ 2147483647 h 169"/>
                <a:gd name="T2" fmla="*/ 2147483647 w 187"/>
                <a:gd name="T3" fmla="*/ 0 h 169"/>
                <a:gd name="T4" fmla="*/ 0 w 187"/>
                <a:gd name="T5" fmla="*/ 2147483647 h 169"/>
                <a:gd name="T6" fmla="*/ 2147483647 w 187"/>
                <a:gd name="T7" fmla="*/ 2147483647 h 169"/>
                <a:gd name="T8" fmla="*/ 2147483647 w 187"/>
                <a:gd name="T9" fmla="*/ 2147483647 h 169"/>
                <a:gd name="T10" fmla="*/ 2147483647 w 187"/>
                <a:gd name="T11" fmla="*/ 2147483647 h 169"/>
                <a:gd name="T12" fmla="*/ 2147483647 w 187"/>
                <a:gd name="T13" fmla="*/ 2147483647 h 169"/>
                <a:gd name="T14" fmla="*/ 2147483647 w 187"/>
                <a:gd name="T15" fmla="*/ 2147483647 h 169"/>
                <a:gd name="T16" fmla="*/ 2147483647 w 187"/>
                <a:gd name="T17" fmla="*/ 2147483647 h 169"/>
                <a:gd name="T18" fmla="*/ 2147483647 w 187"/>
                <a:gd name="T19" fmla="*/ 2147483647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7"/>
                <a:gd name="T31" fmla="*/ 0 h 169"/>
                <a:gd name="T32" fmla="*/ 187 w 187"/>
                <a:gd name="T33" fmla="*/ 169 h 1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7" h="169">
                  <a:moveTo>
                    <a:pt x="82" y="50"/>
                  </a:moveTo>
                  <a:lnTo>
                    <a:pt x="24" y="0"/>
                  </a:lnTo>
                  <a:lnTo>
                    <a:pt x="0" y="27"/>
                  </a:lnTo>
                  <a:lnTo>
                    <a:pt x="59" y="78"/>
                  </a:lnTo>
                  <a:lnTo>
                    <a:pt x="82" y="50"/>
                  </a:lnTo>
                  <a:close/>
                  <a:moveTo>
                    <a:pt x="187" y="141"/>
                  </a:moveTo>
                  <a:lnTo>
                    <a:pt x="129" y="91"/>
                  </a:lnTo>
                  <a:lnTo>
                    <a:pt x="106" y="118"/>
                  </a:lnTo>
                  <a:lnTo>
                    <a:pt x="164" y="169"/>
                  </a:lnTo>
                  <a:lnTo>
                    <a:pt x="187"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7" name="Freeform 314"/>
            <p:cNvSpPr>
              <a:spLocks/>
            </p:cNvSpPr>
            <p:nvPr/>
          </p:nvSpPr>
          <p:spPr bwMode="auto">
            <a:xfrm>
              <a:off x="658813" y="839787"/>
              <a:ext cx="95250" cy="92075"/>
            </a:xfrm>
            <a:custGeom>
              <a:avLst/>
              <a:gdLst>
                <a:gd name="T0" fmla="*/ 2147483647 w 60"/>
                <a:gd name="T1" fmla="*/ 2147483647 h 58"/>
                <a:gd name="T2" fmla="*/ 2147483647 w 60"/>
                <a:gd name="T3" fmla="*/ 0 h 58"/>
                <a:gd name="T4" fmla="*/ 0 w 60"/>
                <a:gd name="T5" fmla="*/ 2147483647 h 58"/>
                <a:gd name="T6" fmla="*/ 2147483647 w 60"/>
                <a:gd name="T7" fmla="*/ 2147483647 h 58"/>
                <a:gd name="T8" fmla="*/ 2147483647 w 60"/>
                <a:gd name="T9" fmla="*/ 2147483647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60" y="31"/>
                  </a:moveTo>
                  <a:lnTo>
                    <a:pt x="24" y="0"/>
                  </a:lnTo>
                  <a:lnTo>
                    <a:pt x="0" y="28"/>
                  </a:lnTo>
                  <a:lnTo>
                    <a:pt x="36" y="58"/>
                  </a:lnTo>
                  <a:lnTo>
                    <a:pt x="6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8" name="Freeform 315"/>
            <p:cNvSpPr>
              <a:spLocks/>
            </p:cNvSpPr>
            <p:nvPr/>
          </p:nvSpPr>
          <p:spPr bwMode="auto">
            <a:xfrm>
              <a:off x="658813" y="839787"/>
              <a:ext cx="95250" cy="92075"/>
            </a:xfrm>
            <a:custGeom>
              <a:avLst/>
              <a:gdLst>
                <a:gd name="T0" fmla="*/ 2147483647 w 60"/>
                <a:gd name="T1" fmla="*/ 2147483647 h 58"/>
                <a:gd name="T2" fmla="*/ 2147483647 w 60"/>
                <a:gd name="T3" fmla="*/ 0 h 58"/>
                <a:gd name="T4" fmla="*/ 0 w 60"/>
                <a:gd name="T5" fmla="*/ 2147483647 h 58"/>
                <a:gd name="T6" fmla="*/ 2147483647 w 60"/>
                <a:gd name="T7" fmla="*/ 2147483647 h 58"/>
                <a:gd name="T8" fmla="*/ 0 60000 65536"/>
                <a:gd name="T9" fmla="*/ 0 60000 65536"/>
                <a:gd name="T10" fmla="*/ 0 60000 65536"/>
                <a:gd name="T11" fmla="*/ 0 60000 65536"/>
                <a:gd name="T12" fmla="*/ 0 w 60"/>
                <a:gd name="T13" fmla="*/ 0 h 58"/>
                <a:gd name="T14" fmla="*/ 60 w 60"/>
                <a:gd name="T15" fmla="*/ 58 h 58"/>
              </a:gdLst>
              <a:ahLst/>
              <a:cxnLst>
                <a:cxn ang="T8">
                  <a:pos x="T0" y="T1"/>
                </a:cxn>
                <a:cxn ang="T9">
                  <a:pos x="T2" y="T3"/>
                </a:cxn>
                <a:cxn ang="T10">
                  <a:pos x="T4" y="T5"/>
                </a:cxn>
                <a:cxn ang="T11">
                  <a:pos x="T6" y="T7"/>
                </a:cxn>
              </a:cxnLst>
              <a:rect l="T12" t="T13" r="T14" b="T15"/>
              <a:pathLst>
                <a:path w="60" h="58">
                  <a:moveTo>
                    <a:pt x="60" y="31"/>
                  </a:moveTo>
                  <a:lnTo>
                    <a:pt x="24" y="0"/>
                  </a:lnTo>
                  <a:lnTo>
                    <a:pt x="0" y="28"/>
                  </a:lnTo>
                  <a:lnTo>
                    <a:pt x="36"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99" name="Freeform 316"/>
            <p:cNvSpPr>
              <a:spLocks/>
            </p:cNvSpPr>
            <p:nvPr/>
          </p:nvSpPr>
          <p:spPr bwMode="auto">
            <a:xfrm>
              <a:off x="955675" y="1531937"/>
              <a:ext cx="92075" cy="80962"/>
            </a:xfrm>
            <a:custGeom>
              <a:avLst/>
              <a:gdLst>
                <a:gd name="T0" fmla="*/ 2147483647 w 58"/>
                <a:gd name="T1" fmla="*/ 2147483647 h 51"/>
                <a:gd name="T2" fmla="*/ 2147483647 w 58"/>
                <a:gd name="T3" fmla="*/ 0 h 51"/>
                <a:gd name="T4" fmla="*/ 0 w 58"/>
                <a:gd name="T5" fmla="*/ 2147483647 h 51"/>
                <a:gd name="T6" fmla="*/ 2147483647 w 58"/>
                <a:gd name="T7" fmla="*/ 2147483647 h 51"/>
                <a:gd name="T8" fmla="*/ 2147483647 w 58"/>
                <a:gd name="T9" fmla="*/ 2147483647 h 51"/>
                <a:gd name="T10" fmla="*/ 0 60000 65536"/>
                <a:gd name="T11" fmla="*/ 0 60000 65536"/>
                <a:gd name="T12" fmla="*/ 0 60000 65536"/>
                <a:gd name="T13" fmla="*/ 0 60000 65536"/>
                <a:gd name="T14" fmla="*/ 0 60000 65536"/>
                <a:gd name="T15" fmla="*/ 0 w 58"/>
                <a:gd name="T16" fmla="*/ 0 h 51"/>
                <a:gd name="T17" fmla="*/ 58 w 58"/>
                <a:gd name="T18" fmla="*/ 51 h 51"/>
              </a:gdLst>
              <a:ahLst/>
              <a:cxnLst>
                <a:cxn ang="T10">
                  <a:pos x="T0" y="T1"/>
                </a:cxn>
                <a:cxn ang="T11">
                  <a:pos x="T2" y="T3"/>
                </a:cxn>
                <a:cxn ang="T12">
                  <a:pos x="T4" y="T5"/>
                </a:cxn>
                <a:cxn ang="T13">
                  <a:pos x="T6" y="T7"/>
                </a:cxn>
                <a:cxn ang="T14">
                  <a:pos x="T8" y="T9"/>
                </a:cxn>
              </a:cxnLst>
              <a:rect l="T15" t="T16" r="T17" b="T18"/>
              <a:pathLst>
                <a:path w="58" h="51">
                  <a:moveTo>
                    <a:pt x="58" y="17"/>
                  </a:moveTo>
                  <a:lnTo>
                    <a:pt x="14" y="0"/>
                  </a:lnTo>
                  <a:lnTo>
                    <a:pt x="0" y="34"/>
                  </a:lnTo>
                  <a:lnTo>
                    <a:pt x="45" y="51"/>
                  </a:lnTo>
                  <a:lnTo>
                    <a:pt x="5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0" name="Freeform 317"/>
            <p:cNvSpPr>
              <a:spLocks/>
            </p:cNvSpPr>
            <p:nvPr/>
          </p:nvSpPr>
          <p:spPr bwMode="auto">
            <a:xfrm>
              <a:off x="955675" y="1531937"/>
              <a:ext cx="92075" cy="80962"/>
            </a:xfrm>
            <a:custGeom>
              <a:avLst/>
              <a:gdLst>
                <a:gd name="T0" fmla="*/ 2147483647 w 58"/>
                <a:gd name="T1" fmla="*/ 2147483647 h 51"/>
                <a:gd name="T2" fmla="*/ 2147483647 w 58"/>
                <a:gd name="T3" fmla="*/ 0 h 51"/>
                <a:gd name="T4" fmla="*/ 0 w 58"/>
                <a:gd name="T5" fmla="*/ 2147483647 h 51"/>
                <a:gd name="T6" fmla="*/ 2147483647 w 58"/>
                <a:gd name="T7" fmla="*/ 2147483647 h 51"/>
                <a:gd name="T8" fmla="*/ 0 60000 65536"/>
                <a:gd name="T9" fmla="*/ 0 60000 65536"/>
                <a:gd name="T10" fmla="*/ 0 60000 65536"/>
                <a:gd name="T11" fmla="*/ 0 60000 65536"/>
                <a:gd name="T12" fmla="*/ 0 w 58"/>
                <a:gd name="T13" fmla="*/ 0 h 51"/>
                <a:gd name="T14" fmla="*/ 58 w 58"/>
                <a:gd name="T15" fmla="*/ 51 h 51"/>
              </a:gdLst>
              <a:ahLst/>
              <a:cxnLst>
                <a:cxn ang="T8">
                  <a:pos x="T0" y="T1"/>
                </a:cxn>
                <a:cxn ang="T9">
                  <a:pos x="T2" y="T3"/>
                </a:cxn>
                <a:cxn ang="T10">
                  <a:pos x="T4" y="T5"/>
                </a:cxn>
                <a:cxn ang="T11">
                  <a:pos x="T6" y="T7"/>
                </a:cxn>
              </a:cxnLst>
              <a:rect l="T12" t="T13" r="T14" b="T15"/>
              <a:pathLst>
                <a:path w="58" h="51">
                  <a:moveTo>
                    <a:pt x="58" y="17"/>
                  </a:moveTo>
                  <a:lnTo>
                    <a:pt x="14" y="0"/>
                  </a:lnTo>
                  <a:lnTo>
                    <a:pt x="0" y="34"/>
                  </a:lnTo>
                  <a:lnTo>
                    <a:pt x="45"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1" name="Freeform 318"/>
            <p:cNvSpPr>
              <a:spLocks noEditPoints="1"/>
            </p:cNvSpPr>
            <p:nvPr/>
          </p:nvSpPr>
          <p:spPr bwMode="auto">
            <a:xfrm>
              <a:off x="541338" y="1374775"/>
              <a:ext cx="342900" cy="174625"/>
            </a:xfrm>
            <a:custGeom>
              <a:avLst/>
              <a:gdLst>
                <a:gd name="T0" fmla="*/ 2147483647 w 216"/>
                <a:gd name="T1" fmla="*/ 2147483647 h 110"/>
                <a:gd name="T2" fmla="*/ 2147483647 w 216"/>
                <a:gd name="T3" fmla="*/ 0 h 110"/>
                <a:gd name="T4" fmla="*/ 0 w 216"/>
                <a:gd name="T5" fmla="*/ 2147483647 h 110"/>
                <a:gd name="T6" fmla="*/ 2147483647 w 216"/>
                <a:gd name="T7" fmla="*/ 2147483647 h 110"/>
                <a:gd name="T8" fmla="*/ 2147483647 w 216"/>
                <a:gd name="T9" fmla="*/ 2147483647 h 110"/>
                <a:gd name="T10" fmla="*/ 2147483647 w 216"/>
                <a:gd name="T11" fmla="*/ 2147483647 h 110"/>
                <a:gd name="T12" fmla="*/ 2147483647 w 216"/>
                <a:gd name="T13" fmla="*/ 2147483647 h 110"/>
                <a:gd name="T14" fmla="*/ 2147483647 w 216"/>
                <a:gd name="T15" fmla="*/ 2147483647 h 110"/>
                <a:gd name="T16" fmla="*/ 2147483647 w 216"/>
                <a:gd name="T17" fmla="*/ 2147483647 h 110"/>
                <a:gd name="T18" fmla="*/ 2147483647 w 216"/>
                <a:gd name="T19" fmla="*/ 2147483647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
                <a:gd name="T31" fmla="*/ 0 h 110"/>
                <a:gd name="T32" fmla="*/ 216 w 216"/>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 h="110">
                  <a:moveTo>
                    <a:pt x="85" y="27"/>
                  </a:moveTo>
                  <a:lnTo>
                    <a:pt x="13" y="0"/>
                  </a:lnTo>
                  <a:lnTo>
                    <a:pt x="0" y="33"/>
                  </a:lnTo>
                  <a:lnTo>
                    <a:pt x="73" y="61"/>
                  </a:lnTo>
                  <a:lnTo>
                    <a:pt x="85" y="27"/>
                  </a:lnTo>
                  <a:close/>
                  <a:moveTo>
                    <a:pt x="216" y="76"/>
                  </a:moveTo>
                  <a:lnTo>
                    <a:pt x="144" y="49"/>
                  </a:lnTo>
                  <a:lnTo>
                    <a:pt x="130" y="83"/>
                  </a:lnTo>
                  <a:lnTo>
                    <a:pt x="204" y="110"/>
                  </a:lnTo>
                  <a:lnTo>
                    <a:pt x="216"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2" name="Freeform 319"/>
            <p:cNvSpPr>
              <a:spLocks/>
            </p:cNvSpPr>
            <p:nvPr/>
          </p:nvSpPr>
          <p:spPr bwMode="auto">
            <a:xfrm>
              <a:off x="377825" y="1311275"/>
              <a:ext cx="92075" cy="80962"/>
            </a:xfrm>
            <a:custGeom>
              <a:avLst/>
              <a:gdLst>
                <a:gd name="T0" fmla="*/ 2147483647 w 58"/>
                <a:gd name="T1" fmla="*/ 2147483647 h 51"/>
                <a:gd name="T2" fmla="*/ 2147483647 w 58"/>
                <a:gd name="T3" fmla="*/ 0 h 51"/>
                <a:gd name="T4" fmla="*/ 0 w 58"/>
                <a:gd name="T5" fmla="*/ 2147483647 h 51"/>
                <a:gd name="T6" fmla="*/ 2147483647 w 58"/>
                <a:gd name="T7" fmla="*/ 2147483647 h 51"/>
                <a:gd name="T8" fmla="*/ 2147483647 w 58"/>
                <a:gd name="T9" fmla="*/ 2147483647 h 51"/>
                <a:gd name="T10" fmla="*/ 0 60000 65536"/>
                <a:gd name="T11" fmla="*/ 0 60000 65536"/>
                <a:gd name="T12" fmla="*/ 0 60000 65536"/>
                <a:gd name="T13" fmla="*/ 0 60000 65536"/>
                <a:gd name="T14" fmla="*/ 0 60000 65536"/>
                <a:gd name="T15" fmla="*/ 0 w 58"/>
                <a:gd name="T16" fmla="*/ 0 h 51"/>
                <a:gd name="T17" fmla="*/ 58 w 58"/>
                <a:gd name="T18" fmla="*/ 51 h 51"/>
              </a:gdLst>
              <a:ahLst/>
              <a:cxnLst>
                <a:cxn ang="T10">
                  <a:pos x="T0" y="T1"/>
                </a:cxn>
                <a:cxn ang="T11">
                  <a:pos x="T2" y="T3"/>
                </a:cxn>
                <a:cxn ang="T12">
                  <a:pos x="T4" y="T5"/>
                </a:cxn>
                <a:cxn ang="T13">
                  <a:pos x="T6" y="T7"/>
                </a:cxn>
                <a:cxn ang="T14">
                  <a:pos x="T8" y="T9"/>
                </a:cxn>
              </a:cxnLst>
              <a:rect l="T15" t="T16" r="T17" b="T18"/>
              <a:pathLst>
                <a:path w="58" h="51">
                  <a:moveTo>
                    <a:pt x="58" y="17"/>
                  </a:moveTo>
                  <a:lnTo>
                    <a:pt x="14" y="0"/>
                  </a:lnTo>
                  <a:lnTo>
                    <a:pt x="0" y="34"/>
                  </a:lnTo>
                  <a:lnTo>
                    <a:pt x="45" y="51"/>
                  </a:lnTo>
                  <a:lnTo>
                    <a:pt x="5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3" name="Freeform 320"/>
            <p:cNvSpPr>
              <a:spLocks/>
            </p:cNvSpPr>
            <p:nvPr/>
          </p:nvSpPr>
          <p:spPr bwMode="auto">
            <a:xfrm>
              <a:off x="377825" y="1311275"/>
              <a:ext cx="92075" cy="80962"/>
            </a:xfrm>
            <a:custGeom>
              <a:avLst/>
              <a:gdLst>
                <a:gd name="T0" fmla="*/ 2147483647 w 58"/>
                <a:gd name="T1" fmla="*/ 2147483647 h 51"/>
                <a:gd name="T2" fmla="*/ 2147483647 w 58"/>
                <a:gd name="T3" fmla="*/ 0 h 51"/>
                <a:gd name="T4" fmla="*/ 0 w 58"/>
                <a:gd name="T5" fmla="*/ 2147483647 h 51"/>
                <a:gd name="T6" fmla="*/ 2147483647 w 58"/>
                <a:gd name="T7" fmla="*/ 2147483647 h 51"/>
                <a:gd name="T8" fmla="*/ 0 60000 65536"/>
                <a:gd name="T9" fmla="*/ 0 60000 65536"/>
                <a:gd name="T10" fmla="*/ 0 60000 65536"/>
                <a:gd name="T11" fmla="*/ 0 60000 65536"/>
                <a:gd name="T12" fmla="*/ 0 w 58"/>
                <a:gd name="T13" fmla="*/ 0 h 51"/>
                <a:gd name="T14" fmla="*/ 58 w 58"/>
                <a:gd name="T15" fmla="*/ 51 h 51"/>
              </a:gdLst>
              <a:ahLst/>
              <a:cxnLst>
                <a:cxn ang="T8">
                  <a:pos x="T0" y="T1"/>
                </a:cxn>
                <a:cxn ang="T9">
                  <a:pos x="T2" y="T3"/>
                </a:cxn>
                <a:cxn ang="T10">
                  <a:pos x="T4" y="T5"/>
                </a:cxn>
                <a:cxn ang="T11">
                  <a:pos x="T6" y="T7"/>
                </a:cxn>
              </a:cxnLst>
              <a:rect l="T12" t="T13" r="T14" b="T15"/>
              <a:pathLst>
                <a:path w="58" h="51">
                  <a:moveTo>
                    <a:pt x="58" y="17"/>
                  </a:moveTo>
                  <a:lnTo>
                    <a:pt x="14" y="0"/>
                  </a:lnTo>
                  <a:lnTo>
                    <a:pt x="0" y="34"/>
                  </a:lnTo>
                  <a:lnTo>
                    <a:pt x="45" y="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4" name="Freeform 321"/>
            <p:cNvSpPr>
              <a:spLocks/>
            </p:cNvSpPr>
            <p:nvPr/>
          </p:nvSpPr>
          <p:spPr bwMode="auto">
            <a:xfrm>
              <a:off x="942975" y="2182812"/>
              <a:ext cx="90488" cy="79375"/>
            </a:xfrm>
            <a:custGeom>
              <a:avLst/>
              <a:gdLst>
                <a:gd name="T0" fmla="*/ 2147483647 w 57"/>
                <a:gd name="T1" fmla="*/ 0 h 50"/>
                <a:gd name="T2" fmla="*/ 0 w 57"/>
                <a:gd name="T3" fmla="*/ 2147483647 h 50"/>
                <a:gd name="T4" fmla="*/ 2147483647 w 57"/>
                <a:gd name="T5" fmla="*/ 2147483647 h 50"/>
                <a:gd name="T6" fmla="*/ 2147483647 w 57"/>
                <a:gd name="T7" fmla="*/ 2147483647 h 50"/>
                <a:gd name="T8" fmla="*/ 2147483647 w 57"/>
                <a:gd name="T9" fmla="*/ 0 h 50"/>
                <a:gd name="T10" fmla="*/ 0 60000 65536"/>
                <a:gd name="T11" fmla="*/ 0 60000 65536"/>
                <a:gd name="T12" fmla="*/ 0 60000 65536"/>
                <a:gd name="T13" fmla="*/ 0 60000 65536"/>
                <a:gd name="T14" fmla="*/ 0 60000 65536"/>
                <a:gd name="T15" fmla="*/ 0 w 57"/>
                <a:gd name="T16" fmla="*/ 0 h 50"/>
                <a:gd name="T17" fmla="*/ 57 w 57"/>
                <a:gd name="T18" fmla="*/ 50 h 50"/>
              </a:gdLst>
              <a:ahLst/>
              <a:cxnLst>
                <a:cxn ang="T10">
                  <a:pos x="T0" y="T1"/>
                </a:cxn>
                <a:cxn ang="T11">
                  <a:pos x="T2" y="T3"/>
                </a:cxn>
                <a:cxn ang="T12">
                  <a:pos x="T4" y="T5"/>
                </a:cxn>
                <a:cxn ang="T13">
                  <a:pos x="T6" y="T7"/>
                </a:cxn>
                <a:cxn ang="T14">
                  <a:pos x="T8" y="T9"/>
                </a:cxn>
              </a:cxnLst>
              <a:rect l="T15" t="T16" r="T17" b="T18"/>
              <a:pathLst>
                <a:path w="57" h="50">
                  <a:moveTo>
                    <a:pt x="45" y="0"/>
                  </a:moveTo>
                  <a:lnTo>
                    <a:pt x="0" y="16"/>
                  </a:lnTo>
                  <a:lnTo>
                    <a:pt x="13" y="50"/>
                  </a:lnTo>
                  <a:lnTo>
                    <a:pt x="57" y="34"/>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5" name="Freeform 322"/>
            <p:cNvSpPr>
              <a:spLocks/>
            </p:cNvSpPr>
            <p:nvPr/>
          </p:nvSpPr>
          <p:spPr bwMode="auto">
            <a:xfrm>
              <a:off x="942975" y="2182812"/>
              <a:ext cx="90488" cy="79375"/>
            </a:xfrm>
            <a:custGeom>
              <a:avLst/>
              <a:gdLst>
                <a:gd name="T0" fmla="*/ 2147483647 w 57"/>
                <a:gd name="T1" fmla="*/ 0 h 50"/>
                <a:gd name="T2" fmla="*/ 0 w 57"/>
                <a:gd name="T3" fmla="*/ 2147483647 h 50"/>
                <a:gd name="T4" fmla="*/ 2147483647 w 57"/>
                <a:gd name="T5" fmla="*/ 2147483647 h 50"/>
                <a:gd name="T6" fmla="*/ 2147483647 w 57"/>
                <a:gd name="T7" fmla="*/ 2147483647 h 50"/>
                <a:gd name="T8" fmla="*/ 0 60000 65536"/>
                <a:gd name="T9" fmla="*/ 0 60000 65536"/>
                <a:gd name="T10" fmla="*/ 0 60000 65536"/>
                <a:gd name="T11" fmla="*/ 0 60000 65536"/>
                <a:gd name="T12" fmla="*/ 0 w 57"/>
                <a:gd name="T13" fmla="*/ 0 h 50"/>
                <a:gd name="T14" fmla="*/ 57 w 57"/>
                <a:gd name="T15" fmla="*/ 50 h 50"/>
              </a:gdLst>
              <a:ahLst/>
              <a:cxnLst>
                <a:cxn ang="T8">
                  <a:pos x="T0" y="T1"/>
                </a:cxn>
                <a:cxn ang="T9">
                  <a:pos x="T2" y="T3"/>
                </a:cxn>
                <a:cxn ang="T10">
                  <a:pos x="T4" y="T5"/>
                </a:cxn>
                <a:cxn ang="T11">
                  <a:pos x="T6" y="T7"/>
                </a:cxn>
              </a:cxnLst>
              <a:rect l="T12" t="T13" r="T14" b="T15"/>
              <a:pathLst>
                <a:path w="57" h="50">
                  <a:moveTo>
                    <a:pt x="45" y="0"/>
                  </a:moveTo>
                  <a:lnTo>
                    <a:pt x="0" y="16"/>
                  </a:lnTo>
                  <a:lnTo>
                    <a:pt x="13" y="50"/>
                  </a:lnTo>
                  <a:lnTo>
                    <a:pt x="57"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6" name="Freeform 323"/>
            <p:cNvSpPr>
              <a:spLocks noEditPoints="1"/>
            </p:cNvSpPr>
            <p:nvPr/>
          </p:nvSpPr>
          <p:spPr bwMode="auto">
            <a:xfrm>
              <a:off x="523875" y="2239962"/>
              <a:ext cx="344488" cy="166687"/>
            </a:xfrm>
            <a:custGeom>
              <a:avLst/>
              <a:gdLst>
                <a:gd name="T0" fmla="*/ 2147483647 w 217"/>
                <a:gd name="T1" fmla="*/ 2147483647 h 105"/>
                <a:gd name="T2" fmla="*/ 0 w 217"/>
                <a:gd name="T3" fmla="*/ 2147483647 h 105"/>
                <a:gd name="T4" fmla="*/ 2147483647 w 217"/>
                <a:gd name="T5" fmla="*/ 2147483647 h 105"/>
                <a:gd name="T6" fmla="*/ 2147483647 w 217"/>
                <a:gd name="T7" fmla="*/ 2147483647 h 105"/>
                <a:gd name="T8" fmla="*/ 2147483647 w 217"/>
                <a:gd name="T9" fmla="*/ 2147483647 h 105"/>
                <a:gd name="T10" fmla="*/ 2147483647 w 217"/>
                <a:gd name="T11" fmla="*/ 0 h 105"/>
                <a:gd name="T12" fmla="*/ 2147483647 w 217"/>
                <a:gd name="T13" fmla="*/ 2147483647 h 105"/>
                <a:gd name="T14" fmla="*/ 2147483647 w 217"/>
                <a:gd name="T15" fmla="*/ 2147483647 h 105"/>
                <a:gd name="T16" fmla="*/ 2147483647 w 217"/>
                <a:gd name="T17" fmla="*/ 2147483647 h 105"/>
                <a:gd name="T18" fmla="*/ 2147483647 w 21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7"/>
                <a:gd name="T31" fmla="*/ 0 h 105"/>
                <a:gd name="T32" fmla="*/ 217 w 217"/>
                <a:gd name="T33" fmla="*/ 105 h 1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7" h="105">
                  <a:moveTo>
                    <a:pt x="73" y="45"/>
                  </a:moveTo>
                  <a:lnTo>
                    <a:pt x="0" y="71"/>
                  </a:lnTo>
                  <a:lnTo>
                    <a:pt x="12" y="105"/>
                  </a:lnTo>
                  <a:lnTo>
                    <a:pt x="85" y="80"/>
                  </a:lnTo>
                  <a:lnTo>
                    <a:pt x="73" y="45"/>
                  </a:lnTo>
                  <a:close/>
                  <a:moveTo>
                    <a:pt x="206" y="0"/>
                  </a:moveTo>
                  <a:lnTo>
                    <a:pt x="132" y="25"/>
                  </a:lnTo>
                  <a:lnTo>
                    <a:pt x="144" y="59"/>
                  </a:lnTo>
                  <a:lnTo>
                    <a:pt x="217" y="34"/>
                  </a:lnTo>
                  <a:lnTo>
                    <a:pt x="2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7" name="Freeform 324"/>
            <p:cNvSpPr>
              <a:spLocks/>
            </p:cNvSpPr>
            <p:nvPr/>
          </p:nvSpPr>
          <p:spPr bwMode="auto">
            <a:xfrm>
              <a:off x="358775" y="2386012"/>
              <a:ext cx="90488" cy="77787"/>
            </a:xfrm>
            <a:custGeom>
              <a:avLst/>
              <a:gdLst>
                <a:gd name="T0" fmla="*/ 2147483647 w 57"/>
                <a:gd name="T1" fmla="*/ 0 h 49"/>
                <a:gd name="T2" fmla="*/ 0 w 57"/>
                <a:gd name="T3" fmla="*/ 2147483647 h 49"/>
                <a:gd name="T4" fmla="*/ 2147483647 w 57"/>
                <a:gd name="T5" fmla="*/ 2147483647 h 49"/>
                <a:gd name="T6" fmla="*/ 2147483647 w 57"/>
                <a:gd name="T7" fmla="*/ 2147483647 h 49"/>
                <a:gd name="T8" fmla="*/ 2147483647 w 57"/>
                <a:gd name="T9" fmla="*/ 0 h 49"/>
                <a:gd name="T10" fmla="*/ 0 60000 65536"/>
                <a:gd name="T11" fmla="*/ 0 60000 65536"/>
                <a:gd name="T12" fmla="*/ 0 60000 65536"/>
                <a:gd name="T13" fmla="*/ 0 60000 65536"/>
                <a:gd name="T14" fmla="*/ 0 60000 65536"/>
                <a:gd name="T15" fmla="*/ 0 w 57"/>
                <a:gd name="T16" fmla="*/ 0 h 49"/>
                <a:gd name="T17" fmla="*/ 57 w 57"/>
                <a:gd name="T18" fmla="*/ 49 h 49"/>
              </a:gdLst>
              <a:ahLst/>
              <a:cxnLst>
                <a:cxn ang="T10">
                  <a:pos x="T0" y="T1"/>
                </a:cxn>
                <a:cxn ang="T11">
                  <a:pos x="T2" y="T3"/>
                </a:cxn>
                <a:cxn ang="T12">
                  <a:pos x="T4" y="T5"/>
                </a:cxn>
                <a:cxn ang="T13">
                  <a:pos x="T6" y="T7"/>
                </a:cxn>
                <a:cxn ang="T14">
                  <a:pos x="T8" y="T9"/>
                </a:cxn>
              </a:cxnLst>
              <a:rect l="T15" t="T16" r="T17" b="T18"/>
              <a:pathLst>
                <a:path w="57" h="49">
                  <a:moveTo>
                    <a:pt x="45" y="0"/>
                  </a:moveTo>
                  <a:lnTo>
                    <a:pt x="0" y="15"/>
                  </a:lnTo>
                  <a:lnTo>
                    <a:pt x="12" y="49"/>
                  </a:lnTo>
                  <a:lnTo>
                    <a:pt x="57" y="33"/>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8" name="Freeform 325"/>
            <p:cNvSpPr>
              <a:spLocks/>
            </p:cNvSpPr>
            <p:nvPr/>
          </p:nvSpPr>
          <p:spPr bwMode="auto">
            <a:xfrm>
              <a:off x="358775" y="2386012"/>
              <a:ext cx="90488" cy="77787"/>
            </a:xfrm>
            <a:custGeom>
              <a:avLst/>
              <a:gdLst>
                <a:gd name="T0" fmla="*/ 2147483647 w 57"/>
                <a:gd name="T1" fmla="*/ 0 h 49"/>
                <a:gd name="T2" fmla="*/ 0 w 57"/>
                <a:gd name="T3" fmla="*/ 2147483647 h 49"/>
                <a:gd name="T4" fmla="*/ 2147483647 w 57"/>
                <a:gd name="T5" fmla="*/ 2147483647 h 49"/>
                <a:gd name="T6" fmla="*/ 2147483647 w 57"/>
                <a:gd name="T7" fmla="*/ 2147483647 h 49"/>
                <a:gd name="T8" fmla="*/ 0 60000 65536"/>
                <a:gd name="T9" fmla="*/ 0 60000 65536"/>
                <a:gd name="T10" fmla="*/ 0 60000 65536"/>
                <a:gd name="T11" fmla="*/ 0 60000 65536"/>
                <a:gd name="T12" fmla="*/ 0 w 57"/>
                <a:gd name="T13" fmla="*/ 0 h 49"/>
                <a:gd name="T14" fmla="*/ 57 w 57"/>
                <a:gd name="T15" fmla="*/ 49 h 49"/>
              </a:gdLst>
              <a:ahLst/>
              <a:cxnLst>
                <a:cxn ang="T8">
                  <a:pos x="T0" y="T1"/>
                </a:cxn>
                <a:cxn ang="T9">
                  <a:pos x="T2" y="T3"/>
                </a:cxn>
                <a:cxn ang="T10">
                  <a:pos x="T4" y="T5"/>
                </a:cxn>
                <a:cxn ang="T11">
                  <a:pos x="T6" y="T7"/>
                </a:cxn>
              </a:cxnLst>
              <a:rect l="T12" t="T13" r="T14" b="T15"/>
              <a:pathLst>
                <a:path w="57" h="49">
                  <a:moveTo>
                    <a:pt x="45" y="0"/>
                  </a:moveTo>
                  <a:lnTo>
                    <a:pt x="0" y="15"/>
                  </a:lnTo>
                  <a:lnTo>
                    <a:pt x="12" y="49"/>
                  </a:lnTo>
                  <a:lnTo>
                    <a:pt x="57" y="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09" name="Freeform 326"/>
            <p:cNvSpPr>
              <a:spLocks/>
            </p:cNvSpPr>
            <p:nvPr/>
          </p:nvSpPr>
          <p:spPr bwMode="auto">
            <a:xfrm>
              <a:off x="1100138" y="2465387"/>
              <a:ext cx="95250" cy="92075"/>
            </a:xfrm>
            <a:custGeom>
              <a:avLst/>
              <a:gdLst>
                <a:gd name="T0" fmla="*/ 2147483647 w 60"/>
                <a:gd name="T1" fmla="*/ 0 h 58"/>
                <a:gd name="T2" fmla="*/ 0 w 60"/>
                <a:gd name="T3" fmla="*/ 2147483647 h 58"/>
                <a:gd name="T4" fmla="*/ 2147483647 w 60"/>
                <a:gd name="T5" fmla="*/ 2147483647 h 58"/>
                <a:gd name="T6" fmla="*/ 2147483647 w 60"/>
                <a:gd name="T7" fmla="*/ 2147483647 h 58"/>
                <a:gd name="T8" fmla="*/ 2147483647 w 60"/>
                <a:gd name="T9" fmla="*/ 0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38" y="0"/>
                  </a:moveTo>
                  <a:lnTo>
                    <a:pt x="0" y="31"/>
                  </a:lnTo>
                  <a:lnTo>
                    <a:pt x="23" y="58"/>
                  </a:lnTo>
                  <a:lnTo>
                    <a:pt x="60" y="28"/>
                  </a:lnTo>
                  <a:lnTo>
                    <a:pt x="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0" name="Freeform 327"/>
            <p:cNvSpPr>
              <a:spLocks/>
            </p:cNvSpPr>
            <p:nvPr/>
          </p:nvSpPr>
          <p:spPr bwMode="auto">
            <a:xfrm>
              <a:off x="1100138" y="2465387"/>
              <a:ext cx="95250" cy="92075"/>
            </a:xfrm>
            <a:custGeom>
              <a:avLst/>
              <a:gdLst>
                <a:gd name="T0" fmla="*/ 2147483647 w 60"/>
                <a:gd name="T1" fmla="*/ 0 h 58"/>
                <a:gd name="T2" fmla="*/ 0 w 60"/>
                <a:gd name="T3" fmla="*/ 2147483647 h 58"/>
                <a:gd name="T4" fmla="*/ 2147483647 w 60"/>
                <a:gd name="T5" fmla="*/ 2147483647 h 58"/>
                <a:gd name="T6" fmla="*/ 2147483647 w 60"/>
                <a:gd name="T7" fmla="*/ 2147483647 h 58"/>
                <a:gd name="T8" fmla="*/ 0 60000 65536"/>
                <a:gd name="T9" fmla="*/ 0 60000 65536"/>
                <a:gd name="T10" fmla="*/ 0 60000 65536"/>
                <a:gd name="T11" fmla="*/ 0 60000 65536"/>
                <a:gd name="T12" fmla="*/ 0 w 60"/>
                <a:gd name="T13" fmla="*/ 0 h 58"/>
                <a:gd name="T14" fmla="*/ 60 w 60"/>
                <a:gd name="T15" fmla="*/ 58 h 58"/>
              </a:gdLst>
              <a:ahLst/>
              <a:cxnLst>
                <a:cxn ang="T8">
                  <a:pos x="T0" y="T1"/>
                </a:cxn>
                <a:cxn ang="T9">
                  <a:pos x="T2" y="T3"/>
                </a:cxn>
                <a:cxn ang="T10">
                  <a:pos x="T4" y="T5"/>
                </a:cxn>
                <a:cxn ang="T11">
                  <a:pos x="T6" y="T7"/>
                </a:cxn>
              </a:cxnLst>
              <a:rect l="T12" t="T13" r="T14" b="T15"/>
              <a:pathLst>
                <a:path w="60" h="58">
                  <a:moveTo>
                    <a:pt x="38" y="0"/>
                  </a:moveTo>
                  <a:lnTo>
                    <a:pt x="0" y="31"/>
                  </a:lnTo>
                  <a:lnTo>
                    <a:pt x="23" y="58"/>
                  </a:lnTo>
                  <a:lnTo>
                    <a:pt x="6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1" name="Freeform 328"/>
            <p:cNvSpPr>
              <a:spLocks noEditPoints="1"/>
            </p:cNvSpPr>
            <p:nvPr/>
          </p:nvSpPr>
          <p:spPr bwMode="auto">
            <a:xfrm>
              <a:off x="757238" y="2574925"/>
              <a:ext cx="301625" cy="261937"/>
            </a:xfrm>
            <a:custGeom>
              <a:avLst/>
              <a:gdLst>
                <a:gd name="T0" fmla="*/ 2147483647 w 190"/>
                <a:gd name="T1" fmla="*/ 2147483647 h 165"/>
                <a:gd name="T2" fmla="*/ 0 w 190"/>
                <a:gd name="T3" fmla="*/ 2147483647 h 165"/>
                <a:gd name="T4" fmla="*/ 2147483647 w 190"/>
                <a:gd name="T5" fmla="*/ 2147483647 h 165"/>
                <a:gd name="T6" fmla="*/ 2147483647 w 190"/>
                <a:gd name="T7" fmla="*/ 2147483647 h 165"/>
                <a:gd name="T8" fmla="*/ 2147483647 w 190"/>
                <a:gd name="T9" fmla="*/ 2147483647 h 165"/>
                <a:gd name="T10" fmla="*/ 2147483647 w 190"/>
                <a:gd name="T11" fmla="*/ 0 h 165"/>
                <a:gd name="T12" fmla="*/ 2147483647 w 190"/>
                <a:gd name="T13" fmla="*/ 2147483647 h 165"/>
                <a:gd name="T14" fmla="*/ 2147483647 w 190"/>
                <a:gd name="T15" fmla="*/ 2147483647 h 165"/>
                <a:gd name="T16" fmla="*/ 2147483647 w 190"/>
                <a:gd name="T17" fmla="*/ 2147483647 h 165"/>
                <a:gd name="T18" fmla="*/ 2147483647 w 190"/>
                <a:gd name="T19" fmla="*/ 0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0"/>
                <a:gd name="T31" fmla="*/ 0 h 165"/>
                <a:gd name="T32" fmla="*/ 190 w 190"/>
                <a:gd name="T33" fmla="*/ 165 h 1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0" h="165">
                  <a:moveTo>
                    <a:pt x="60" y="88"/>
                  </a:moveTo>
                  <a:lnTo>
                    <a:pt x="0" y="136"/>
                  </a:lnTo>
                  <a:lnTo>
                    <a:pt x="22" y="165"/>
                  </a:lnTo>
                  <a:lnTo>
                    <a:pt x="82" y="116"/>
                  </a:lnTo>
                  <a:lnTo>
                    <a:pt x="60" y="88"/>
                  </a:lnTo>
                  <a:close/>
                  <a:moveTo>
                    <a:pt x="168" y="0"/>
                  </a:moveTo>
                  <a:lnTo>
                    <a:pt x="108" y="50"/>
                  </a:lnTo>
                  <a:lnTo>
                    <a:pt x="131" y="77"/>
                  </a:lnTo>
                  <a:lnTo>
                    <a:pt x="190" y="28"/>
                  </a:lnTo>
                  <a:lnTo>
                    <a:pt x="1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2" name="Freeform 329"/>
            <p:cNvSpPr>
              <a:spLocks/>
            </p:cNvSpPr>
            <p:nvPr/>
          </p:nvSpPr>
          <p:spPr bwMode="auto">
            <a:xfrm>
              <a:off x="620713" y="2854325"/>
              <a:ext cx="95250" cy="93662"/>
            </a:xfrm>
            <a:custGeom>
              <a:avLst/>
              <a:gdLst>
                <a:gd name="T0" fmla="*/ 2147483647 w 60"/>
                <a:gd name="T1" fmla="*/ 0 h 59"/>
                <a:gd name="T2" fmla="*/ 0 w 60"/>
                <a:gd name="T3" fmla="*/ 2147483647 h 59"/>
                <a:gd name="T4" fmla="*/ 2147483647 w 60"/>
                <a:gd name="T5" fmla="*/ 2147483647 h 59"/>
                <a:gd name="T6" fmla="*/ 2147483647 w 60"/>
                <a:gd name="T7" fmla="*/ 2147483647 h 59"/>
                <a:gd name="T8" fmla="*/ 2147483647 w 60"/>
                <a:gd name="T9" fmla="*/ 0 h 59"/>
                <a:gd name="T10" fmla="*/ 0 60000 65536"/>
                <a:gd name="T11" fmla="*/ 0 60000 65536"/>
                <a:gd name="T12" fmla="*/ 0 60000 65536"/>
                <a:gd name="T13" fmla="*/ 0 60000 65536"/>
                <a:gd name="T14" fmla="*/ 0 60000 65536"/>
                <a:gd name="T15" fmla="*/ 0 w 60"/>
                <a:gd name="T16" fmla="*/ 0 h 59"/>
                <a:gd name="T17" fmla="*/ 60 w 60"/>
                <a:gd name="T18" fmla="*/ 59 h 59"/>
              </a:gdLst>
              <a:ahLst/>
              <a:cxnLst>
                <a:cxn ang="T10">
                  <a:pos x="T0" y="T1"/>
                </a:cxn>
                <a:cxn ang="T11">
                  <a:pos x="T2" y="T3"/>
                </a:cxn>
                <a:cxn ang="T12">
                  <a:pos x="T4" y="T5"/>
                </a:cxn>
                <a:cxn ang="T13">
                  <a:pos x="T6" y="T7"/>
                </a:cxn>
                <a:cxn ang="T14">
                  <a:pos x="T8" y="T9"/>
                </a:cxn>
              </a:cxnLst>
              <a:rect l="T15" t="T16" r="T17" b="T18"/>
              <a:pathLst>
                <a:path w="60" h="59">
                  <a:moveTo>
                    <a:pt x="37" y="0"/>
                  </a:moveTo>
                  <a:lnTo>
                    <a:pt x="0" y="30"/>
                  </a:lnTo>
                  <a:lnTo>
                    <a:pt x="23" y="59"/>
                  </a:lnTo>
                  <a:lnTo>
                    <a:pt x="60" y="28"/>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3" name="Freeform 330"/>
            <p:cNvSpPr>
              <a:spLocks/>
            </p:cNvSpPr>
            <p:nvPr/>
          </p:nvSpPr>
          <p:spPr bwMode="auto">
            <a:xfrm>
              <a:off x="620713" y="2854325"/>
              <a:ext cx="95250" cy="93662"/>
            </a:xfrm>
            <a:custGeom>
              <a:avLst/>
              <a:gdLst>
                <a:gd name="T0" fmla="*/ 2147483647 w 60"/>
                <a:gd name="T1" fmla="*/ 0 h 59"/>
                <a:gd name="T2" fmla="*/ 0 w 60"/>
                <a:gd name="T3" fmla="*/ 2147483647 h 59"/>
                <a:gd name="T4" fmla="*/ 2147483647 w 60"/>
                <a:gd name="T5" fmla="*/ 2147483647 h 59"/>
                <a:gd name="T6" fmla="*/ 2147483647 w 60"/>
                <a:gd name="T7" fmla="*/ 2147483647 h 59"/>
                <a:gd name="T8" fmla="*/ 0 60000 65536"/>
                <a:gd name="T9" fmla="*/ 0 60000 65536"/>
                <a:gd name="T10" fmla="*/ 0 60000 65536"/>
                <a:gd name="T11" fmla="*/ 0 60000 65536"/>
                <a:gd name="T12" fmla="*/ 0 w 60"/>
                <a:gd name="T13" fmla="*/ 0 h 59"/>
                <a:gd name="T14" fmla="*/ 60 w 60"/>
                <a:gd name="T15" fmla="*/ 59 h 59"/>
              </a:gdLst>
              <a:ahLst/>
              <a:cxnLst>
                <a:cxn ang="T8">
                  <a:pos x="T0" y="T1"/>
                </a:cxn>
                <a:cxn ang="T9">
                  <a:pos x="T2" y="T3"/>
                </a:cxn>
                <a:cxn ang="T10">
                  <a:pos x="T4" y="T5"/>
                </a:cxn>
                <a:cxn ang="T11">
                  <a:pos x="T6" y="T7"/>
                </a:cxn>
              </a:cxnLst>
              <a:rect l="T12" t="T13" r="T14" b="T15"/>
              <a:pathLst>
                <a:path w="60" h="59">
                  <a:moveTo>
                    <a:pt x="37" y="0"/>
                  </a:moveTo>
                  <a:lnTo>
                    <a:pt x="0" y="30"/>
                  </a:lnTo>
                  <a:lnTo>
                    <a:pt x="23" y="59"/>
                  </a:lnTo>
                  <a:lnTo>
                    <a:pt x="6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4" name="Freeform 331"/>
            <p:cNvSpPr>
              <a:spLocks/>
            </p:cNvSpPr>
            <p:nvPr/>
          </p:nvSpPr>
          <p:spPr bwMode="auto">
            <a:xfrm>
              <a:off x="1354138" y="2682875"/>
              <a:ext cx="88900" cy="93662"/>
            </a:xfrm>
            <a:custGeom>
              <a:avLst/>
              <a:gdLst>
                <a:gd name="T0" fmla="*/ 2147483647 w 56"/>
                <a:gd name="T1" fmla="*/ 0 h 59"/>
                <a:gd name="T2" fmla="*/ 0 w 56"/>
                <a:gd name="T3" fmla="*/ 2147483647 h 59"/>
                <a:gd name="T4" fmla="*/ 2147483647 w 56"/>
                <a:gd name="T5" fmla="*/ 2147483647 h 59"/>
                <a:gd name="T6" fmla="*/ 2147483647 w 56"/>
                <a:gd name="T7" fmla="*/ 2147483647 h 59"/>
                <a:gd name="T8" fmla="*/ 2147483647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4" y="0"/>
                  </a:moveTo>
                  <a:lnTo>
                    <a:pt x="0" y="40"/>
                  </a:lnTo>
                  <a:lnTo>
                    <a:pt x="31" y="59"/>
                  </a:lnTo>
                  <a:lnTo>
                    <a:pt x="56" y="19"/>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5" name="Freeform 332"/>
            <p:cNvSpPr>
              <a:spLocks/>
            </p:cNvSpPr>
            <p:nvPr/>
          </p:nvSpPr>
          <p:spPr bwMode="auto">
            <a:xfrm>
              <a:off x="1354138" y="2682875"/>
              <a:ext cx="88900" cy="93662"/>
            </a:xfrm>
            <a:custGeom>
              <a:avLst/>
              <a:gdLst>
                <a:gd name="T0" fmla="*/ 2147483647 w 56"/>
                <a:gd name="T1" fmla="*/ 0 h 59"/>
                <a:gd name="T2" fmla="*/ 0 w 56"/>
                <a:gd name="T3" fmla="*/ 2147483647 h 59"/>
                <a:gd name="T4" fmla="*/ 2147483647 w 56"/>
                <a:gd name="T5" fmla="*/ 2147483647 h 59"/>
                <a:gd name="T6" fmla="*/ 2147483647 w 56"/>
                <a:gd name="T7" fmla="*/ 2147483647 h 59"/>
                <a:gd name="T8" fmla="*/ 0 60000 65536"/>
                <a:gd name="T9" fmla="*/ 0 60000 65536"/>
                <a:gd name="T10" fmla="*/ 0 60000 65536"/>
                <a:gd name="T11" fmla="*/ 0 60000 65536"/>
                <a:gd name="T12" fmla="*/ 0 w 56"/>
                <a:gd name="T13" fmla="*/ 0 h 59"/>
                <a:gd name="T14" fmla="*/ 56 w 56"/>
                <a:gd name="T15" fmla="*/ 59 h 59"/>
              </a:gdLst>
              <a:ahLst/>
              <a:cxnLst>
                <a:cxn ang="T8">
                  <a:pos x="T0" y="T1"/>
                </a:cxn>
                <a:cxn ang="T9">
                  <a:pos x="T2" y="T3"/>
                </a:cxn>
                <a:cxn ang="T10">
                  <a:pos x="T4" y="T5"/>
                </a:cxn>
                <a:cxn ang="T11">
                  <a:pos x="T6" y="T7"/>
                </a:cxn>
              </a:cxnLst>
              <a:rect l="T12" t="T13" r="T14" b="T15"/>
              <a:pathLst>
                <a:path w="56" h="59">
                  <a:moveTo>
                    <a:pt x="24" y="0"/>
                  </a:moveTo>
                  <a:lnTo>
                    <a:pt x="0" y="40"/>
                  </a:lnTo>
                  <a:lnTo>
                    <a:pt x="31" y="59"/>
                  </a:lnTo>
                  <a:lnTo>
                    <a:pt x="56"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6" name="Freeform 333"/>
            <p:cNvSpPr>
              <a:spLocks noEditPoints="1"/>
            </p:cNvSpPr>
            <p:nvPr/>
          </p:nvSpPr>
          <p:spPr bwMode="auto">
            <a:xfrm>
              <a:off x="1127125" y="2832100"/>
              <a:ext cx="225425" cy="323850"/>
            </a:xfrm>
            <a:custGeom>
              <a:avLst/>
              <a:gdLst>
                <a:gd name="T0" fmla="*/ 2147483647 w 142"/>
                <a:gd name="T1" fmla="*/ 2147483647 h 204"/>
                <a:gd name="T2" fmla="*/ 0 w 142"/>
                <a:gd name="T3" fmla="*/ 2147483647 h 204"/>
                <a:gd name="T4" fmla="*/ 2147483647 w 142"/>
                <a:gd name="T5" fmla="*/ 2147483647 h 204"/>
                <a:gd name="T6" fmla="*/ 2147483647 w 142"/>
                <a:gd name="T7" fmla="*/ 2147483647 h 204"/>
                <a:gd name="T8" fmla="*/ 2147483647 w 142"/>
                <a:gd name="T9" fmla="*/ 2147483647 h 204"/>
                <a:gd name="T10" fmla="*/ 2147483647 w 142"/>
                <a:gd name="T11" fmla="*/ 0 h 204"/>
                <a:gd name="T12" fmla="*/ 2147483647 w 142"/>
                <a:gd name="T13" fmla="*/ 2147483647 h 204"/>
                <a:gd name="T14" fmla="*/ 2147483647 w 142"/>
                <a:gd name="T15" fmla="*/ 2147483647 h 204"/>
                <a:gd name="T16" fmla="*/ 2147483647 w 142"/>
                <a:gd name="T17" fmla="*/ 2147483647 h 204"/>
                <a:gd name="T18" fmla="*/ 2147483647 w 142"/>
                <a:gd name="T19" fmla="*/ 0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204"/>
                <a:gd name="T32" fmla="*/ 142 w 142"/>
                <a:gd name="T33" fmla="*/ 204 h 2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204">
                  <a:moveTo>
                    <a:pt x="40" y="120"/>
                  </a:moveTo>
                  <a:lnTo>
                    <a:pt x="0" y="185"/>
                  </a:lnTo>
                  <a:lnTo>
                    <a:pt x="31" y="204"/>
                  </a:lnTo>
                  <a:lnTo>
                    <a:pt x="70" y="138"/>
                  </a:lnTo>
                  <a:lnTo>
                    <a:pt x="40" y="120"/>
                  </a:lnTo>
                  <a:close/>
                  <a:moveTo>
                    <a:pt x="111" y="0"/>
                  </a:moveTo>
                  <a:lnTo>
                    <a:pt x="71" y="66"/>
                  </a:lnTo>
                  <a:lnTo>
                    <a:pt x="103" y="85"/>
                  </a:lnTo>
                  <a:lnTo>
                    <a:pt x="142" y="18"/>
                  </a:lnTo>
                  <a:lnTo>
                    <a:pt x="1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7" name="Freeform 334"/>
            <p:cNvSpPr>
              <a:spLocks/>
            </p:cNvSpPr>
            <p:nvPr/>
          </p:nvSpPr>
          <p:spPr bwMode="auto">
            <a:xfrm>
              <a:off x="1036638" y="3209925"/>
              <a:ext cx="87313" cy="95250"/>
            </a:xfrm>
            <a:custGeom>
              <a:avLst/>
              <a:gdLst>
                <a:gd name="T0" fmla="*/ 2147483647 w 55"/>
                <a:gd name="T1" fmla="*/ 0 h 60"/>
                <a:gd name="T2" fmla="*/ 0 w 55"/>
                <a:gd name="T3" fmla="*/ 2147483647 h 60"/>
                <a:gd name="T4" fmla="*/ 2147483647 w 55"/>
                <a:gd name="T5" fmla="*/ 2147483647 h 60"/>
                <a:gd name="T6" fmla="*/ 2147483647 w 55"/>
                <a:gd name="T7" fmla="*/ 2147483647 h 60"/>
                <a:gd name="T8" fmla="*/ 2147483647 w 55"/>
                <a:gd name="T9" fmla="*/ 0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25" y="0"/>
                  </a:moveTo>
                  <a:lnTo>
                    <a:pt x="0" y="41"/>
                  </a:lnTo>
                  <a:lnTo>
                    <a:pt x="31" y="60"/>
                  </a:lnTo>
                  <a:lnTo>
                    <a:pt x="55" y="19"/>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8" name="Freeform 335"/>
            <p:cNvSpPr>
              <a:spLocks/>
            </p:cNvSpPr>
            <p:nvPr/>
          </p:nvSpPr>
          <p:spPr bwMode="auto">
            <a:xfrm>
              <a:off x="1036638" y="3209925"/>
              <a:ext cx="87313" cy="95250"/>
            </a:xfrm>
            <a:custGeom>
              <a:avLst/>
              <a:gdLst>
                <a:gd name="T0" fmla="*/ 2147483647 w 55"/>
                <a:gd name="T1" fmla="*/ 0 h 60"/>
                <a:gd name="T2" fmla="*/ 0 w 55"/>
                <a:gd name="T3" fmla="*/ 2147483647 h 60"/>
                <a:gd name="T4" fmla="*/ 2147483647 w 55"/>
                <a:gd name="T5" fmla="*/ 2147483647 h 60"/>
                <a:gd name="T6" fmla="*/ 2147483647 w 55"/>
                <a:gd name="T7" fmla="*/ 2147483647 h 60"/>
                <a:gd name="T8" fmla="*/ 0 60000 65536"/>
                <a:gd name="T9" fmla="*/ 0 60000 65536"/>
                <a:gd name="T10" fmla="*/ 0 60000 65536"/>
                <a:gd name="T11" fmla="*/ 0 60000 65536"/>
                <a:gd name="T12" fmla="*/ 0 w 55"/>
                <a:gd name="T13" fmla="*/ 0 h 60"/>
                <a:gd name="T14" fmla="*/ 55 w 55"/>
                <a:gd name="T15" fmla="*/ 60 h 60"/>
              </a:gdLst>
              <a:ahLst/>
              <a:cxnLst>
                <a:cxn ang="T8">
                  <a:pos x="T0" y="T1"/>
                </a:cxn>
                <a:cxn ang="T9">
                  <a:pos x="T2" y="T3"/>
                </a:cxn>
                <a:cxn ang="T10">
                  <a:pos x="T4" y="T5"/>
                </a:cxn>
                <a:cxn ang="T11">
                  <a:pos x="T6" y="T7"/>
                </a:cxn>
              </a:cxnLst>
              <a:rect l="T12" t="T13" r="T14" b="T15"/>
              <a:pathLst>
                <a:path w="55" h="60">
                  <a:moveTo>
                    <a:pt x="25" y="0"/>
                  </a:moveTo>
                  <a:lnTo>
                    <a:pt x="0" y="41"/>
                  </a:lnTo>
                  <a:lnTo>
                    <a:pt x="31" y="60"/>
                  </a:lnTo>
                  <a:lnTo>
                    <a:pt x="55"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19" name="Freeform 336"/>
            <p:cNvSpPr>
              <a:spLocks/>
            </p:cNvSpPr>
            <p:nvPr/>
          </p:nvSpPr>
          <p:spPr bwMode="auto">
            <a:xfrm>
              <a:off x="1673225" y="2806700"/>
              <a:ext cx="69850" cy="85725"/>
            </a:xfrm>
            <a:custGeom>
              <a:avLst/>
              <a:gdLst>
                <a:gd name="T0" fmla="*/ 2147483647 w 44"/>
                <a:gd name="T1" fmla="*/ 0 h 54"/>
                <a:gd name="T2" fmla="*/ 0 w 44"/>
                <a:gd name="T3" fmla="*/ 2147483647 h 54"/>
                <a:gd name="T4" fmla="*/ 2147483647 w 44"/>
                <a:gd name="T5" fmla="*/ 2147483647 h 54"/>
                <a:gd name="T6" fmla="*/ 2147483647 w 44"/>
                <a:gd name="T7" fmla="*/ 2147483647 h 54"/>
                <a:gd name="T8" fmla="*/ 2147483647 w 44"/>
                <a:gd name="T9" fmla="*/ 0 h 54"/>
                <a:gd name="T10" fmla="*/ 0 60000 65536"/>
                <a:gd name="T11" fmla="*/ 0 60000 65536"/>
                <a:gd name="T12" fmla="*/ 0 60000 65536"/>
                <a:gd name="T13" fmla="*/ 0 60000 65536"/>
                <a:gd name="T14" fmla="*/ 0 60000 65536"/>
                <a:gd name="T15" fmla="*/ 0 w 44"/>
                <a:gd name="T16" fmla="*/ 0 h 54"/>
                <a:gd name="T17" fmla="*/ 44 w 44"/>
                <a:gd name="T18" fmla="*/ 54 h 54"/>
              </a:gdLst>
              <a:ahLst/>
              <a:cxnLst>
                <a:cxn ang="T10">
                  <a:pos x="T0" y="T1"/>
                </a:cxn>
                <a:cxn ang="T11">
                  <a:pos x="T2" y="T3"/>
                </a:cxn>
                <a:cxn ang="T12">
                  <a:pos x="T4" y="T5"/>
                </a:cxn>
                <a:cxn ang="T13">
                  <a:pos x="T6" y="T7"/>
                </a:cxn>
                <a:cxn ang="T14">
                  <a:pos x="T8" y="T9"/>
                </a:cxn>
              </a:cxnLst>
              <a:rect l="T15" t="T16" r="T17" b="T18"/>
              <a:pathLst>
                <a:path w="44" h="54">
                  <a:moveTo>
                    <a:pt x="9" y="0"/>
                  </a:moveTo>
                  <a:lnTo>
                    <a:pt x="0" y="47"/>
                  </a:lnTo>
                  <a:lnTo>
                    <a:pt x="35" y="54"/>
                  </a:lnTo>
                  <a:lnTo>
                    <a:pt x="44" y="7"/>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0" name="Freeform 337"/>
            <p:cNvSpPr>
              <a:spLocks/>
            </p:cNvSpPr>
            <p:nvPr/>
          </p:nvSpPr>
          <p:spPr bwMode="auto">
            <a:xfrm>
              <a:off x="1673225" y="2806700"/>
              <a:ext cx="69850" cy="85725"/>
            </a:xfrm>
            <a:custGeom>
              <a:avLst/>
              <a:gdLst>
                <a:gd name="T0" fmla="*/ 2147483647 w 44"/>
                <a:gd name="T1" fmla="*/ 0 h 54"/>
                <a:gd name="T2" fmla="*/ 0 w 44"/>
                <a:gd name="T3" fmla="*/ 2147483647 h 54"/>
                <a:gd name="T4" fmla="*/ 2147483647 w 44"/>
                <a:gd name="T5" fmla="*/ 2147483647 h 54"/>
                <a:gd name="T6" fmla="*/ 2147483647 w 44"/>
                <a:gd name="T7" fmla="*/ 2147483647 h 54"/>
                <a:gd name="T8" fmla="*/ 0 60000 65536"/>
                <a:gd name="T9" fmla="*/ 0 60000 65536"/>
                <a:gd name="T10" fmla="*/ 0 60000 65536"/>
                <a:gd name="T11" fmla="*/ 0 60000 65536"/>
                <a:gd name="T12" fmla="*/ 0 w 44"/>
                <a:gd name="T13" fmla="*/ 0 h 54"/>
                <a:gd name="T14" fmla="*/ 44 w 44"/>
                <a:gd name="T15" fmla="*/ 54 h 54"/>
              </a:gdLst>
              <a:ahLst/>
              <a:cxnLst>
                <a:cxn ang="T8">
                  <a:pos x="T0" y="T1"/>
                </a:cxn>
                <a:cxn ang="T9">
                  <a:pos x="T2" y="T3"/>
                </a:cxn>
                <a:cxn ang="T10">
                  <a:pos x="T4" y="T5"/>
                </a:cxn>
                <a:cxn ang="T11">
                  <a:pos x="T6" y="T7"/>
                </a:cxn>
              </a:cxnLst>
              <a:rect l="T12" t="T13" r="T14" b="T15"/>
              <a:pathLst>
                <a:path w="44" h="54">
                  <a:moveTo>
                    <a:pt x="9" y="0"/>
                  </a:moveTo>
                  <a:lnTo>
                    <a:pt x="0" y="47"/>
                  </a:lnTo>
                  <a:lnTo>
                    <a:pt x="35" y="54"/>
                  </a:lnTo>
                  <a:lnTo>
                    <a:pt x="44"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1" name="Freeform 338"/>
            <p:cNvSpPr>
              <a:spLocks noEditPoints="1"/>
            </p:cNvSpPr>
            <p:nvPr/>
          </p:nvSpPr>
          <p:spPr bwMode="auto">
            <a:xfrm>
              <a:off x="1589088" y="2978150"/>
              <a:ext cx="122238" cy="346075"/>
            </a:xfrm>
            <a:custGeom>
              <a:avLst/>
              <a:gdLst>
                <a:gd name="T0" fmla="*/ 2147483647 w 77"/>
                <a:gd name="T1" fmla="*/ 2147483647 h 218"/>
                <a:gd name="T2" fmla="*/ 0 w 77"/>
                <a:gd name="T3" fmla="*/ 2147483647 h 218"/>
                <a:gd name="T4" fmla="*/ 2147483647 w 77"/>
                <a:gd name="T5" fmla="*/ 2147483647 h 218"/>
                <a:gd name="T6" fmla="*/ 2147483647 w 77"/>
                <a:gd name="T7" fmla="*/ 2147483647 h 218"/>
                <a:gd name="T8" fmla="*/ 2147483647 w 77"/>
                <a:gd name="T9" fmla="*/ 2147483647 h 218"/>
                <a:gd name="T10" fmla="*/ 2147483647 w 77"/>
                <a:gd name="T11" fmla="*/ 0 h 218"/>
                <a:gd name="T12" fmla="*/ 2147483647 w 77"/>
                <a:gd name="T13" fmla="*/ 2147483647 h 218"/>
                <a:gd name="T14" fmla="*/ 2147483647 w 77"/>
                <a:gd name="T15" fmla="*/ 2147483647 h 218"/>
                <a:gd name="T16" fmla="*/ 2147483647 w 77"/>
                <a:gd name="T17" fmla="*/ 2147483647 h 218"/>
                <a:gd name="T18" fmla="*/ 2147483647 w 77"/>
                <a:gd name="T19" fmla="*/ 0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
                <a:gd name="T31" fmla="*/ 0 h 218"/>
                <a:gd name="T32" fmla="*/ 77 w 77"/>
                <a:gd name="T33" fmla="*/ 218 h 2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 h="218">
                  <a:moveTo>
                    <a:pt x="15" y="136"/>
                  </a:moveTo>
                  <a:lnTo>
                    <a:pt x="0" y="212"/>
                  </a:lnTo>
                  <a:lnTo>
                    <a:pt x="35" y="218"/>
                  </a:lnTo>
                  <a:lnTo>
                    <a:pt x="50" y="143"/>
                  </a:lnTo>
                  <a:lnTo>
                    <a:pt x="15" y="136"/>
                  </a:lnTo>
                  <a:close/>
                  <a:moveTo>
                    <a:pt x="41" y="0"/>
                  </a:moveTo>
                  <a:lnTo>
                    <a:pt x="26" y="75"/>
                  </a:lnTo>
                  <a:lnTo>
                    <a:pt x="62" y="82"/>
                  </a:lnTo>
                  <a:lnTo>
                    <a:pt x="77" y="6"/>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2" name="Freeform 339"/>
            <p:cNvSpPr>
              <a:spLocks/>
            </p:cNvSpPr>
            <p:nvPr/>
          </p:nvSpPr>
          <p:spPr bwMode="auto">
            <a:xfrm>
              <a:off x="1555750" y="3411537"/>
              <a:ext cx="71438" cy="85725"/>
            </a:xfrm>
            <a:custGeom>
              <a:avLst/>
              <a:gdLst>
                <a:gd name="T0" fmla="*/ 2147483647 w 45"/>
                <a:gd name="T1" fmla="*/ 0 h 54"/>
                <a:gd name="T2" fmla="*/ 0 w 45"/>
                <a:gd name="T3" fmla="*/ 2147483647 h 54"/>
                <a:gd name="T4" fmla="*/ 2147483647 w 45"/>
                <a:gd name="T5" fmla="*/ 2147483647 h 54"/>
                <a:gd name="T6" fmla="*/ 2147483647 w 45"/>
                <a:gd name="T7" fmla="*/ 2147483647 h 54"/>
                <a:gd name="T8" fmla="*/ 2147483647 w 45"/>
                <a:gd name="T9" fmla="*/ 0 h 54"/>
                <a:gd name="T10" fmla="*/ 0 60000 65536"/>
                <a:gd name="T11" fmla="*/ 0 60000 65536"/>
                <a:gd name="T12" fmla="*/ 0 60000 65536"/>
                <a:gd name="T13" fmla="*/ 0 60000 65536"/>
                <a:gd name="T14" fmla="*/ 0 60000 65536"/>
                <a:gd name="T15" fmla="*/ 0 w 45"/>
                <a:gd name="T16" fmla="*/ 0 h 54"/>
                <a:gd name="T17" fmla="*/ 45 w 45"/>
                <a:gd name="T18" fmla="*/ 54 h 54"/>
              </a:gdLst>
              <a:ahLst/>
              <a:cxnLst>
                <a:cxn ang="T10">
                  <a:pos x="T0" y="T1"/>
                </a:cxn>
                <a:cxn ang="T11">
                  <a:pos x="T2" y="T3"/>
                </a:cxn>
                <a:cxn ang="T12">
                  <a:pos x="T4" y="T5"/>
                </a:cxn>
                <a:cxn ang="T13">
                  <a:pos x="T6" y="T7"/>
                </a:cxn>
                <a:cxn ang="T14">
                  <a:pos x="T8" y="T9"/>
                </a:cxn>
              </a:cxnLst>
              <a:rect l="T15" t="T16" r="T17" b="T18"/>
              <a:pathLst>
                <a:path w="45" h="54">
                  <a:moveTo>
                    <a:pt x="9" y="0"/>
                  </a:moveTo>
                  <a:lnTo>
                    <a:pt x="0" y="47"/>
                  </a:lnTo>
                  <a:lnTo>
                    <a:pt x="36" y="54"/>
                  </a:lnTo>
                  <a:lnTo>
                    <a:pt x="45" y="6"/>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3" name="Freeform 340"/>
            <p:cNvSpPr>
              <a:spLocks/>
            </p:cNvSpPr>
            <p:nvPr/>
          </p:nvSpPr>
          <p:spPr bwMode="auto">
            <a:xfrm>
              <a:off x="1555750" y="3411537"/>
              <a:ext cx="71438" cy="85725"/>
            </a:xfrm>
            <a:custGeom>
              <a:avLst/>
              <a:gdLst>
                <a:gd name="T0" fmla="*/ 2147483647 w 45"/>
                <a:gd name="T1" fmla="*/ 0 h 54"/>
                <a:gd name="T2" fmla="*/ 0 w 45"/>
                <a:gd name="T3" fmla="*/ 2147483647 h 54"/>
                <a:gd name="T4" fmla="*/ 2147483647 w 45"/>
                <a:gd name="T5" fmla="*/ 2147483647 h 54"/>
                <a:gd name="T6" fmla="*/ 2147483647 w 45"/>
                <a:gd name="T7" fmla="*/ 2147483647 h 54"/>
                <a:gd name="T8" fmla="*/ 0 60000 65536"/>
                <a:gd name="T9" fmla="*/ 0 60000 65536"/>
                <a:gd name="T10" fmla="*/ 0 60000 65536"/>
                <a:gd name="T11" fmla="*/ 0 60000 65536"/>
                <a:gd name="T12" fmla="*/ 0 w 45"/>
                <a:gd name="T13" fmla="*/ 0 h 54"/>
                <a:gd name="T14" fmla="*/ 45 w 45"/>
                <a:gd name="T15" fmla="*/ 54 h 54"/>
              </a:gdLst>
              <a:ahLst/>
              <a:cxnLst>
                <a:cxn ang="T8">
                  <a:pos x="T0" y="T1"/>
                </a:cxn>
                <a:cxn ang="T9">
                  <a:pos x="T2" y="T3"/>
                </a:cxn>
                <a:cxn ang="T10">
                  <a:pos x="T4" y="T5"/>
                </a:cxn>
                <a:cxn ang="T11">
                  <a:pos x="T6" y="T7"/>
                </a:cxn>
              </a:cxnLst>
              <a:rect l="T12" t="T13" r="T14" b="T15"/>
              <a:pathLst>
                <a:path w="45" h="54">
                  <a:moveTo>
                    <a:pt x="9" y="0"/>
                  </a:moveTo>
                  <a:lnTo>
                    <a:pt x="0" y="47"/>
                  </a:lnTo>
                  <a:lnTo>
                    <a:pt x="36" y="54"/>
                  </a:lnTo>
                  <a:lnTo>
                    <a:pt x="45"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4" name="Freeform 341"/>
            <p:cNvSpPr>
              <a:spLocks/>
            </p:cNvSpPr>
            <p:nvPr/>
          </p:nvSpPr>
          <p:spPr bwMode="auto">
            <a:xfrm>
              <a:off x="2006600" y="2814637"/>
              <a:ext cx="66675" cy="82550"/>
            </a:xfrm>
            <a:custGeom>
              <a:avLst/>
              <a:gdLst>
                <a:gd name="T0" fmla="*/ 0 w 42"/>
                <a:gd name="T1" fmla="*/ 2147483647 h 52"/>
                <a:gd name="T2" fmla="*/ 2147483647 w 42"/>
                <a:gd name="T3" fmla="*/ 2147483647 h 52"/>
                <a:gd name="T4" fmla="*/ 2147483647 w 42"/>
                <a:gd name="T5" fmla="*/ 2147483647 h 52"/>
                <a:gd name="T6" fmla="*/ 2147483647 w 42"/>
                <a:gd name="T7" fmla="*/ 0 h 52"/>
                <a:gd name="T8" fmla="*/ 0 w 42"/>
                <a:gd name="T9" fmla="*/ 2147483647 h 52"/>
                <a:gd name="T10" fmla="*/ 0 60000 65536"/>
                <a:gd name="T11" fmla="*/ 0 60000 65536"/>
                <a:gd name="T12" fmla="*/ 0 60000 65536"/>
                <a:gd name="T13" fmla="*/ 0 60000 65536"/>
                <a:gd name="T14" fmla="*/ 0 60000 65536"/>
                <a:gd name="T15" fmla="*/ 0 w 42"/>
                <a:gd name="T16" fmla="*/ 0 h 52"/>
                <a:gd name="T17" fmla="*/ 42 w 42"/>
                <a:gd name="T18" fmla="*/ 52 h 52"/>
              </a:gdLst>
              <a:ahLst/>
              <a:cxnLst>
                <a:cxn ang="T10">
                  <a:pos x="T0" y="T1"/>
                </a:cxn>
                <a:cxn ang="T11">
                  <a:pos x="T2" y="T3"/>
                </a:cxn>
                <a:cxn ang="T12">
                  <a:pos x="T4" y="T5"/>
                </a:cxn>
                <a:cxn ang="T13">
                  <a:pos x="T6" y="T7"/>
                </a:cxn>
                <a:cxn ang="T14">
                  <a:pos x="T8" y="T9"/>
                </a:cxn>
              </a:cxnLst>
              <a:rect l="T15" t="T16" r="T17" b="T18"/>
              <a:pathLst>
                <a:path w="42" h="52">
                  <a:moveTo>
                    <a:pt x="0" y="6"/>
                  </a:moveTo>
                  <a:lnTo>
                    <a:pt x="6" y="52"/>
                  </a:lnTo>
                  <a:lnTo>
                    <a:pt x="42" y="46"/>
                  </a:lnTo>
                  <a:lnTo>
                    <a:pt x="35" y="0"/>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5" name="Freeform 342"/>
            <p:cNvSpPr>
              <a:spLocks/>
            </p:cNvSpPr>
            <p:nvPr/>
          </p:nvSpPr>
          <p:spPr bwMode="auto">
            <a:xfrm>
              <a:off x="2006600" y="2814637"/>
              <a:ext cx="66675" cy="82550"/>
            </a:xfrm>
            <a:custGeom>
              <a:avLst/>
              <a:gdLst>
                <a:gd name="T0" fmla="*/ 0 w 42"/>
                <a:gd name="T1" fmla="*/ 2147483647 h 52"/>
                <a:gd name="T2" fmla="*/ 2147483647 w 42"/>
                <a:gd name="T3" fmla="*/ 2147483647 h 52"/>
                <a:gd name="T4" fmla="*/ 2147483647 w 42"/>
                <a:gd name="T5" fmla="*/ 2147483647 h 52"/>
                <a:gd name="T6" fmla="*/ 2147483647 w 42"/>
                <a:gd name="T7" fmla="*/ 0 h 52"/>
                <a:gd name="T8" fmla="*/ 0 60000 65536"/>
                <a:gd name="T9" fmla="*/ 0 60000 65536"/>
                <a:gd name="T10" fmla="*/ 0 60000 65536"/>
                <a:gd name="T11" fmla="*/ 0 60000 65536"/>
                <a:gd name="T12" fmla="*/ 0 w 42"/>
                <a:gd name="T13" fmla="*/ 0 h 52"/>
                <a:gd name="T14" fmla="*/ 42 w 42"/>
                <a:gd name="T15" fmla="*/ 52 h 52"/>
              </a:gdLst>
              <a:ahLst/>
              <a:cxnLst>
                <a:cxn ang="T8">
                  <a:pos x="T0" y="T1"/>
                </a:cxn>
                <a:cxn ang="T9">
                  <a:pos x="T2" y="T3"/>
                </a:cxn>
                <a:cxn ang="T10">
                  <a:pos x="T4" y="T5"/>
                </a:cxn>
                <a:cxn ang="T11">
                  <a:pos x="T6" y="T7"/>
                </a:cxn>
              </a:cxnLst>
              <a:rect l="T12" t="T13" r="T14" b="T15"/>
              <a:pathLst>
                <a:path w="42" h="52">
                  <a:moveTo>
                    <a:pt x="0" y="6"/>
                  </a:moveTo>
                  <a:lnTo>
                    <a:pt x="6" y="52"/>
                  </a:lnTo>
                  <a:lnTo>
                    <a:pt x="42" y="46"/>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6" name="Freeform 343"/>
            <p:cNvSpPr>
              <a:spLocks noEditPoints="1"/>
            </p:cNvSpPr>
            <p:nvPr/>
          </p:nvSpPr>
          <p:spPr bwMode="auto">
            <a:xfrm>
              <a:off x="2033588" y="2986087"/>
              <a:ext cx="109538" cy="347662"/>
            </a:xfrm>
            <a:custGeom>
              <a:avLst/>
              <a:gdLst>
                <a:gd name="T0" fmla="*/ 2147483647 w 69"/>
                <a:gd name="T1" fmla="*/ 2147483647 h 219"/>
                <a:gd name="T2" fmla="*/ 2147483647 w 69"/>
                <a:gd name="T3" fmla="*/ 2147483647 h 219"/>
                <a:gd name="T4" fmla="*/ 2147483647 w 69"/>
                <a:gd name="T5" fmla="*/ 2147483647 h 219"/>
                <a:gd name="T6" fmla="*/ 2147483647 w 69"/>
                <a:gd name="T7" fmla="*/ 2147483647 h 219"/>
                <a:gd name="T8" fmla="*/ 2147483647 w 69"/>
                <a:gd name="T9" fmla="*/ 2147483647 h 219"/>
                <a:gd name="T10" fmla="*/ 0 w 69"/>
                <a:gd name="T11" fmla="*/ 2147483647 h 219"/>
                <a:gd name="T12" fmla="*/ 2147483647 w 69"/>
                <a:gd name="T13" fmla="*/ 2147483647 h 219"/>
                <a:gd name="T14" fmla="*/ 2147483647 w 69"/>
                <a:gd name="T15" fmla="*/ 2147483647 h 219"/>
                <a:gd name="T16" fmla="*/ 2147483647 w 69"/>
                <a:gd name="T17" fmla="*/ 0 h 219"/>
                <a:gd name="T18" fmla="*/ 0 w 69"/>
                <a:gd name="T19" fmla="*/ 2147483647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219"/>
                <a:gd name="T32" fmla="*/ 69 w 69"/>
                <a:gd name="T33" fmla="*/ 219 h 2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219">
                  <a:moveTo>
                    <a:pt x="22" y="144"/>
                  </a:moveTo>
                  <a:lnTo>
                    <a:pt x="34" y="219"/>
                  </a:lnTo>
                  <a:lnTo>
                    <a:pt x="69" y="213"/>
                  </a:lnTo>
                  <a:lnTo>
                    <a:pt x="57" y="137"/>
                  </a:lnTo>
                  <a:lnTo>
                    <a:pt x="22" y="144"/>
                  </a:lnTo>
                  <a:close/>
                  <a:moveTo>
                    <a:pt x="0" y="6"/>
                  </a:moveTo>
                  <a:lnTo>
                    <a:pt x="12" y="82"/>
                  </a:lnTo>
                  <a:lnTo>
                    <a:pt x="48" y="76"/>
                  </a:lnTo>
                  <a:lnTo>
                    <a:pt x="36" y="0"/>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7" name="Freeform 344"/>
            <p:cNvSpPr>
              <a:spLocks/>
            </p:cNvSpPr>
            <p:nvPr/>
          </p:nvSpPr>
          <p:spPr bwMode="auto">
            <a:xfrm>
              <a:off x="2105025" y="3421062"/>
              <a:ext cx="66675" cy="84137"/>
            </a:xfrm>
            <a:custGeom>
              <a:avLst/>
              <a:gdLst>
                <a:gd name="T0" fmla="*/ 0 w 42"/>
                <a:gd name="T1" fmla="*/ 2147483647 h 53"/>
                <a:gd name="T2" fmla="*/ 2147483647 w 42"/>
                <a:gd name="T3" fmla="*/ 2147483647 h 53"/>
                <a:gd name="T4" fmla="*/ 2147483647 w 42"/>
                <a:gd name="T5" fmla="*/ 2147483647 h 53"/>
                <a:gd name="T6" fmla="*/ 2147483647 w 42"/>
                <a:gd name="T7" fmla="*/ 0 h 53"/>
                <a:gd name="T8" fmla="*/ 0 w 42"/>
                <a:gd name="T9" fmla="*/ 2147483647 h 53"/>
                <a:gd name="T10" fmla="*/ 0 60000 65536"/>
                <a:gd name="T11" fmla="*/ 0 60000 65536"/>
                <a:gd name="T12" fmla="*/ 0 60000 65536"/>
                <a:gd name="T13" fmla="*/ 0 60000 65536"/>
                <a:gd name="T14" fmla="*/ 0 60000 65536"/>
                <a:gd name="T15" fmla="*/ 0 w 42"/>
                <a:gd name="T16" fmla="*/ 0 h 53"/>
                <a:gd name="T17" fmla="*/ 42 w 42"/>
                <a:gd name="T18" fmla="*/ 53 h 53"/>
              </a:gdLst>
              <a:ahLst/>
              <a:cxnLst>
                <a:cxn ang="T10">
                  <a:pos x="T0" y="T1"/>
                </a:cxn>
                <a:cxn ang="T11">
                  <a:pos x="T2" y="T3"/>
                </a:cxn>
                <a:cxn ang="T12">
                  <a:pos x="T4" y="T5"/>
                </a:cxn>
                <a:cxn ang="T13">
                  <a:pos x="T6" y="T7"/>
                </a:cxn>
                <a:cxn ang="T14">
                  <a:pos x="T8" y="T9"/>
                </a:cxn>
              </a:cxnLst>
              <a:rect l="T15" t="T16" r="T17" b="T18"/>
              <a:pathLst>
                <a:path w="42" h="53">
                  <a:moveTo>
                    <a:pt x="0" y="6"/>
                  </a:moveTo>
                  <a:lnTo>
                    <a:pt x="6" y="53"/>
                  </a:lnTo>
                  <a:lnTo>
                    <a:pt x="42" y="48"/>
                  </a:lnTo>
                  <a:lnTo>
                    <a:pt x="35" y="0"/>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8" name="Freeform 345"/>
            <p:cNvSpPr>
              <a:spLocks/>
            </p:cNvSpPr>
            <p:nvPr/>
          </p:nvSpPr>
          <p:spPr bwMode="auto">
            <a:xfrm>
              <a:off x="2105025" y="3421062"/>
              <a:ext cx="66675" cy="84137"/>
            </a:xfrm>
            <a:custGeom>
              <a:avLst/>
              <a:gdLst>
                <a:gd name="T0" fmla="*/ 0 w 42"/>
                <a:gd name="T1" fmla="*/ 2147483647 h 53"/>
                <a:gd name="T2" fmla="*/ 2147483647 w 42"/>
                <a:gd name="T3" fmla="*/ 2147483647 h 53"/>
                <a:gd name="T4" fmla="*/ 2147483647 w 42"/>
                <a:gd name="T5" fmla="*/ 2147483647 h 53"/>
                <a:gd name="T6" fmla="*/ 2147483647 w 42"/>
                <a:gd name="T7" fmla="*/ 0 h 53"/>
                <a:gd name="T8" fmla="*/ 0 60000 65536"/>
                <a:gd name="T9" fmla="*/ 0 60000 65536"/>
                <a:gd name="T10" fmla="*/ 0 60000 65536"/>
                <a:gd name="T11" fmla="*/ 0 60000 65536"/>
                <a:gd name="T12" fmla="*/ 0 w 42"/>
                <a:gd name="T13" fmla="*/ 0 h 53"/>
                <a:gd name="T14" fmla="*/ 42 w 42"/>
                <a:gd name="T15" fmla="*/ 53 h 53"/>
              </a:gdLst>
              <a:ahLst/>
              <a:cxnLst>
                <a:cxn ang="T8">
                  <a:pos x="T0" y="T1"/>
                </a:cxn>
                <a:cxn ang="T9">
                  <a:pos x="T2" y="T3"/>
                </a:cxn>
                <a:cxn ang="T10">
                  <a:pos x="T4" y="T5"/>
                </a:cxn>
                <a:cxn ang="T11">
                  <a:pos x="T6" y="T7"/>
                </a:cxn>
              </a:cxnLst>
              <a:rect l="T12" t="T13" r="T14" b="T15"/>
              <a:pathLst>
                <a:path w="42" h="53">
                  <a:moveTo>
                    <a:pt x="0" y="6"/>
                  </a:moveTo>
                  <a:lnTo>
                    <a:pt x="6" y="53"/>
                  </a:lnTo>
                  <a:lnTo>
                    <a:pt x="42" y="48"/>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29" name="Freeform 346"/>
            <p:cNvSpPr>
              <a:spLocks/>
            </p:cNvSpPr>
            <p:nvPr/>
          </p:nvSpPr>
          <p:spPr bwMode="auto">
            <a:xfrm>
              <a:off x="2309813" y="2701925"/>
              <a:ext cx="87313" cy="93662"/>
            </a:xfrm>
            <a:custGeom>
              <a:avLst/>
              <a:gdLst>
                <a:gd name="T0" fmla="*/ 0 w 55"/>
                <a:gd name="T1" fmla="*/ 2147483647 h 59"/>
                <a:gd name="T2" fmla="*/ 2147483647 w 55"/>
                <a:gd name="T3" fmla="*/ 2147483647 h 59"/>
                <a:gd name="T4" fmla="*/ 2147483647 w 55"/>
                <a:gd name="T5" fmla="*/ 2147483647 h 59"/>
                <a:gd name="T6" fmla="*/ 2147483647 w 55"/>
                <a:gd name="T7" fmla="*/ 0 h 59"/>
                <a:gd name="T8" fmla="*/ 0 w 55"/>
                <a:gd name="T9" fmla="*/ 2147483647 h 59"/>
                <a:gd name="T10" fmla="*/ 0 60000 65536"/>
                <a:gd name="T11" fmla="*/ 0 60000 65536"/>
                <a:gd name="T12" fmla="*/ 0 60000 65536"/>
                <a:gd name="T13" fmla="*/ 0 60000 65536"/>
                <a:gd name="T14" fmla="*/ 0 60000 65536"/>
                <a:gd name="T15" fmla="*/ 0 w 55"/>
                <a:gd name="T16" fmla="*/ 0 h 59"/>
                <a:gd name="T17" fmla="*/ 55 w 55"/>
                <a:gd name="T18" fmla="*/ 59 h 59"/>
              </a:gdLst>
              <a:ahLst/>
              <a:cxnLst>
                <a:cxn ang="T10">
                  <a:pos x="T0" y="T1"/>
                </a:cxn>
                <a:cxn ang="T11">
                  <a:pos x="T2" y="T3"/>
                </a:cxn>
                <a:cxn ang="T12">
                  <a:pos x="T4" y="T5"/>
                </a:cxn>
                <a:cxn ang="T13">
                  <a:pos x="T6" y="T7"/>
                </a:cxn>
                <a:cxn ang="T14">
                  <a:pos x="T8" y="T9"/>
                </a:cxn>
              </a:cxnLst>
              <a:rect l="T15" t="T16" r="T17" b="T18"/>
              <a:pathLst>
                <a:path w="55" h="59">
                  <a:moveTo>
                    <a:pt x="0" y="18"/>
                  </a:moveTo>
                  <a:lnTo>
                    <a:pt x="24" y="59"/>
                  </a:lnTo>
                  <a:lnTo>
                    <a:pt x="55" y="42"/>
                  </a:lnTo>
                  <a:lnTo>
                    <a:pt x="32" y="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0" name="Freeform 347"/>
            <p:cNvSpPr>
              <a:spLocks/>
            </p:cNvSpPr>
            <p:nvPr/>
          </p:nvSpPr>
          <p:spPr bwMode="auto">
            <a:xfrm>
              <a:off x="2309813" y="2701925"/>
              <a:ext cx="87313" cy="93662"/>
            </a:xfrm>
            <a:custGeom>
              <a:avLst/>
              <a:gdLst>
                <a:gd name="T0" fmla="*/ 0 w 55"/>
                <a:gd name="T1" fmla="*/ 2147483647 h 59"/>
                <a:gd name="T2" fmla="*/ 2147483647 w 55"/>
                <a:gd name="T3" fmla="*/ 2147483647 h 59"/>
                <a:gd name="T4" fmla="*/ 2147483647 w 55"/>
                <a:gd name="T5" fmla="*/ 2147483647 h 59"/>
                <a:gd name="T6" fmla="*/ 2147483647 w 55"/>
                <a:gd name="T7" fmla="*/ 0 h 59"/>
                <a:gd name="T8" fmla="*/ 0 60000 65536"/>
                <a:gd name="T9" fmla="*/ 0 60000 65536"/>
                <a:gd name="T10" fmla="*/ 0 60000 65536"/>
                <a:gd name="T11" fmla="*/ 0 60000 65536"/>
                <a:gd name="T12" fmla="*/ 0 w 55"/>
                <a:gd name="T13" fmla="*/ 0 h 59"/>
                <a:gd name="T14" fmla="*/ 55 w 55"/>
                <a:gd name="T15" fmla="*/ 59 h 59"/>
              </a:gdLst>
              <a:ahLst/>
              <a:cxnLst>
                <a:cxn ang="T8">
                  <a:pos x="T0" y="T1"/>
                </a:cxn>
                <a:cxn ang="T9">
                  <a:pos x="T2" y="T3"/>
                </a:cxn>
                <a:cxn ang="T10">
                  <a:pos x="T4" y="T5"/>
                </a:cxn>
                <a:cxn ang="T11">
                  <a:pos x="T6" y="T7"/>
                </a:cxn>
              </a:cxnLst>
              <a:rect l="T12" t="T13" r="T14" b="T15"/>
              <a:pathLst>
                <a:path w="55" h="59">
                  <a:moveTo>
                    <a:pt x="0" y="18"/>
                  </a:moveTo>
                  <a:lnTo>
                    <a:pt x="24" y="59"/>
                  </a:lnTo>
                  <a:lnTo>
                    <a:pt x="55" y="42"/>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1" name="Freeform 348"/>
            <p:cNvSpPr>
              <a:spLocks noEditPoints="1"/>
            </p:cNvSpPr>
            <p:nvPr/>
          </p:nvSpPr>
          <p:spPr bwMode="auto">
            <a:xfrm>
              <a:off x="2395538" y="2854325"/>
              <a:ext cx="217488" cy="327025"/>
            </a:xfrm>
            <a:custGeom>
              <a:avLst/>
              <a:gdLst>
                <a:gd name="T0" fmla="*/ 2147483647 w 137"/>
                <a:gd name="T1" fmla="*/ 2147483647 h 206"/>
                <a:gd name="T2" fmla="*/ 2147483647 w 137"/>
                <a:gd name="T3" fmla="*/ 2147483647 h 206"/>
                <a:gd name="T4" fmla="*/ 2147483647 w 137"/>
                <a:gd name="T5" fmla="*/ 2147483647 h 206"/>
                <a:gd name="T6" fmla="*/ 2147483647 w 137"/>
                <a:gd name="T7" fmla="*/ 2147483647 h 206"/>
                <a:gd name="T8" fmla="*/ 2147483647 w 137"/>
                <a:gd name="T9" fmla="*/ 2147483647 h 206"/>
                <a:gd name="T10" fmla="*/ 0 w 137"/>
                <a:gd name="T11" fmla="*/ 2147483647 h 206"/>
                <a:gd name="T12" fmla="*/ 2147483647 w 137"/>
                <a:gd name="T13" fmla="*/ 2147483647 h 206"/>
                <a:gd name="T14" fmla="*/ 2147483647 w 137"/>
                <a:gd name="T15" fmla="*/ 2147483647 h 206"/>
                <a:gd name="T16" fmla="*/ 2147483647 w 137"/>
                <a:gd name="T17" fmla="*/ 0 h 206"/>
                <a:gd name="T18" fmla="*/ 0 w 137"/>
                <a:gd name="T19" fmla="*/ 2147483647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7"/>
                <a:gd name="T31" fmla="*/ 0 h 206"/>
                <a:gd name="T32" fmla="*/ 137 w 137"/>
                <a:gd name="T33" fmla="*/ 206 h 2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7" h="206">
                  <a:moveTo>
                    <a:pt x="68" y="140"/>
                  </a:moveTo>
                  <a:lnTo>
                    <a:pt x="106" y="206"/>
                  </a:lnTo>
                  <a:lnTo>
                    <a:pt x="137" y="188"/>
                  </a:lnTo>
                  <a:lnTo>
                    <a:pt x="100" y="122"/>
                  </a:lnTo>
                  <a:lnTo>
                    <a:pt x="68" y="140"/>
                  </a:lnTo>
                  <a:close/>
                  <a:moveTo>
                    <a:pt x="0" y="18"/>
                  </a:moveTo>
                  <a:lnTo>
                    <a:pt x="38" y="84"/>
                  </a:lnTo>
                  <a:lnTo>
                    <a:pt x="69" y="68"/>
                  </a:lnTo>
                  <a:lnTo>
                    <a:pt x="32" y="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2" name="Freeform 349"/>
            <p:cNvSpPr>
              <a:spLocks/>
            </p:cNvSpPr>
            <p:nvPr/>
          </p:nvSpPr>
          <p:spPr bwMode="auto">
            <a:xfrm>
              <a:off x="2613025" y="3240087"/>
              <a:ext cx="85725" cy="93662"/>
            </a:xfrm>
            <a:custGeom>
              <a:avLst/>
              <a:gdLst>
                <a:gd name="T0" fmla="*/ 0 w 54"/>
                <a:gd name="T1" fmla="*/ 2147483647 h 59"/>
                <a:gd name="T2" fmla="*/ 2147483647 w 54"/>
                <a:gd name="T3" fmla="*/ 2147483647 h 59"/>
                <a:gd name="T4" fmla="*/ 2147483647 w 54"/>
                <a:gd name="T5" fmla="*/ 2147483647 h 59"/>
                <a:gd name="T6" fmla="*/ 2147483647 w 54"/>
                <a:gd name="T7" fmla="*/ 0 h 59"/>
                <a:gd name="T8" fmla="*/ 0 w 54"/>
                <a:gd name="T9" fmla="*/ 2147483647 h 59"/>
                <a:gd name="T10" fmla="*/ 0 60000 65536"/>
                <a:gd name="T11" fmla="*/ 0 60000 65536"/>
                <a:gd name="T12" fmla="*/ 0 60000 65536"/>
                <a:gd name="T13" fmla="*/ 0 60000 65536"/>
                <a:gd name="T14" fmla="*/ 0 60000 65536"/>
                <a:gd name="T15" fmla="*/ 0 w 54"/>
                <a:gd name="T16" fmla="*/ 0 h 59"/>
                <a:gd name="T17" fmla="*/ 54 w 54"/>
                <a:gd name="T18" fmla="*/ 59 h 59"/>
              </a:gdLst>
              <a:ahLst/>
              <a:cxnLst>
                <a:cxn ang="T10">
                  <a:pos x="T0" y="T1"/>
                </a:cxn>
                <a:cxn ang="T11">
                  <a:pos x="T2" y="T3"/>
                </a:cxn>
                <a:cxn ang="T12">
                  <a:pos x="T4" y="T5"/>
                </a:cxn>
                <a:cxn ang="T13">
                  <a:pos x="T6" y="T7"/>
                </a:cxn>
                <a:cxn ang="T14">
                  <a:pos x="T8" y="T9"/>
                </a:cxn>
              </a:cxnLst>
              <a:rect l="T15" t="T16" r="T17" b="T18"/>
              <a:pathLst>
                <a:path w="54" h="59">
                  <a:moveTo>
                    <a:pt x="0" y="17"/>
                  </a:moveTo>
                  <a:lnTo>
                    <a:pt x="22" y="59"/>
                  </a:lnTo>
                  <a:lnTo>
                    <a:pt x="54" y="41"/>
                  </a:lnTo>
                  <a:lnTo>
                    <a:pt x="30" y="0"/>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3" name="Freeform 350"/>
            <p:cNvSpPr>
              <a:spLocks/>
            </p:cNvSpPr>
            <p:nvPr/>
          </p:nvSpPr>
          <p:spPr bwMode="auto">
            <a:xfrm>
              <a:off x="2613025" y="3240087"/>
              <a:ext cx="85725" cy="93662"/>
            </a:xfrm>
            <a:custGeom>
              <a:avLst/>
              <a:gdLst>
                <a:gd name="T0" fmla="*/ 0 w 54"/>
                <a:gd name="T1" fmla="*/ 2147483647 h 59"/>
                <a:gd name="T2" fmla="*/ 2147483647 w 54"/>
                <a:gd name="T3" fmla="*/ 2147483647 h 59"/>
                <a:gd name="T4" fmla="*/ 2147483647 w 54"/>
                <a:gd name="T5" fmla="*/ 2147483647 h 59"/>
                <a:gd name="T6" fmla="*/ 2147483647 w 54"/>
                <a:gd name="T7" fmla="*/ 0 h 59"/>
                <a:gd name="T8" fmla="*/ 0 60000 65536"/>
                <a:gd name="T9" fmla="*/ 0 60000 65536"/>
                <a:gd name="T10" fmla="*/ 0 60000 65536"/>
                <a:gd name="T11" fmla="*/ 0 60000 65536"/>
                <a:gd name="T12" fmla="*/ 0 w 54"/>
                <a:gd name="T13" fmla="*/ 0 h 59"/>
                <a:gd name="T14" fmla="*/ 54 w 54"/>
                <a:gd name="T15" fmla="*/ 59 h 59"/>
              </a:gdLst>
              <a:ahLst/>
              <a:cxnLst>
                <a:cxn ang="T8">
                  <a:pos x="T0" y="T1"/>
                </a:cxn>
                <a:cxn ang="T9">
                  <a:pos x="T2" y="T3"/>
                </a:cxn>
                <a:cxn ang="T10">
                  <a:pos x="T4" y="T5"/>
                </a:cxn>
                <a:cxn ang="T11">
                  <a:pos x="T6" y="T7"/>
                </a:cxn>
              </a:cxnLst>
              <a:rect l="T12" t="T13" r="T14" b="T15"/>
              <a:pathLst>
                <a:path w="54" h="59">
                  <a:moveTo>
                    <a:pt x="0" y="17"/>
                  </a:moveTo>
                  <a:lnTo>
                    <a:pt x="22" y="59"/>
                  </a:lnTo>
                  <a:lnTo>
                    <a:pt x="54" y="41"/>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4" name="Freeform 351"/>
            <p:cNvSpPr>
              <a:spLocks/>
            </p:cNvSpPr>
            <p:nvPr/>
          </p:nvSpPr>
          <p:spPr bwMode="auto">
            <a:xfrm>
              <a:off x="2565400" y="2495550"/>
              <a:ext cx="93663" cy="92075"/>
            </a:xfrm>
            <a:custGeom>
              <a:avLst/>
              <a:gdLst>
                <a:gd name="T0" fmla="*/ 0 w 59"/>
                <a:gd name="T1" fmla="*/ 2147483647 h 58"/>
                <a:gd name="T2" fmla="*/ 2147483647 w 59"/>
                <a:gd name="T3" fmla="*/ 2147483647 h 58"/>
                <a:gd name="T4" fmla="*/ 2147483647 w 59"/>
                <a:gd name="T5" fmla="*/ 2147483647 h 58"/>
                <a:gd name="T6" fmla="*/ 2147483647 w 59"/>
                <a:gd name="T7" fmla="*/ 0 h 58"/>
                <a:gd name="T8" fmla="*/ 0 w 59"/>
                <a:gd name="T9" fmla="*/ 2147483647 h 58"/>
                <a:gd name="T10" fmla="*/ 0 60000 65536"/>
                <a:gd name="T11" fmla="*/ 0 60000 65536"/>
                <a:gd name="T12" fmla="*/ 0 60000 65536"/>
                <a:gd name="T13" fmla="*/ 0 60000 65536"/>
                <a:gd name="T14" fmla="*/ 0 60000 65536"/>
                <a:gd name="T15" fmla="*/ 0 w 59"/>
                <a:gd name="T16" fmla="*/ 0 h 58"/>
                <a:gd name="T17" fmla="*/ 59 w 59"/>
                <a:gd name="T18" fmla="*/ 58 h 58"/>
              </a:gdLst>
              <a:ahLst/>
              <a:cxnLst>
                <a:cxn ang="T10">
                  <a:pos x="T0" y="T1"/>
                </a:cxn>
                <a:cxn ang="T11">
                  <a:pos x="T2" y="T3"/>
                </a:cxn>
                <a:cxn ang="T12">
                  <a:pos x="T4" y="T5"/>
                </a:cxn>
                <a:cxn ang="T13">
                  <a:pos x="T6" y="T7"/>
                </a:cxn>
                <a:cxn ang="T14">
                  <a:pos x="T8" y="T9"/>
                </a:cxn>
              </a:cxnLst>
              <a:rect l="T15" t="T16" r="T17" b="T18"/>
              <a:pathLst>
                <a:path w="59" h="58">
                  <a:moveTo>
                    <a:pt x="0" y="28"/>
                  </a:moveTo>
                  <a:lnTo>
                    <a:pt x="35" y="58"/>
                  </a:lnTo>
                  <a:lnTo>
                    <a:pt x="59" y="31"/>
                  </a:lnTo>
                  <a:lnTo>
                    <a:pt x="24" y="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5" name="Freeform 352"/>
            <p:cNvSpPr>
              <a:spLocks/>
            </p:cNvSpPr>
            <p:nvPr/>
          </p:nvSpPr>
          <p:spPr bwMode="auto">
            <a:xfrm>
              <a:off x="2565400" y="2495550"/>
              <a:ext cx="93663" cy="92075"/>
            </a:xfrm>
            <a:custGeom>
              <a:avLst/>
              <a:gdLst>
                <a:gd name="T0" fmla="*/ 0 w 59"/>
                <a:gd name="T1" fmla="*/ 2147483647 h 58"/>
                <a:gd name="T2" fmla="*/ 2147483647 w 59"/>
                <a:gd name="T3" fmla="*/ 2147483647 h 58"/>
                <a:gd name="T4" fmla="*/ 2147483647 w 59"/>
                <a:gd name="T5" fmla="*/ 2147483647 h 58"/>
                <a:gd name="T6" fmla="*/ 2147483647 w 59"/>
                <a:gd name="T7" fmla="*/ 0 h 58"/>
                <a:gd name="T8" fmla="*/ 0 60000 65536"/>
                <a:gd name="T9" fmla="*/ 0 60000 65536"/>
                <a:gd name="T10" fmla="*/ 0 60000 65536"/>
                <a:gd name="T11" fmla="*/ 0 60000 65536"/>
                <a:gd name="T12" fmla="*/ 0 w 59"/>
                <a:gd name="T13" fmla="*/ 0 h 58"/>
                <a:gd name="T14" fmla="*/ 59 w 59"/>
                <a:gd name="T15" fmla="*/ 58 h 58"/>
              </a:gdLst>
              <a:ahLst/>
              <a:cxnLst>
                <a:cxn ang="T8">
                  <a:pos x="T0" y="T1"/>
                </a:cxn>
                <a:cxn ang="T9">
                  <a:pos x="T2" y="T3"/>
                </a:cxn>
                <a:cxn ang="T10">
                  <a:pos x="T4" y="T5"/>
                </a:cxn>
                <a:cxn ang="T11">
                  <a:pos x="T6" y="T7"/>
                </a:cxn>
              </a:cxnLst>
              <a:rect l="T12" t="T13" r="T14" b="T15"/>
              <a:pathLst>
                <a:path w="59" h="58">
                  <a:moveTo>
                    <a:pt x="0" y="28"/>
                  </a:moveTo>
                  <a:lnTo>
                    <a:pt x="35" y="58"/>
                  </a:lnTo>
                  <a:lnTo>
                    <a:pt x="59" y="31"/>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6" name="Freeform 353"/>
            <p:cNvSpPr>
              <a:spLocks noEditPoints="1"/>
            </p:cNvSpPr>
            <p:nvPr/>
          </p:nvSpPr>
          <p:spPr bwMode="auto">
            <a:xfrm>
              <a:off x="2697163" y="2609850"/>
              <a:ext cx="298450" cy="268287"/>
            </a:xfrm>
            <a:custGeom>
              <a:avLst/>
              <a:gdLst>
                <a:gd name="T0" fmla="*/ 2147483647 w 188"/>
                <a:gd name="T1" fmla="*/ 2147483647 h 169"/>
                <a:gd name="T2" fmla="*/ 2147483647 w 188"/>
                <a:gd name="T3" fmla="*/ 2147483647 h 169"/>
                <a:gd name="T4" fmla="*/ 2147483647 w 188"/>
                <a:gd name="T5" fmla="*/ 2147483647 h 169"/>
                <a:gd name="T6" fmla="*/ 2147483647 w 188"/>
                <a:gd name="T7" fmla="*/ 2147483647 h 169"/>
                <a:gd name="T8" fmla="*/ 2147483647 w 188"/>
                <a:gd name="T9" fmla="*/ 2147483647 h 169"/>
                <a:gd name="T10" fmla="*/ 0 w 188"/>
                <a:gd name="T11" fmla="*/ 2147483647 h 169"/>
                <a:gd name="T12" fmla="*/ 2147483647 w 188"/>
                <a:gd name="T13" fmla="*/ 2147483647 h 169"/>
                <a:gd name="T14" fmla="*/ 2147483647 w 188"/>
                <a:gd name="T15" fmla="*/ 2147483647 h 169"/>
                <a:gd name="T16" fmla="*/ 2147483647 w 188"/>
                <a:gd name="T17" fmla="*/ 0 h 169"/>
                <a:gd name="T18" fmla="*/ 0 w 188"/>
                <a:gd name="T19" fmla="*/ 2147483647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8"/>
                <a:gd name="T31" fmla="*/ 0 h 169"/>
                <a:gd name="T32" fmla="*/ 188 w 188"/>
                <a:gd name="T33" fmla="*/ 169 h 1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8" h="169">
                  <a:moveTo>
                    <a:pt x="106" y="118"/>
                  </a:moveTo>
                  <a:lnTo>
                    <a:pt x="164" y="169"/>
                  </a:lnTo>
                  <a:lnTo>
                    <a:pt x="188" y="142"/>
                  </a:lnTo>
                  <a:lnTo>
                    <a:pt x="129" y="91"/>
                  </a:lnTo>
                  <a:lnTo>
                    <a:pt x="106" y="118"/>
                  </a:lnTo>
                  <a:close/>
                  <a:moveTo>
                    <a:pt x="0" y="28"/>
                  </a:moveTo>
                  <a:lnTo>
                    <a:pt x="58" y="77"/>
                  </a:lnTo>
                  <a:lnTo>
                    <a:pt x="82" y="50"/>
                  </a:lnTo>
                  <a:lnTo>
                    <a:pt x="23" y="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7" name="Freeform 354"/>
            <p:cNvSpPr>
              <a:spLocks/>
            </p:cNvSpPr>
            <p:nvPr/>
          </p:nvSpPr>
          <p:spPr bwMode="auto">
            <a:xfrm>
              <a:off x="3033713" y="2898775"/>
              <a:ext cx="93663" cy="92075"/>
            </a:xfrm>
            <a:custGeom>
              <a:avLst/>
              <a:gdLst>
                <a:gd name="T0" fmla="*/ 0 w 59"/>
                <a:gd name="T1" fmla="*/ 2147483647 h 58"/>
                <a:gd name="T2" fmla="*/ 2147483647 w 59"/>
                <a:gd name="T3" fmla="*/ 2147483647 h 58"/>
                <a:gd name="T4" fmla="*/ 2147483647 w 59"/>
                <a:gd name="T5" fmla="*/ 2147483647 h 58"/>
                <a:gd name="T6" fmla="*/ 2147483647 w 59"/>
                <a:gd name="T7" fmla="*/ 0 h 58"/>
                <a:gd name="T8" fmla="*/ 0 w 59"/>
                <a:gd name="T9" fmla="*/ 2147483647 h 58"/>
                <a:gd name="T10" fmla="*/ 0 60000 65536"/>
                <a:gd name="T11" fmla="*/ 0 60000 65536"/>
                <a:gd name="T12" fmla="*/ 0 60000 65536"/>
                <a:gd name="T13" fmla="*/ 0 60000 65536"/>
                <a:gd name="T14" fmla="*/ 0 60000 65536"/>
                <a:gd name="T15" fmla="*/ 0 w 59"/>
                <a:gd name="T16" fmla="*/ 0 h 58"/>
                <a:gd name="T17" fmla="*/ 59 w 59"/>
                <a:gd name="T18" fmla="*/ 58 h 58"/>
              </a:gdLst>
              <a:ahLst/>
              <a:cxnLst>
                <a:cxn ang="T10">
                  <a:pos x="T0" y="T1"/>
                </a:cxn>
                <a:cxn ang="T11">
                  <a:pos x="T2" y="T3"/>
                </a:cxn>
                <a:cxn ang="T12">
                  <a:pos x="T4" y="T5"/>
                </a:cxn>
                <a:cxn ang="T13">
                  <a:pos x="T6" y="T7"/>
                </a:cxn>
                <a:cxn ang="T14">
                  <a:pos x="T8" y="T9"/>
                </a:cxn>
              </a:cxnLst>
              <a:rect l="T15" t="T16" r="T17" b="T18"/>
              <a:pathLst>
                <a:path w="59" h="58">
                  <a:moveTo>
                    <a:pt x="0" y="27"/>
                  </a:moveTo>
                  <a:lnTo>
                    <a:pt x="36" y="58"/>
                  </a:lnTo>
                  <a:lnTo>
                    <a:pt x="59" y="31"/>
                  </a:lnTo>
                  <a:lnTo>
                    <a:pt x="23"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8" name="Freeform 355"/>
            <p:cNvSpPr>
              <a:spLocks/>
            </p:cNvSpPr>
            <p:nvPr/>
          </p:nvSpPr>
          <p:spPr bwMode="auto">
            <a:xfrm>
              <a:off x="3033713" y="2898775"/>
              <a:ext cx="93663" cy="92075"/>
            </a:xfrm>
            <a:custGeom>
              <a:avLst/>
              <a:gdLst>
                <a:gd name="T0" fmla="*/ 0 w 59"/>
                <a:gd name="T1" fmla="*/ 2147483647 h 58"/>
                <a:gd name="T2" fmla="*/ 2147483647 w 59"/>
                <a:gd name="T3" fmla="*/ 2147483647 h 58"/>
                <a:gd name="T4" fmla="*/ 2147483647 w 59"/>
                <a:gd name="T5" fmla="*/ 2147483647 h 58"/>
                <a:gd name="T6" fmla="*/ 2147483647 w 59"/>
                <a:gd name="T7" fmla="*/ 0 h 58"/>
                <a:gd name="T8" fmla="*/ 0 60000 65536"/>
                <a:gd name="T9" fmla="*/ 0 60000 65536"/>
                <a:gd name="T10" fmla="*/ 0 60000 65536"/>
                <a:gd name="T11" fmla="*/ 0 60000 65536"/>
                <a:gd name="T12" fmla="*/ 0 w 59"/>
                <a:gd name="T13" fmla="*/ 0 h 58"/>
                <a:gd name="T14" fmla="*/ 59 w 59"/>
                <a:gd name="T15" fmla="*/ 58 h 58"/>
              </a:gdLst>
              <a:ahLst/>
              <a:cxnLst>
                <a:cxn ang="T8">
                  <a:pos x="T0" y="T1"/>
                </a:cxn>
                <a:cxn ang="T9">
                  <a:pos x="T2" y="T3"/>
                </a:cxn>
                <a:cxn ang="T10">
                  <a:pos x="T4" y="T5"/>
                </a:cxn>
                <a:cxn ang="T11">
                  <a:pos x="T6" y="T7"/>
                </a:cxn>
              </a:cxnLst>
              <a:rect l="T12" t="T13" r="T14" b="T15"/>
              <a:pathLst>
                <a:path w="59" h="58">
                  <a:moveTo>
                    <a:pt x="0" y="27"/>
                  </a:moveTo>
                  <a:lnTo>
                    <a:pt x="36" y="58"/>
                  </a:lnTo>
                  <a:lnTo>
                    <a:pt x="59" y="31"/>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39" name="Freeform 356"/>
            <p:cNvSpPr>
              <a:spLocks/>
            </p:cNvSpPr>
            <p:nvPr/>
          </p:nvSpPr>
          <p:spPr bwMode="auto">
            <a:xfrm>
              <a:off x="2740025" y="2219325"/>
              <a:ext cx="88900" cy="79375"/>
            </a:xfrm>
            <a:custGeom>
              <a:avLst/>
              <a:gdLst>
                <a:gd name="T0" fmla="*/ 0 w 56"/>
                <a:gd name="T1" fmla="*/ 2147483647 h 50"/>
                <a:gd name="T2" fmla="*/ 2147483647 w 56"/>
                <a:gd name="T3" fmla="*/ 2147483647 h 50"/>
                <a:gd name="T4" fmla="*/ 2147483647 w 56"/>
                <a:gd name="T5" fmla="*/ 2147483647 h 50"/>
                <a:gd name="T6" fmla="*/ 2147483647 w 56"/>
                <a:gd name="T7" fmla="*/ 0 h 50"/>
                <a:gd name="T8" fmla="*/ 0 w 56"/>
                <a:gd name="T9" fmla="*/ 2147483647 h 50"/>
                <a:gd name="T10" fmla="*/ 0 60000 65536"/>
                <a:gd name="T11" fmla="*/ 0 60000 65536"/>
                <a:gd name="T12" fmla="*/ 0 60000 65536"/>
                <a:gd name="T13" fmla="*/ 0 60000 65536"/>
                <a:gd name="T14" fmla="*/ 0 60000 65536"/>
                <a:gd name="T15" fmla="*/ 0 w 56"/>
                <a:gd name="T16" fmla="*/ 0 h 50"/>
                <a:gd name="T17" fmla="*/ 56 w 56"/>
                <a:gd name="T18" fmla="*/ 50 h 50"/>
              </a:gdLst>
              <a:ahLst/>
              <a:cxnLst>
                <a:cxn ang="T10">
                  <a:pos x="T0" y="T1"/>
                </a:cxn>
                <a:cxn ang="T11">
                  <a:pos x="T2" y="T3"/>
                </a:cxn>
                <a:cxn ang="T12">
                  <a:pos x="T4" y="T5"/>
                </a:cxn>
                <a:cxn ang="T13">
                  <a:pos x="T6" y="T7"/>
                </a:cxn>
                <a:cxn ang="T14">
                  <a:pos x="T8" y="T9"/>
                </a:cxn>
              </a:cxnLst>
              <a:rect l="T15" t="T16" r="T17" b="T18"/>
              <a:pathLst>
                <a:path w="56" h="50">
                  <a:moveTo>
                    <a:pt x="0" y="34"/>
                  </a:moveTo>
                  <a:lnTo>
                    <a:pt x="44" y="50"/>
                  </a:lnTo>
                  <a:lnTo>
                    <a:pt x="56" y="17"/>
                  </a:lnTo>
                  <a:lnTo>
                    <a:pt x="12"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0" name="Freeform 357"/>
            <p:cNvSpPr>
              <a:spLocks/>
            </p:cNvSpPr>
            <p:nvPr/>
          </p:nvSpPr>
          <p:spPr bwMode="auto">
            <a:xfrm>
              <a:off x="2740025" y="2219325"/>
              <a:ext cx="88900" cy="79375"/>
            </a:xfrm>
            <a:custGeom>
              <a:avLst/>
              <a:gdLst>
                <a:gd name="T0" fmla="*/ 0 w 56"/>
                <a:gd name="T1" fmla="*/ 2147483647 h 50"/>
                <a:gd name="T2" fmla="*/ 2147483647 w 56"/>
                <a:gd name="T3" fmla="*/ 2147483647 h 50"/>
                <a:gd name="T4" fmla="*/ 2147483647 w 56"/>
                <a:gd name="T5" fmla="*/ 2147483647 h 50"/>
                <a:gd name="T6" fmla="*/ 2147483647 w 56"/>
                <a:gd name="T7" fmla="*/ 0 h 50"/>
                <a:gd name="T8" fmla="*/ 0 60000 65536"/>
                <a:gd name="T9" fmla="*/ 0 60000 65536"/>
                <a:gd name="T10" fmla="*/ 0 60000 65536"/>
                <a:gd name="T11" fmla="*/ 0 60000 65536"/>
                <a:gd name="T12" fmla="*/ 0 w 56"/>
                <a:gd name="T13" fmla="*/ 0 h 50"/>
                <a:gd name="T14" fmla="*/ 56 w 56"/>
                <a:gd name="T15" fmla="*/ 50 h 50"/>
              </a:gdLst>
              <a:ahLst/>
              <a:cxnLst>
                <a:cxn ang="T8">
                  <a:pos x="T0" y="T1"/>
                </a:cxn>
                <a:cxn ang="T9">
                  <a:pos x="T2" y="T3"/>
                </a:cxn>
                <a:cxn ang="T10">
                  <a:pos x="T4" y="T5"/>
                </a:cxn>
                <a:cxn ang="T11">
                  <a:pos x="T6" y="T7"/>
                </a:cxn>
              </a:cxnLst>
              <a:rect l="T12" t="T13" r="T14" b="T15"/>
              <a:pathLst>
                <a:path w="56" h="50">
                  <a:moveTo>
                    <a:pt x="0" y="34"/>
                  </a:moveTo>
                  <a:lnTo>
                    <a:pt x="44" y="50"/>
                  </a:lnTo>
                  <a:lnTo>
                    <a:pt x="56" y="17"/>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1" name="Freeform 358"/>
            <p:cNvSpPr>
              <a:spLocks noEditPoints="1"/>
            </p:cNvSpPr>
            <p:nvPr/>
          </p:nvSpPr>
          <p:spPr bwMode="auto">
            <a:xfrm>
              <a:off x="2901950" y="2281237"/>
              <a:ext cx="342900" cy="176212"/>
            </a:xfrm>
            <a:custGeom>
              <a:avLst/>
              <a:gdLst>
                <a:gd name="T0" fmla="*/ 2147483647 w 216"/>
                <a:gd name="T1" fmla="*/ 2147483647 h 111"/>
                <a:gd name="T2" fmla="*/ 2147483647 w 216"/>
                <a:gd name="T3" fmla="*/ 2147483647 h 111"/>
                <a:gd name="T4" fmla="*/ 2147483647 w 216"/>
                <a:gd name="T5" fmla="*/ 2147483647 h 111"/>
                <a:gd name="T6" fmla="*/ 2147483647 w 216"/>
                <a:gd name="T7" fmla="*/ 2147483647 h 111"/>
                <a:gd name="T8" fmla="*/ 2147483647 w 216"/>
                <a:gd name="T9" fmla="*/ 2147483647 h 111"/>
                <a:gd name="T10" fmla="*/ 0 w 216"/>
                <a:gd name="T11" fmla="*/ 2147483647 h 111"/>
                <a:gd name="T12" fmla="*/ 2147483647 w 216"/>
                <a:gd name="T13" fmla="*/ 2147483647 h 111"/>
                <a:gd name="T14" fmla="*/ 2147483647 w 216"/>
                <a:gd name="T15" fmla="*/ 2147483647 h 111"/>
                <a:gd name="T16" fmla="*/ 2147483647 w 216"/>
                <a:gd name="T17" fmla="*/ 0 h 111"/>
                <a:gd name="T18" fmla="*/ 0 w 216"/>
                <a:gd name="T19" fmla="*/ 2147483647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
                <a:gd name="T31" fmla="*/ 0 h 111"/>
                <a:gd name="T32" fmla="*/ 216 w 216"/>
                <a:gd name="T33" fmla="*/ 111 h 1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 h="111">
                  <a:moveTo>
                    <a:pt x="131" y="84"/>
                  </a:moveTo>
                  <a:lnTo>
                    <a:pt x="203" y="111"/>
                  </a:lnTo>
                  <a:lnTo>
                    <a:pt x="216" y="77"/>
                  </a:lnTo>
                  <a:lnTo>
                    <a:pt x="143" y="50"/>
                  </a:lnTo>
                  <a:lnTo>
                    <a:pt x="131" y="84"/>
                  </a:lnTo>
                  <a:close/>
                  <a:moveTo>
                    <a:pt x="0" y="34"/>
                  </a:moveTo>
                  <a:lnTo>
                    <a:pt x="72" y="61"/>
                  </a:lnTo>
                  <a:lnTo>
                    <a:pt x="85" y="27"/>
                  </a:lnTo>
                  <a:lnTo>
                    <a:pt x="13"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2" name="Freeform 359"/>
            <p:cNvSpPr>
              <a:spLocks/>
            </p:cNvSpPr>
            <p:nvPr/>
          </p:nvSpPr>
          <p:spPr bwMode="auto">
            <a:xfrm>
              <a:off x="3317875" y="2438400"/>
              <a:ext cx="90488" cy="80962"/>
            </a:xfrm>
            <a:custGeom>
              <a:avLst/>
              <a:gdLst>
                <a:gd name="T0" fmla="*/ 0 w 57"/>
                <a:gd name="T1" fmla="*/ 2147483647 h 51"/>
                <a:gd name="T2" fmla="*/ 2147483647 w 57"/>
                <a:gd name="T3" fmla="*/ 2147483647 h 51"/>
                <a:gd name="T4" fmla="*/ 2147483647 w 57"/>
                <a:gd name="T5" fmla="*/ 2147483647 h 51"/>
                <a:gd name="T6" fmla="*/ 2147483647 w 57"/>
                <a:gd name="T7" fmla="*/ 0 h 51"/>
                <a:gd name="T8" fmla="*/ 0 w 57"/>
                <a:gd name="T9" fmla="*/ 2147483647 h 51"/>
                <a:gd name="T10" fmla="*/ 0 60000 65536"/>
                <a:gd name="T11" fmla="*/ 0 60000 65536"/>
                <a:gd name="T12" fmla="*/ 0 60000 65536"/>
                <a:gd name="T13" fmla="*/ 0 60000 65536"/>
                <a:gd name="T14" fmla="*/ 0 60000 65536"/>
                <a:gd name="T15" fmla="*/ 0 w 57"/>
                <a:gd name="T16" fmla="*/ 0 h 51"/>
                <a:gd name="T17" fmla="*/ 57 w 57"/>
                <a:gd name="T18" fmla="*/ 51 h 51"/>
              </a:gdLst>
              <a:ahLst/>
              <a:cxnLst>
                <a:cxn ang="T10">
                  <a:pos x="T0" y="T1"/>
                </a:cxn>
                <a:cxn ang="T11">
                  <a:pos x="T2" y="T3"/>
                </a:cxn>
                <a:cxn ang="T12">
                  <a:pos x="T4" y="T5"/>
                </a:cxn>
                <a:cxn ang="T13">
                  <a:pos x="T6" y="T7"/>
                </a:cxn>
                <a:cxn ang="T14">
                  <a:pos x="T8" y="T9"/>
                </a:cxn>
              </a:cxnLst>
              <a:rect l="T15" t="T16" r="T17" b="T18"/>
              <a:pathLst>
                <a:path w="57" h="51">
                  <a:moveTo>
                    <a:pt x="0" y="34"/>
                  </a:moveTo>
                  <a:lnTo>
                    <a:pt x="44" y="51"/>
                  </a:lnTo>
                  <a:lnTo>
                    <a:pt x="57" y="17"/>
                  </a:lnTo>
                  <a:lnTo>
                    <a:pt x="12" y="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3" name="Freeform 360"/>
            <p:cNvSpPr>
              <a:spLocks/>
            </p:cNvSpPr>
            <p:nvPr/>
          </p:nvSpPr>
          <p:spPr bwMode="auto">
            <a:xfrm>
              <a:off x="3317875" y="2438400"/>
              <a:ext cx="90488" cy="80962"/>
            </a:xfrm>
            <a:custGeom>
              <a:avLst/>
              <a:gdLst>
                <a:gd name="T0" fmla="*/ 0 w 57"/>
                <a:gd name="T1" fmla="*/ 2147483647 h 51"/>
                <a:gd name="T2" fmla="*/ 2147483647 w 57"/>
                <a:gd name="T3" fmla="*/ 2147483647 h 51"/>
                <a:gd name="T4" fmla="*/ 2147483647 w 57"/>
                <a:gd name="T5" fmla="*/ 2147483647 h 51"/>
                <a:gd name="T6" fmla="*/ 2147483647 w 57"/>
                <a:gd name="T7" fmla="*/ 0 h 51"/>
                <a:gd name="T8" fmla="*/ 0 60000 65536"/>
                <a:gd name="T9" fmla="*/ 0 60000 65536"/>
                <a:gd name="T10" fmla="*/ 0 60000 65536"/>
                <a:gd name="T11" fmla="*/ 0 60000 65536"/>
                <a:gd name="T12" fmla="*/ 0 w 57"/>
                <a:gd name="T13" fmla="*/ 0 h 51"/>
                <a:gd name="T14" fmla="*/ 57 w 57"/>
                <a:gd name="T15" fmla="*/ 51 h 51"/>
              </a:gdLst>
              <a:ahLst/>
              <a:cxnLst>
                <a:cxn ang="T8">
                  <a:pos x="T0" y="T1"/>
                </a:cxn>
                <a:cxn ang="T9">
                  <a:pos x="T2" y="T3"/>
                </a:cxn>
                <a:cxn ang="T10">
                  <a:pos x="T4" y="T5"/>
                </a:cxn>
                <a:cxn ang="T11">
                  <a:pos x="T6" y="T7"/>
                </a:cxn>
              </a:cxnLst>
              <a:rect l="T12" t="T13" r="T14" b="T15"/>
              <a:pathLst>
                <a:path w="57" h="51">
                  <a:moveTo>
                    <a:pt x="0" y="34"/>
                  </a:moveTo>
                  <a:lnTo>
                    <a:pt x="44" y="51"/>
                  </a:lnTo>
                  <a:lnTo>
                    <a:pt x="57" y="17"/>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4" name="Freeform 361"/>
            <p:cNvSpPr>
              <a:spLocks/>
            </p:cNvSpPr>
            <p:nvPr/>
          </p:nvSpPr>
          <p:spPr bwMode="auto">
            <a:xfrm>
              <a:off x="2752725" y="1570037"/>
              <a:ext cx="90488" cy="77787"/>
            </a:xfrm>
            <a:custGeom>
              <a:avLst/>
              <a:gdLst>
                <a:gd name="T0" fmla="*/ 2147483647 w 57"/>
                <a:gd name="T1" fmla="*/ 2147483647 h 49"/>
                <a:gd name="T2" fmla="*/ 2147483647 w 57"/>
                <a:gd name="T3" fmla="*/ 2147483647 h 49"/>
                <a:gd name="T4" fmla="*/ 2147483647 w 57"/>
                <a:gd name="T5" fmla="*/ 0 h 49"/>
                <a:gd name="T6" fmla="*/ 0 w 57"/>
                <a:gd name="T7" fmla="*/ 2147483647 h 49"/>
                <a:gd name="T8" fmla="*/ 2147483647 w 57"/>
                <a:gd name="T9" fmla="*/ 2147483647 h 49"/>
                <a:gd name="T10" fmla="*/ 0 60000 65536"/>
                <a:gd name="T11" fmla="*/ 0 60000 65536"/>
                <a:gd name="T12" fmla="*/ 0 60000 65536"/>
                <a:gd name="T13" fmla="*/ 0 60000 65536"/>
                <a:gd name="T14" fmla="*/ 0 60000 65536"/>
                <a:gd name="T15" fmla="*/ 0 w 57"/>
                <a:gd name="T16" fmla="*/ 0 h 49"/>
                <a:gd name="T17" fmla="*/ 57 w 57"/>
                <a:gd name="T18" fmla="*/ 49 h 49"/>
              </a:gdLst>
              <a:ahLst/>
              <a:cxnLst>
                <a:cxn ang="T10">
                  <a:pos x="T0" y="T1"/>
                </a:cxn>
                <a:cxn ang="T11">
                  <a:pos x="T2" y="T3"/>
                </a:cxn>
                <a:cxn ang="T12">
                  <a:pos x="T4" y="T5"/>
                </a:cxn>
                <a:cxn ang="T13">
                  <a:pos x="T6" y="T7"/>
                </a:cxn>
                <a:cxn ang="T14">
                  <a:pos x="T8" y="T9"/>
                </a:cxn>
              </a:cxnLst>
              <a:rect l="T15" t="T16" r="T17" b="T18"/>
              <a:pathLst>
                <a:path w="57" h="49">
                  <a:moveTo>
                    <a:pt x="12" y="49"/>
                  </a:moveTo>
                  <a:lnTo>
                    <a:pt x="57" y="33"/>
                  </a:lnTo>
                  <a:lnTo>
                    <a:pt x="45" y="0"/>
                  </a:lnTo>
                  <a:lnTo>
                    <a:pt x="0" y="15"/>
                  </a:lnTo>
                  <a:lnTo>
                    <a:pt x="12"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5" name="Freeform 362"/>
            <p:cNvSpPr>
              <a:spLocks/>
            </p:cNvSpPr>
            <p:nvPr/>
          </p:nvSpPr>
          <p:spPr bwMode="auto">
            <a:xfrm>
              <a:off x="2752725" y="1570037"/>
              <a:ext cx="90488" cy="77787"/>
            </a:xfrm>
            <a:custGeom>
              <a:avLst/>
              <a:gdLst>
                <a:gd name="T0" fmla="*/ 2147483647 w 57"/>
                <a:gd name="T1" fmla="*/ 2147483647 h 49"/>
                <a:gd name="T2" fmla="*/ 2147483647 w 57"/>
                <a:gd name="T3" fmla="*/ 2147483647 h 49"/>
                <a:gd name="T4" fmla="*/ 2147483647 w 57"/>
                <a:gd name="T5" fmla="*/ 0 h 49"/>
                <a:gd name="T6" fmla="*/ 0 w 57"/>
                <a:gd name="T7" fmla="*/ 2147483647 h 49"/>
                <a:gd name="T8" fmla="*/ 0 60000 65536"/>
                <a:gd name="T9" fmla="*/ 0 60000 65536"/>
                <a:gd name="T10" fmla="*/ 0 60000 65536"/>
                <a:gd name="T11" fmla="*/ 0 60000 65536"/>
                <a:gd name="T12" fmla="*/ 0 w 57"/>
                <a:gd name="T13" fmla="*/ 0 h 49"/>
                <a:gd name="T14" fmla="*/ 57 w 57"/>
                <a:gd name="T15" fmla="*/ 49 h 49"/>
              </a:gdLst>
              <a:ahLst/>
              <a:cxnLst>
                <a:cxn ang="T8">
                  <a:pos x="T0" y="T1"/>
                </a:cxn>
                <a:cxn ang="T9">
                  <a:pos x="T2" y="T3"/>
                </a:cxn>
                <a:cxn ang="T10">
                  <a:pos x="T4" y="T5"/>
                </a:cxn>
                <a:cxn ang="T11">
                  <a:pos x="T6" y="T7"/>
                </a:cxn>
              </a:cxnLst>
              <a:rect l="T12" t="T13" r="T14" b="T15"/>
              <a:pathLst>
                <a:path w="57" h="49">
                  <a:moveTo>
                    <a:pt x="12" y="49"/>
                  </a:moveTo>
                  <a:lnTo>
                    <a:pt x="57" y="33"/>
                  </a:lnTo>
                  <a:lnTo>
                    <a:pt x="45"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6" name="Freeform 363"/>
            <p:cNvSpPr>
              <a:spLocks noEditPoints="1"/>
            </p:cNvSpPr>
            <p:nvPr/>
          </p:nvSpPr>
          <p:spPr bwMode="auto">
            <a:xfrm>
              <a:off x="2917825" y="1423987"/>
              <a:ext cx="344488" cy="166687"/>
            </a:xfrm>
            <a:custGeom>
              <a:avLst/>
              <a:gdLst>
                <a:gd name="T0" fmla="*/ 2147483647 w 217"/>
                <a:gd name="T1" fmla="*/ 2147483647 h 105"/>
                <a:gd name="T2" fmla="*/ 2147483647 w 217"/>
                <a:gd name="T3" fmla="*/ 2147483647 h 105"/>
                <a:gd name="T4" fmla="*/ 2147483647 w 217"/>
                <a:gd name="T5" fmla="*/ 0 h 105"/>
                <a:gd name="T6" fmla="*/ 2147483647 w 217"/>
                <a:gd name="T7" fmla="*/ 2147483647 h 105"/>
                <a:gd name="T8" fmla="*/ 2147483647 w 217"/>
                <a:gd name="T9" fmla="*/ 2147483647 h 105"/>
                <a:gd name="T10" fmla="*/ 2147483647 w 217"/>
                <a:gd name="T11" fmla="*/ 2147483647 h 105"/>
                <a:gd name="T12" fmla="*/ 2147483647 w 217"/>
                <a:gd name="T13" fmla="*/ 2147483647 h 105"/>
                <a:gd name="T14" fmla="*/ 2147483647 w 217"/>
                <a:gd name="T15" fmla="*/ 2147483647 h 105"/>
                <a:gd name="T16" fmla="*/ 0 w 217"/>
                <a:gd name="T17" fmla="*/ 2147483647 h 105"/>
                <a:gd name="T18" fmla="*/ 2147483647 w 217"/>
                <a:gd name="T19" fmla="*/ 2147483647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7"/>
                <a:gd name="T31" fmla="*/ 0 h 105"/>
                <a:gd name="T32" fmla="*/ 217 w 217"/>
                <a:gd name="T33" fmla="*/ 105 h 1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7" h="105">
                  <a:moveTo>
                    <a:pt x="144" y="60"/>
                  </a:moveTo>
                  <a:lnTo>
                    <a:pt x="217" y="34"/>
                  </a:lnTo>
                  <a:lnTo>
                    <a:pt x="206" y="0"/>
                  </a:lnTo>
                  <a:lnTo>
                    <a:pt x="132" y="25"/>
                  </a:lnTo>
                  <a:lnTo>
                    <a:pt x="144" y="60"/>
                  </a:lnTo>
                  <a:close/>
                  <a:moveTo>
                    <a:pt x="12" y="105"/>
                  </a:moveTo>
                  <a:lnTo>
                    <a:pt x="85" y="80"/>
                  </a:lnTo>
                  <a:lnTo>
                    <a:pt x="73" y="45"/>
                  </a:lnTo>
                  <a:lnTo>
                    <a:pt x="0" y="71"/>
                  </a:lnTo>
                  <a:lnTo>
                    <a:pt x="12"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7" name="Freeform 364"/>
            <p:cNvSpPr>
              <a:spLocks/>
            </p:cNvSpPr>
            <p:nvPr/>
          </p:nvSpPr>
          <p:spPr bwMode="auto">
            <a:xfrm>
              <a:off x="3336925" y="1366837"/>
              <a:ext cx="90488" cy="79375"/>
            </a:xfrm>
            <a:custGeom>
              <a:avLst/>
              <a:gdLst>
                <a:gd name="T0" fmla="*/ 2147483647 w 57"/>
                <a:gd name="T1" fmla="*/ 2147483647 h 50"/>
                <a:gd name="T2" fmla="*/ 2147483647 w 57"/>
                <a:gd name="T3" fmla="*/ 2147483647 h 50"/>
                <a:gd name="T4" fmla="*/ 2147483647 w 57"/>
                <a:gd name="T5" fmla="*/ 0 h 50"/>
                <a:gd name="T6" fmla="*/ 0 w 57"/>
                <a:gd name="T7" fmla="*/ 2147483647 h 50"/>
                <a:gd name="T8" fmla="*/ 2147483647 w 57"/>
                <a:gd name="T9" fmla="*/ 2147483647 h 50"/>
                <a:gd name="T10" fmla="*/ 0 60000 65536"/>
                <a:gd name="T11" fmla="*/ 0 60000 65536"/>
                <a:gd name="T12" fmla="*/ 0 60000 65536"/>
                <a:gd name="T13" fmla="*/ 0 60000 65536"/>
                <a:gd name="T14" fmla="*/ 0 60000 65536"/>
                <a:gd name="T15" fmla="*/ 0 w 57"/>
                <a:gd name="T16" fmla="*/ 0 h 50"/>
                <a:gd name="T17" fmla="*/ 57 w 57"/>
                <a:gd name="T18" fmla="*/ 50 h 50"/>
              </a:gdLst>
              <a:ahLst/>
              <a:cxnLst>
                <a:cxn ang="T10">
                  <a:pos x="T0" y="T1"/>
                </a:cxn>
                <a:cxn ang="T11">
                  <a:pos x="T2" y="T3"/>
                </a:cxn>
                <a:cxn ang="T12">
                  <a:pos x="T4" y="T5"/>
                </a:cxn>
                <a:cxn ang="T13">
                  <a:pos x="T6" y="T7"/>
                </a:cxn>
                <a:cxn ang="T14">
                  <a:pos x="T8" y="T9"/>
                </a:cxn>
              </a:cxnLst>
              <a:rect l="T15" t="T16" r="T17" b="T18"/>
              <a:pathLst>
                <a:path w="57" h="50">
                  <a:moveTo>
                    <a:pt x="13" y="50"/>
                  </a:moveTo>
                  <a:lnTo>
                    <a:pt x="57" y="34"/>
                  </a:lnTo>
                  <a:lnTo>
                    <a:pt x="45" y="0"/>
                  </a:lnTo>
                  <a:lnTo>
                    <a:pt x="0" y="16"/>
                  </a:lnTo>
                  <a:lnTo>
                    <a:pt x="13"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8" name="Freeform 365"/>
            <p:cNvSpPr>
              <a:spLocks/>
            </p:cNvSpPr>
            <p:nvPr/>
          </p:nvSpPr>
          <p:spPr bwMode="auto">
            <a:xfrm>
              <a:off x="3336925" y="1366837"/>
              <a:ext cx="90488" cy="79375"/>
            </a:xfrm>
            <a:custGeom>
              <a:avLst/>
              <a:gdLst>
                <a:gd name="T0" fmla="*/ 2147483647 w 57"/>
                <a:gd name="T1" fmla="*/ 2147483647 h 50"/>
                <a:gd name="T2" fmla="*/ 2147483647 w 57"/>
                <a:gd name="T3" fmla="*/ 2147483647 h 50"/>
                <a:gd name="T4" fmla="*/ 2147483647 w 57"/>
                <a:gd name="T5" fmla="*/ 0 h 50"/>
                <a:gd name="T6" fmla="*/ 0 w 57"/>
                <a:gd name="T7" fmla="*/ 2147483647 h 50"/>
                <a:gd name="T8" fmla="*/ 0 60000 65536"/>
                <a:gd name="T9" fmla="*/ 0 60000 65536"/>
                <a:gd name="T10" fmla="*/ 0 60000 65536"/>
                <a:gd name="T11" fmla="*/ 0 60000 65536"/>
                <a:gd name="T12" fmla="*/ 0 w 57"/>
                <a:gd name="T13" fmla="*/ 0 h 50"/>
                <a:gd name="T14" fmla="*/ 57 w 57"/>
                <a:gd name="T15" fmla="*/ 50 h 50"/>
              </a:gdLst>
              <a:ahLst/>
              <a:cxnLst>
                <a:cxn ang="T8">
                  <a:pos x="T0" y="T1"/>
                </a:cxn>
                <a:cxn ang="T9">
                  <a:pos x="T2" y="T3"/>
                </a:cxn>
                <a:cxn ang="T10">
                  <a:pos x="T4" y="T5"/>
                </a:cxn>
                <a:cxn ang="T11">
                  <a:pos x="T6" y="T7"/>
                </a:cxn>
              </a:cxnLst>
              <a:rect l="T12" t="T13" r="T14" b="T15"/>
              <a:pathLst>
                <a:path w="57" h="50">
                  <a:moveTo>
                    <a:pt x="13" y="50"/>
                  </a:moveTo>
                  <a:lnTo>
                    <a:pt x="57" y="34"/>
                  </a:lnTo>
                  <a:lnTo>
                    <a:pt x="45" y="0"/>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49" name="Freeform 366"/>
            <p:cNvSpPr>
              <a:spLocks/>
            </p:cNvSpPr>
            <p:nvPr/>
          </p:nvSpPr>
          <p:spPr bwMode="auto">
            <a:xfrm>
              <a:off x="2590800" y="1274762"/>
              <a:ext cx="95250" cy="90487"/>
            </a:xfrm>
            <a:custGeom>
              <a:avLst/>
              <a:gdLst>
                <a:gd name="T0" fmla="*/ 2147483647 w 60"/>
                <a:gd name="T1" fmla="*/ 2147483647 h 57"/>
                <a:gd name="T2" fmla="*/ 2147483647 w 60"/>
                <a:gd name="T3" fmla="*/ 2147483647 h 57"/>
                <a:gd name="T4" fmla="*/ 2147483647 w 60"/>
                <a:gd name="T5" fmla="*/ 0 h 57"/>
                <a:gd name="T6" fmla="*/ 0 w 60"/>
                <a:gd name="T7" fmla="*/ 2147483647 h 57"/>
                <a:gd name="T8" fmla="*/ 2147483647 w 60"/>
                <a:gd name="T9" fmla="*/ 2147483647 h 57"/>
                <a:gd name="T10" fmla="*/ 0 60000 65536"/>
                <a:gd name="T11" fmla="*/ 0 60000 65536"/>
                <a:gd name="T12" fmla="*/ 0 60000 65536"/>
                <a:gd name="T13" fmla="*/ 0 60000 65536"/>
                <a:gd name="T14" fmla="*/ 0 60000 65536"/>
                <a:gd name="T15" fmla="*/ 0 w 60"/>
                <a:gd name="T16" fmla="*/ 0 h 57"/>
                <a:gd name="T17" fmla="*/ 60 w 60"/>
                <a:gd name="T18" fmla="*/ 57 h 57"/>
              </a:gdLst>
              <a:ahLst/>
              <a:cxnLst>
                <a:cxn ang="T10">
                  <a:pos x="T0" y="T1"/>
                </a:cxn>
                <a:cxn ang="T11">
                  <a:pos x="T2" y="T3"/>
                </a:cxn>
                <a:cxn ang="T12">
                  <a:pos x="T4" y="T5"/>
                </a:cxn>
                <a:cxn ang="T13">
                  <a:pos x="T6" y="T7"/>
                </a:cxn>
                <a:cxn ang="T14">
                  <a:pos x="T8" y="T9"/>
                </a:cxn>
              </a:cxnLst>
              <a:rect l="T15" t="T16" r="T17" b="T18"/>
              <a:pathLst>
                <a:path w="60" h="57">
                  <a:moveTo>
                    <a:pt x="23" y="57"/>
                  </a:moveTo>
                  <a:lnTo>
                    <a:pt x="60" y="27"/>
                  </a:lnTo>
                  <a:lnTo>
                    <a:pt x="36" y="0"/>
                  </a:lnTo>
                  <a:lnTo>
                    <a:pt x="0" y="29"/>
                  </a:lnTo>
                  <a:lnTo>
                    <a:pt x="23"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0" name="Freeform 367"/>
            <p:cNvSpPr>
              <a:spLocks/>
            </p:cNvSpPr>
            <p:nvPr/>
          </p:nvSpPr>
          <p:spPr bwMode="auto">
            <a:xfrm>
              <a:off x="2590800" y="1274762"/>
              <a:ext cx="95250" cy="90487"/>
            </a:xfrm>
            <a:custGeom>
              <a:avLst/>
              <a:gdLst>
                <a:gd name="T0" fmla="*/ 2147483647 w 60"/>
                <a:gd name="T1" fmla="*/ 2147483647 h 57"/>
                <a:gd name="T2" fmla="*/ 2147483647 w 60"/>
                <a:gd name="T3" fmla="*/ 2147483647 h 57"/>
                <a:gd name="T4" fmla="*/ 2147483647 w 60"/>
                <a:gd name="T5" fmla="*/ 0 h 57"/>
                <a:gd name="T6" fmla="*/ 0 w 60"/>
                <a:gd name="T7" fmla="*/ 2147483647 h 57"/>
                <a:gd name="T8" fmla="*/ 0 60000 65536"/>
                <a:gd name="T9" fmla="*/ 0 60000 65536"/>
                <a:gd name="T10" fmla="*/ 0 60000 65536"/>
                <a:gd name="T11" fmla="*/ 0 60000 65536"/>
                <a:gd name="T12" fmla="*/ 0 w 60"/>
                <a:gd name="T13" fmla="*/ 0 h 57"/>
                <a:gd name="T14" fmla="*/ 60 w 60"/>
                <a:gd name="T15" fmla="*/ 57 h 57"/>
              </a:gdLst>
              <a:ahLst/>
              <a:cxnLst>
                <a:cxn ang="T8">
                  <a:pos x="T0" y="T1"/>
                </a:cxn>
                <a:cxn ang="T9">
                  <a:pos x="T2" y="T3"/>
                </a:cxn>
                <a:cxn ang="T10">
                  <a:pos x="T4" y="T5"/>
                </a:cxn>
                <a:cxn ang="T11">
                  <a:pos x="T6" y="T7"/>
                </a:cxn>
              </a:cxnLst>
              <a:rect l="T12" t="T13" r="T14" b="T15"/>
              <a:pathLst>
                <a:path w="60" h="57">
                  <a:moveTo>
                    <a:pt x="23" y="57"/>
                  </a:moveTo>
                  <a:lnTo>
                    <a:pt x="60" y="27"/>
                  </a:lnTo>
                  <a:lnTo>
                    <a:pt x="36" y="0"/>
                  </a:lnTo>
                  <a:lnTo>
                    <a:pt x="0"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1" name="Freeform 368"/>
            <p:cNvSpPr>
              <a:spLocks noEditPoints="1"/>
            </p:cNvSpPr>
            <p:nvPr/>
          </p:nvSpPr>
          <p:spPr bwMode="auto">
            <a:xfrm>
              <a:off x="2725738" y="995362"/>
              <a:ext cx="303213" cy="260350"/>
            </a:xfrm>
            <a:custGeom>
              <a:avLst/>
              <a:gdLst>
                <a:gd name="T0" fmla="*/ 2147483647 w 191"/>
                <a:gd name="T1" fmla="*/ 2147483647 h 164"/>
                <a:gd name="T2" fmla="*/ 2147483647 w 191"/>
                <a:gd name="T3" fmla="*/ 2147483647 h 164"/>
                <a:gd name="T4" fmla="*/ 2147483647 w 191"/>
                <a:gd name="T5" fmla="*/ 0 h 164"/>
                <a:gd name="T6" fmla="*/ 2147483647 w 191"/>
                <a:gd name="T7" fmla="*/ 2147483647 h 164"/>
                <a:gd name="T8" fmla="*/ 2147483647 w 191"/>
                <a:gd name="T9" fmla="*/ 2147483647 h 164"/>
                <a:gd name="T10" fmla="*/ 2147483647 w 191"/>
                <a:gd name="T11" fmla="*/ 2147483647 h 164"/>
                <a:gd name="T12" fmla="*/ 2147483647 w 191"/>
                <a:gd name="T13" fmla="*/ 2147483647 h 164"/>
                <a:gd name="T14" fmla="*/ 2147483647 w 191"/>
                <a:gd name="T15" fmla="*/ 2147483647 h 164"/>
                <a:gd name="T16" fmla="*/ 0 w 191"/>
                <a:gd name="T17" fmla="*/ 2147483647 h 164"/>
                <a:gd name="T18" fmla="*/ 2147483647 w 191"/>
                <a:gd name="T19" fmla="*/ 2147483647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1"/>
                <a:gd name="T31" fmla="*/ 0 h 164"/>
                <a:gd name="T32" fmla="*/ 191 w 191"/>
                <a:gd name="T33" fmla="*/ 164 h 1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1" h="164">
                  <a:moveTo>
                    <a:pt x="132" y="76"/>
                  </a:moveTo>
                  <a:lnTo>
                    <a:pt x="191" y="28"/>
                  </a:lnTo>
                  <a:lnTo>
                    <a:pt x="169" y="0"/>
                  </a:lnTo>
                  <a:lnTo>
                    <a:pt x="109" y="48"/>
                  </a:lnTo>
                  <a:lnTo>
                    <a:pt x="132" y="76"/>
                  </a:lnTo>
                  <a:close/>
                  <a:moveTo>
                    <a:pt x="23" y="164"/>
                  </a:moveTo>
                  <a:lnTo>
                    <a:pt x="83" y="115"/>
                  </a:lnTo>
                  <a:lnTo>
                    <a:pt x="61" y="88"/>
                  </a:lnTo>
                  <a:lnTo>
                    <a:pt x="0" y="136"/>
                  </a:lnTo>
                  <a:lnTo>
                    <a:pt x="23" y="1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2" name="Freeform 369"/>
            <p:cNvSpPr>
              <a:spLocks/>
            </p:cNvSpPr>
            <p:nvPr/>
          </p:nvSpPr>
          <p:spPr bwMode="auto">
            <a:xfrm>
              <a:off x="3070225" y="884237"/>
              <a:ext cx="95250" cy="92075"/>
            </a:xfrm>
            <a:custGeom>
              <a:avLst/>
              <a:gdLst>
                <a:gd name="T0" fmla="*/ 2147483647 w 60"/>
                <a:gd name="T1" fmla="*/ 2147483647 h 58"/>
                <a:gd name="T2" fmla="*/ 2147483647 w 60"/>
                <a:gd name="T3" fmla="*/ 2147483647 h 58"/>
                <a:gd name="T4" fmla="*/ 2147483647 w 60"/>
                <a:gd name="T5" fmla="*/ 0 h 58"/>
                <a:gd name="T6" fmla="*/ 0 w 60"/>
                <a:gd name="T7" fmla="*/ 2147483647 h 58"/>
                <a:gd name="T8" fmla="*/ 2147483647 w 60"/>
                <a:gd name="T9" fmla="*/ 2147483647 h 58"/>
                <a:gd name="T10" fmla="*/ 0 60000 65536"/>
                <a:gd name="T11" fmla="*/ 0 60000 65536"/>
                <a:gd name="T12" fmla="*/ 0 60000 65536"/>
                <a:gd name="T13" fmla="*/ 0 60000 65536"/>
                <a:gd name="T14" fmla="*/ 0 60000 65536"/>
                <a:gd name="T15" fmla="*/ 0 w 60"/>
                <a:gd name="T16" fmla="*/ 0 h 58"/>
                <a:gd name="T17" fmla="*/ 60 w 60"/>
                <a:gd name="T18" fmla="*/ 58 h 58"/>
              </a:gdLst>
              <a:ahLst/>
              <a:cxnLst>
                <a:cxn ang="T10">
                  <a:pos x="T0" y="T1"/>
                </a:cxn>
                <a:cxn ang="T11">
                  <a:pos x="T2" y="T3"/>
                </a:cxn>
                <a:cxn ang="T12">
                  <a:pos x="T4" y="T5"/>
                </a:cxn>
                <a:cxn ang="T13">
                  <a:pos x="T6" y="T7"/>
                </a:cxn>
                <a:cxn ang="T14">
                  <a:pos x="T8" y="T9"/>
                </a:cxn>
              </a:cxnLst>
              <a:rect l="T15" t="T16" r="T17" b="T18"/>
              <a:pathLst>
                <a:path w="60" h="58">
                  <a:moveTo>
                    <a:pt x="23" y="58"/>
                  </a:moveTo>
                  <a:lnTo>
                    <a:pt x="60" y="28"/>
                  </a:lnTo>
                  <a:lnTo>
                    <a:pt x="37" y="0"/>
                  </a:lnTo>
                  <a:lnTo>
                    <a:pt x="0" y="30"/>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3" name="Freeform 370"/>
            <p:cNvSpPr>
              <a:spLocks/>
            </p:cNvSpPr>
            <p:nvPr/>
          </p:nvSpPr>
          <p:spPr bwMode="auto">
            <a:xfrm>
              <a:off x="3070225" y="884237"/>
              <a:ext cx="95250" cy="92075"/>
            </a:xfrm>
            <a:custGeom>
              <a:avLst/>
              <a:gdLst>
                <a:gd name="T0" fmla="*/ 2147483647 w 60"/>
                <a:gd name="T1" fmla="*/ 2147483647 h 58"/>
                <a:gd name="T2" fmla="*/ 2147483647 w 60"/>
                <a:gd name="T3" fmla="*/ 2147483647 h 58"/>
                <a:gd name="T4" fmla="*/ 2147483647 w 60"/>
                <a:gd name="T5" fmla="*/ 0 h 58"/>
                <a:gd name="T6" fmla="*/ 0 w 60"/>
                <a:gd name="T7" fmla="*/ 2147483647 h 58"/>
                <a:gd name="T8" fmla="*/ 0 60000 65536"/>
                <a:gd name="T9" fmla="*/ 0 60000 65536"/>
                <a:gd name="T10" fmla="*/ 0 60000 65536"/>
                <a:gd name="T11" fmla="*/ 0 60000 65536"/>
                <a:gd name="T12" fmla="*/ 0 w 60"/>
                <a:gd name="T13" fmla="*/ 0 h 58"/>
                <a:gd name="T14" fmla="*/ 60 w 60"/>
                <a:gd name="T15" fmla="*/ 58 h 58"/>
              </a:gdLst>
              <a:ahLst/>
              <a:cxnLst>
                <a:cxn ang="T8">
                  <a:pos x="T0" y="T1"/>
                </a:cxn>
                <a:cxn ang="T9">
                  <a:pos x="T2" y="T3"/>
                </a:cxn>
                <a:cxn ang="T10">
                  <a:pos x="T4" y="T5"/>
                </a:cxn>
                <a:cxn ang="T11">
                  <a:pos x="T6" y="T7"/>
                </a:cxn>
              </a:cxnLst>
              <a:rect l="T12" t="T13" r="T14" b="T15"/>
              <a:pathLst>
                <a:path w="60" h="58">
                  <a:moveTo>
                    <a:pt x="23" y="58"/>
                  </a:moveTo>
                  <a:lnTo>
                    <a:pt x="60" y="28"/>
                  </a:lnTo>
                  <a:lnTo>
                    <a:pt x="37" y="0"/>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4" name="Freeform 371"/>
            <p:cNvSpPr>
              <a:spLocks/>
            </p:cNvSpPr>
            <p:nvPr/>
          </p:nvSpPr>
          <p:spPr bwMode="auto">
            <a:xfrm>
              <a:off x="2344738" y="1054100"/>
              <a:ext cx="87313" cy="95250"/>
            </a:xfrm>
            <a:custGeom>
              <a:avLst/>
              <a:gdLst>
                <a:gd name="T0" fmla="*/ 2147483647 w 55"/>
                <a:gd name="T1" fmla="*/ 2147483647 h 60"/>
                <a:gd name="T2" fmla="*/ 2147483647 w 55"/>
                <a:gd name="T3" fmla="*/ 2147483647 h 60"/>
                <a:gd name="T4" fmla="*/ 2147483647 w 55"/>
                <a:gd name="T5" fmla="*/ 0 h 60"/>
                <a:gd name="T6" fmla="*/ 0 w 55"/>
                <a:gd name="T7" fmla="*/ 2147483647 h 60"/>
                <a:gd name="T8" fmla="*/ 2147483647 w 55"/>
                <a:gd name="T9" fmla="*/ 2147483647 h 60"/>
                <a:gd name="T10" fmla="*/ 0 60000 65536"/>
                <a:gd name="T11" fmla="*/ 0 60000 65536"/>
                <a:gd name="T12" fmla="*/ 0 60000 65536"/>
                <a:gd name="T13" fmla="*/ 0 60000 65536"/>
                <a:gd name="T14" fmla="*/ 0 60000 65536"/>
                <a:gd name="T15" fmla="*/ 0 w 55"/>
                <a:gd name="T16" fmla="*/ 0 h 60"/>
                <a:gd name="T17" fmla="*/ 55 w 55"/>
                <a:gd name="T18" fmla="*/ 60 h 60"/>
              </a:gdLst>
              <a:ahLst/>
              <a:cxnLst>
                <a:cxn ang="T10">
                  <a:pos x="T0" y="T1"/>
                </a:cxn>
                <a:cxn ang="T11">
                  <a:pos x="T2" y="T3"/>
                </a:cxn>
                <a:cxn ang="T12">
                  <a:pos x="T4" y="T5"/>
                </a:cxn>
                <a:cxn ang="T13">
                  <a:pos x="T6" y="T7"/>
                </a:cxn>
                <a:cxn ang="T14">
                  <a:pos x="T8" y="T9"/>
                </a:cxn>
              </a:cxnLst>
              <a:rect l="T15" t="T16" r="T17" b="T18"/>
              <a:pathLst>
                <a:path w="55" h="60">
                  <a:moveTo>
                    <a:pt x="30" y="60"/>
                  </a:moveTo>
                  <a:lnTo>
                    <a:pt x="55" y="19"/>
                  </a:lnTo>
                  <a:lnTo>
                    <a:pt x="24" y="0"/>
                  </a:lnTo>
                  <a:lnTo>
                    <a:pt x="0" y="40"/>
                  </a:lnTo>
                  <a:lnTo>
                    <a:pt x="3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5" name="Freeform 372"/>
            <p:cNvSpPr>
              <a:spLocks/>
            </p:cNvSpPr>
            <p:nvPr/>
          </p:nvSpPr>
          <p:spPr bwMode="auto">
            <a:xfrm>
              <a:off x="2344738" y="1054100"/>
              <a:ext cx="87313" cy="95250"/>
            </a:xfrm>
            <a:custGeom>
              <a:avLst/>
              <a:gdLst>
                <a:gd name="T0" fmla="*/ 2147483647 w 55"/>
                <a:gd name="T1" fmla="*/ 2147483647 h 60"/>
                <a:gd name="T2" fmla="*/ 2147483647 w 55"/>
                <a:gd name="T3" fmla="*/ 2147483647 h 60"/>
                <a:gd name="T4" fmla="*/ 2147483647 w 55"/>
                <a:gd name="T5" fmla="*/ 0 h 60"/>
                <a:gd name="T6" fmla="*/ 0 w 55"/>
                <a:gd name="T7" fmla="*/ 2147483647 h 60"/>
                <a:gd name="T8" fmla="*/ 0 60000 65536"/>
                <a:gd name="T9" fmla="*/ 0 60000 65536"/>
                <a:gd name="T10" fmla="*/ 0 60000 65536"/>
                <a:gd name="T11" fmla="*/ 0 60000 65536"/>
                <a:gd name="T12" fmla="*/ 0 w 55"/>
                <a:gd name="T13" fmla="*/ 0 h 60"/>
                <a:gd name="T14" fmla="*/ 55 w 55"/>
                <a:gd name="T15" fmla="*/ 60 h 60"/>
              </a:gdLst>
              <a:ahLst/>
              <a:cxnLst>
                <a:cxn ang="T8">
                  <a:pos x="T0" y="T1"/>
                </a:cxn>
                <a:cxn ang="T9">
                  <a:pos x="T2" y="T3"/>
                </a:cxn>
                <a:cxn ang="T10">
                  <a:pos x="T4" y="T5"/>
                </a:cxn>
                <a:cxn ang="T11">
                  <a:pos x="T6" y="T7"/>
                </a:cxn>
              </a:cxnLst>
              <a:rect l="T12" t="T13" r="T14" b="T15"/>
              <a:pathLst>
                <a:path w="55" h="60">
                  <a:moveTo>
                    <a:pt x="30" y="60"/>
                  </a:moveTo>
                  <a:lnTo>
                    <a:pt x="55" y="19"/>
                  </a:lnTo>
                  <a:lnTo>
                    <a:pt x="24" y="0"/>
                  </a:lnTo>
                  <a:lnTo>
                    <a:pt x="0"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6" name="Freeform 373"/>
            <p:cNvSpPr>
              <a:spLocks noEditPoints="1"/>
            </p:cNvSpPr>
            <p:nvPr/>
          </p:nvSpPr>
          <p:spPr bwMode="auto">
            <a:xfrm>
              <a:off x="2433638" y="674687"/>
              <a:ext cx="225425" cy="323850"/>
            </a:xfrm>
            <a:custGeom>
              <a:avLst/>
              <a:gdLst>
                <a:gd name="T0" fmla="*/ 2147483647 w 142"/>
                <a:gd name="T1" fmla="*/ 2147483647 h 204"/>
                <a:gd name="T2" fmla="*/ 2147483647 w 142"/>
                <a:gd name="T3" fmla="*/ 2147483647 h 204"/>
                <a:gd name="T4" fmla="*/ 2147483647 w 142"/>
                <a:gd name="T5" fmla="*/ 0 h 204"/>
                <a:gd name="T6" fmla="*/ 2147483647 w 142"/>
                <a:gd name="T7" fmla="*/ 2147483647 h 204"/>
                <a:gd name="T8" fmla="*/ 2147483647 w 142"/>
                <a:gd name="T9" fmla="*/ 2147483647 h 204"/>
                <a:gd name="T10" fmla="*/ 2147483647 w 142"/>
                <a:gd name="T11" fmla="*/ 2147483647 h 204"/>
                <a:gd name="T12" fmla="*/ 2147483647 w 142"/>
                <a:gd name="T13" fmla="*/ 2147483647 h 204"/>
                <a:gd name="T14" fmla="*/ 2147483647 w 142"/>
                <a:gd name="T15" fmla="*/ 2147483647 h 204"/>
                <a:gd name="T16" fmla="*/ 0 w 142"/>
                <a:gd name="T17" fmla="*/ 2147483647 h 204"/>
                <a:gd name="T18" fmla="*/ 2147483647 w 142"/>
                <a:gd name="T19" fmla="*/ 2147483647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204"/>
                <a:gd name="T32" fmla="*/ 142 w 142"/>
                <a:gd name="T33" fmla="*/ 204 h 2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204">
                  <a:moveTo>
                    <a:pt x="103" y="84"/>
                  </a:moveTo>
                  <a:lnTo>
                    <a:pt x="142" y="19"/>
                  </a:lnTo>
                  <a:lnTo>
                    <a:pt x="112" y="0"/>
                  </a:lnTo>
                  <a:lnTo>
                    <a:pt x="72" y="66"/>
                  </a:lnTo>
                  <a:lnTo>
                    <a:pt x="103" y="84"/>
                  </a:lnTo>
                  <a:close/>
                  <a:moveTo>
                    <a:pt x="30" y="204"/>
                  </a:moveTo>
                  <a:lnTo>
                    <a:pt x="71" y="139"/>
                  </a:lnTo>
                  <a:lnTo>
                    <a:pt x="39" y="119"/>
                  </a:lnTo>
                  <a:lnTo>
                    <a:pt x="0" y="186"/>
                  </a:lnTo>
                  <a:lnTo>
                    <a:pt x="30"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7" name="Freeform 374"/>
            <p:cNvSpPr>
              <a:spLocks/>
            </p:cNvSpPr>
            <p:nvPr/>
          </p:nvSpPr>
          <p:spPr bwMode="auto">
            <a:xfrm>
              <a:off x="2660650" y="525462"/>
              <a:ext cx="87313" cy="93662"/>
            </a:xfrm>
            <a:custGeom>
              <a:avLst/>
              <a:gdLst>
                <a:gd name="T0" fmla="*/ 2147483647 w 55"/>
                <a:gd name="T1" fmla="*/ 2147483647 h 59"/>
                <a:gd name="T2" fmla="*/ 2147483647 w 55"/>
                <a:gd name="T3" fmla="*/ 2147483647 h 59"/>
                <a:gd name="T4" fmla="*/ 2147483647 w 55"/>
                <a:gd name="T5" fmla="*/ 0 h 59"/>
                <a:gd name="T6" fmla="*/ 0 w 55"/>
                <a:gd name="T7" fmla="*/ 2147483647 h 59"/>
                <a:gd name="T8" fmla="*/ 2147483647 w 55"/>
                <a:gd name="T9" fmla="*/ 2147483647 h 59"/>
                <a:gd name="T10" fmla="*/ 0 60000 65536"/>
                <a:gd name="T11" fmla="*/ 0 60000 65536"/>
                <a:gd name="T12" fmla="*/ 0 60000 65536"/>
                <a:gd name="T13" fmla="*/ 0 60000 65536"/>
                <a:gd name="T14" fmla="*/ 0 60000 65536"/>
                <a:gd name="T15" fmla="*/ 0 w 55"/>
                <a:gd name="T16" fmla="*/ 0 h 59"/>
                <a:gd name="T17" fmla="*/ 55 w 55"/>
                <a:gd name="T18" fmla="*/ 59 h 59"/>
              </a:gdLst>
              <a:ahLst/>
              <a:cxnLst>
                <a:cxn ang="T10">
                  <a:pos x="T0" y="T1"/>
                </a:cxn>
                <a:cxn ang="T11">
                  <a:pos x="T2" y="T3"/>
                </a:cxn>
                <a:cxn ang="T12">
                  <a:pos x="T4" y="T5"/>
                </a:cxn>
                <a:cxn ang="T13">
                  <a:pos x="T6" y="T7"/>
                </a:cxn>
                <a:cxn ang="T14">
                  <a:pos x="T8" y="T9"/>
                </a:cxn>
              </a:cxnLst>
              <a:rect l="T15" t="T16" r="T17" b="T18"/>
              <a:pathLst>
                <a:path w="55" h="59">
                  <a:moveTo>
                    <a:pt x="32" y="59"/>
                  </a:moveTo>
                  <a:lnTo>
                    <a:pt x="55" y="18"/>
                  </a:lnTo>
                  <a:lnTo>
                    <a:pt x="25" y="0"/>
                  </a:lnTo>
                  <a:lnTo>
                    <a:pt x="0" y="41"/>
                  </a:lnTo>
                  <a:lnTo>
                    <a:pt x="3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8" name="Freeform 375"/>
            <p:cNvSpPr>
              <a:spLocks/>
            </p:cNvSpPr>
            <p:nvPr/>
          </p:nvSpPr>
          <p:spPr bwMode="auto">
            <a:xfrm>
              <a:off x="2660650" y="525462"/>
              <a:ext cx="87313" cy="93662"/>
            </a:xfrm>
            <a:custGeom>
              <a:avLst/>
              <a:gdLst>
                <a:gd name="T0" fmla="*/ 2147483647 w 55"/>
                <a:gd name="T1" fmla="*/ 2147483647 h 59"/>
                <a:gd name="T2" fmla="*/ 2147483647 w 55"/>
                <a:gd name="T3" fmla="*/ 2147483647 h 59"/>
                <a:gd name="T4" fmla="*/ 2147483647 w 55"/>
                <a:gd name="T5" fmla="*/ 0 h 59"/>
                <a:gd name="T6" fmla="*/ 0 w 55"/>
                <a:gd name="T7" fmla="*/ 2147483647 h 59"/>
                <a:gd name="T8" fmla="*/ 0 60000 65536"/>
                <a:gd name="T9" fmla="*/ 0 60000 65536"/>
                <a:gd name="T10" fmla="*/ 0 60000 65536"/>
                <a:gd name="T11" fmla="*/ 0 60000 65536"/>
                <a:gd name="T12" fmla="*/ 0 w 55"/>
                <a:gd name="T13" fmla="*/ 0 h 59"/>
                <a:gd name="T14" fmla="*/ 55 w 55"/>
                <a:gd name="T15" fmla="*/ 59 h 59"/>
              </a:gdLst>
              <a:ahLst/>
              <a:cxnLst>
                <a:cxn ang="T8">
                  <a:pos x="T0" y="T1"/>
                </a:cxn>
                <a:cxn ang="T9">
                  <a:pos x="T2" y="T3"/>
                </a:cxn>
                <a:cxn ang="T10">
                  <a:pos x="T4" y="T5"/>
                </a:cxn>
                <a:cxn ang="T11">
                  <a:pos x="T6" y="T7"/>
                </a:cxn>
              </a:cxnLst>
              <a:rect l="T12" t="T13" r="T14" b="T15"/>
              <a:pathLst>
                <a:path w="55" h="59">
                  <a:moveTo>
                    <a:pt x="32" y="59"/>
                  </a:moveTo>
                  <a:lnTo>
                    <a:pt x="55" y="18"/>
                  </a:lnTo>
                  <a:lnTo>
                    <a:pt x="25" y="0"/>
                  </a:lnTo>
                  <a:lnTo>
                    <a:pt x="0"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59" name="Rectangle 376"/>
            <p:cNvSpPr>
              <a:spLocks noChangeArrowheads="1"/>
            </p:cNvSpPr>
            <p:nvPr/>
          </p:nvSpPr>
          <p:spPr bwMode="auto">
            <a:xfrm>
              <a:off x="2816225" y="1968500"/>
              <a:ext cx="71438"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60" name="Freeform 377"/>
            <p:cNvSpPr>
              <a:spLocks/>
            </p:cNvSpPr>
            <p:nvPr/>
          </p:nvSpPr>
          <p:spPr bwMode="auto">
            <a:xfrm>
              <a:off x="2816225" y="1968500"/>
              <a:ext cx="71438" cy="57150"/>
            </a:xfrm>
            <a:custGeom>
              <a:avLst/>
              <a:gdLst>
                <a:gd name="T0" fmla="*/ 0 w 45"/>
                <a:gd name="T1" fmla="*/ 2147483647 h 36"/>
                <a:gd name="T2" fmla="*/ 2147483647 w 45"/>
                <a:gd name="T3" fmla="*/ 2147483647 h 36"/>
                <a:gd name="T4" fmla="*/ 2147483647 w 45"/>
                <a:gd name="T5" fmla="*/ 0 h 36"/>
                <a:gd name="T6" fmla="*/ 0 w 45"/>
                <a:gd name="T7" fmla="*/ 0 h 36"/>
                <a:gd name="T8" fmla="*/ 0 60000 65536"/>
                <a:gd name="T9" fmla="*/ 0 60000 65536"/>
                <a:gd name="T10" fmla="*/ 0 60000 65536"/>
                <a:gd name="T11" fmla="*/ 0 60000 65536"/>
                <a:gd name="T12" fmla="*/ 0 w 45"/>
                <a:gd name="T13" fmla="*/ 0 h 36"/>
                <a:gd name="T14" fmla="*/ 45 w 45"/>
                <a:gd name="T15" fmla="*/ 36 h 36"/>
              </a:gdLst>
              <a:ahLst/>
              <a:cxnLst>
                <a:cxn ang="T8">
                  <a:pos x="T0" y="T1"/>
                </a:cxn>
                <a:cxn ang="T9">
                  <a:pos x="T2" y="T3"/>
                </a:cxn>
                <a:cxn ang="T10">
                  <a:pos x="T4" y="T5"/>
                </a:cxn>
                <a:cxn ang="T11">
                  <a:pos x="T6" y="T7"/>
                </a:cxn>
              </a:cxnLst>
              <a:rect l="T12" t="T13" r="T14" b="T15"/>
              <a:pathLst>
                <a:path w="45" h="36">
                  <a:moveTo>
                    <a:pt x="0" y="36"/>
                  </a:moveTo>
                  <a:lnTo>
                    <a:pt x="45" y="36"/>
                  </a:lnTo>
                  <a:lnTo>
                    <a:pt x="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61" name="Freeform 378"/>
            <p:cNvSpPr>
              <a:spLocks noEditPoints="1"/>
            </p:cNvSpPr>
            <p:nvPr/>
          </p:nvSpPr>
          <p:spPr bwMode="auto">
            <a:xfrm>
              <a:off x="2995613" y="1968500"/>
              <a:ext cx="379413" cy="57150"/>
            </a:xfrm>
            <a:custGeom>
              <a:avLst/>
              <a:gdLst>
                <a:gd name="T0" fmla="*/ 2147483647 w 239"/>
                <a:gd name="T1" fmla="*/ 2147483647 h 36"/>
                <a:gd name="T2" fmla="*/ 2147483647 w 239"/>
                <a:gd name="T3" fmla="*/ 2147483647 h 36"/>
                <a:gd name="T4" fmla="*/ 2147483647 w 239"/>
                <a:gd name="T5" fmla="*/ 0 h 36"/>
                <a:gd name="T6" fmla="*/ 2147483647 w 239"/>
                <a:gd name="T7" fmla="*/ 0 h 36"/>
                <a:gd name="T8" fmla="*/ 2147483647 w 239"/>
                <a:gd name="T9" fmla="*/ 2147483647 h 36"/>
                <a:gd name="T10" fmla="*/ 0 w 239"/>
                <a:gd name="T11" fmla="*/ 2147483647 h 36"/>
                <a:gd name="T12" fmla="*/ 2147483647 w 239"/>
                <a:gd name="T13" fmla="*/ 2147483647 h 36"/>
                <a:gd name="T14" fmla="*/ 2147483647 w 239"/>
                <a:gd name="T15" fmla="*/ 0 h 36"/>
                <a:gd name="T16" fmla="*/ 0 w 239"/>
                <a:gd name="T17" fmla="*/ 0 h 36"/>
                <a:gd name="T18" fmla="*/ 0 w 239"/>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9"/>
                <a:gd name="T31" fmla="*/ 0 h 36"/>
                <a:gd name="T32" fmla="*/ 239 w 239"/>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9" h="36">
                  <a:moveTo>
                    <a:pt x="153" y="36"/>
                  </a:moveTo>
                  <a:lnTo>
                    <a:pt x="239" y="36"/>
                  </a:lnTo>
                  <a:lnTo>
                    <a:pt x="239" y="0"/>
                  </a:lnTo>
                  <a:lnTo>
                    <a:pt x="153" y="0"/>
                  </a:lnTo>
                  <a:lnTo>
                    <a:pt x="153" y="36"/>
                  </a:lnTo>
                  <a:close/>
                  <a:moveTo>
                    <a:pt x="0" y="36"/>
                  </a:moveTo>
                  <a:lnTo>
                    <a:pt x="86" y="36"/>
                  </a:lnTo>
                  <a:lnTo>
                    <a:pt x="86" y="0"/>
                  </a:lnTo>
                  <a:lnTo>
                    <a:pt x="0" y="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62" name="Rectangle 379"/>
            <p:cNvSpPr>
              <a:spLocks noChangeArrowheads="1"/>
            </p:cNvSpPr>
            <p:nvPr/>
          </p:nvSpPr>
          <p:spPr bwMode="auto">
            <a:xfrm>
              <a:off x="3475038" y="1968500"/>
              <a:ext cx="79375"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63" name="Freeform 380"/>
            <p:cNvSpPr>
              <a:spLocks/>
            </p:cNvSpPr>
            <p:nvPr/>
          </p:nvSpPr>
          <p:spPr bwMode="auto">
            <a:xfrm>
              <a:off x="3475038" y="1968500"/>
              <a:ext cx="79375" cy="57150"/>
            </a:xfrm>
            <a:custGeom>
              <a:avLst/>
              <a:gdLst>
                <a:gd name="T0" fmla="*/ 0 w 50"/>
                <a:gd name="T1" fmla="*/ 2147483647 h 36"/>
                <a:gd name="T2" fmla="*/ 2147483647 w 50"/>
                <a:gd name="T3" fmla="*/ 2147483647 h 36"/>
                <a:gd name="T4" fmla="*/ 2147483647 w 50"/>
                <a:gd name="T5" fmla="*/ 0 h 36"/>
                <a:gd name="T6" fmla="*/ 0 w 50"/>
                <a:gd name="T7" fmla="*/ 0 h 36"/>
                <a:gd name="T8" fmla="*/ 0 60000 65536"/>
                <a:gd name="T9" fmla="*/ 0 60000 65536"/>
                <a:gd name="T10" fmla="*/ 0 60000 65536"/>
                <a:gd name="T11" fmla="*/ 0 60000 65536"/>
                <a:gd name="T12" fmla="*/ 0 w 50"/>
                <a:gd name="T13" fmla="*/ 0 h 36"/>
                <a:gd name="T14" fmla="*/ 50 w 50"/>
                <a:gd name="T15" fmla="*/ 36 h 36"/>
              </a:gdLst>
              <a:ahLst/>
              <a:cxnLst>
                <a:cxn ang="T8">
                  <a:pos x="T0" y="T1"/>
                </a:cxn>
                <a:cxn ang="T9">
                  <a:pos x="T2" y="T3"/>
                </a:cxn>
                <a:cxn ang="T10">
                  <a:pos x="T4" y="T5"/>
                </a:cxn>
                <a:cxn ang="T11">
                  <a:pos x="T6" y="T7"/>
                </a:cxn>
              </a:cxnLst>
              <a:rect l="T12" t="T13" r="T14" b="T15"/>
              <a:pathLst>
                <a:path w="50" h="36">
                  <a:moveTo>
                    <a:pt x="0" y="36"/>
                  </a:moveTo>
                  <a:lnTo>
                    <a:pt x="50" y="36"/>
                  </a:lnTo>
                  <a:lnTo>
                    <a:pt x="5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64" name="Rectangle 381"/>
            <p:cNvSpPr>
              <a:spLocks noChangeArrowheads="1"/>
            </p:cNvSpPr>
            <p:nvPr/>
          </p:nvSpPr>
          <p:spPr bwMode="auto">
            <a:xfrm>
              <a:off x="261938" y="1968500"/>
              <a:ext cx="71438"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65" name="Freeform 382"/>
            <p:cNvSpPr>
              <a:spLocks/>
            </p:cNvSpPr>
            <p:nvPr/>
          </p:nvSpPr>
          <p:spPr bwMode="auto">
            <a:xfrm>
              <a:off x="261938" y="1968500"/>
              <a:ext cx="71438" cy="57150"/>
            </a:xfrm>
            <a:custGeom>
              <a:avLst/>
              <a:gdLst>
                <a:gd name="T0" fmla="*/ 0 w 45"/>
                <a:gd name="T1" fmla="*/ 2147483647 h 36"/>
                <a:gd name="T2" fmla="*/ 2147483647 w 45"/>
                <a:gd name="T3" fmla="*/ 2147483647 h 36"/>
                <a:gd name="T4" fmla="*/ 2147483647 w 45"/>
                <a:gd name="T5" fmla="*/ 0 h 36"/>
                <a:gd name="T6" fmla="*/ 0 w 45"/>
                <a:gd name="T7" fmla="*/ 0 h 36"/>
                <a:gd name="T8" fmla="*/ 0 60000 65536"/>
                <a:gd name="T9" fmla="*/ 0 60000 65536"/>
                <a:gd name="T10" fmla="*/ 0 60000 65536"/>
                <a:gd name="T11" fmla="*/ 0 60000 65536"/>
                <a:gd name="T12" fmla="*/ 0 w 45"/>
                <a:gd name="T13" fmla="*/ 0 h 36"/>
                <a:gd name="T14" fmla="*/ 45 w 45"/>
                <a:gd name="T15" fmla="*/ 36 h 36"/>
              </a:gdLst>
              <a:ahLst/>
              <a:cxnLst>
                <a:cxn ang="T8">
                  <a:pos x="T0" y="T1"/>
                </a:cxn>
                <a:cxn ang="T9">
                  <a:pos x="T2" y="T3"/>
                </a:cxn>
                <a:cxn ang="T10">
                  <a:pos x="T4" y="T5"/>
                </a:cxn>
                <a:cxn ang="T11">
                  <a:pos x="T6" y="T7"/>
                </a:cxn>
              </a:cxnLst>
              <a:rect l="T12" t="T13" r="T14" b="T15"/>
              <a:pathLst>
                <a:path w="45" h="36">
                  <a:moveTo>
                    <a:pt x="0" y="36"/>
                  </a:moveTo>
                  <a:lnTo>
                    <a:pt x="45" y="36"/>
                  </a:lnTo>
                  <a:lnTo>
                    <a:pt x="4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66" name="Freeform 383"/>
            <p:cNvSpPr>
              <a:spLocks noEditPoints="1"/>
            </p:cNvSpPr>
            <p:nvPr/>
          </p:nvSpPr>
          <p:spPr bwMode="auto">
            <a:xfrm>
              <a:off x="439738" y="1968500"/>
              <a:ext cx="358775" cy="57150"/>
            </a:xfrm>
            <a:custGeom>
              <a:avLst/>
              <a:gdLst>
                <a:gd name="T0" fmla="*/ 2147483647 w 226"/>
                <a:gd name="T1" fmla="*/ 2147483647 h 36"/>
                <a:gd name="T2" fmla="*/ 2147483647 w 226"/>
                <a:gd name="T3" fmla="*/ 2147483647 h 36"/>
                <a:gd name="T4" fmla="*/ 2147483647 w 226"/>
                <a:gd name="T5" fmla="*/ 0 h 36"/>
                <a:gd name="T6" fmla="*/ 2147483647 w 226"/>
                <a:gd name="T7" fmla="*/ 0 h 36"/>
                <a:gd name="T8" fmla="*/ 2147483647 w 226"/>
                <a:gd name="T9" fmla="*/ 2147483647 h 36"/>
                <a:gd name="T10" fmla="*/ 0 w 226"/>
                <a:gd name="T11" fmla="*/ 2147483647 h 36"/>
                <a:gd name="T12" fmla="*/ 2147483647 w 226"/>
                <a:gd name="T13" fmla="*/ 2147483647 h 36"/>
                <a:gd name="T14" fmla="*/ 2147483647 w 226"/>
                <a:gd name="T15" fmla="*/ 0 h 36"/>
                <a:gd name="T16" fmla="*/ 0 w 226"/>
                <a:gd name="T17" fmla="*/ 0 h 36"/>
                <a:gd name="T18" fmla="*/ 0 w 226"/>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36"/>
                <a:gd name="T32" fmla="*/ 226 w 226"/>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36">
                  <a:moveTo>
                    <a:pt x="145" y="36"/>
                  </a:moveTo>
                  <a:lnTo>
                    <a:pt x="226" y="36"/>
                  </a:lnTo>
                  <a:lnTo>
                    <a:pt x="226" y="0"/>
                  </a:lnTo>
                  <a:lnTo>
                    <a:pt x="145" y="0"/>
                  </a:lnTo>
                  <a:lnTo>
                    <a:pt x="145" y="36"/>
                  </a:lnTo>
                  <a:close/>
                  <a:moveTo>
                    <a:pt x="0" y="36"/>
                  </a:moveTo>
                  <a:lnTo>
                    <a:pt x="82" y="36"/>
                  </a:lnTo>
                  <a:lnTo>
                    <a:pt x="82" y="0"/>
                  </a:lnTo>
                  <a:lnTo>
                    <a:pt x="0" y="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67" name="Rectangle 384"/>
            <p:cNvSpPr>
              <a:spLocks noChangeArrowheads="1"/>
            </p:cNvSpPr>
            <p:nvPr/>
          </p:nvSpPr>
          <p:spPr bwMode="auto">
            <a:xfrm>
              <a:off x="898525" y="1968500"/>
              <a:ext cx="79375" cy="57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Arial" charset="0"/>
                <a:buNone/>
              </a:pPr>
              <a:endParaRPr lang="zh-CN" altLang="en-US">
                <a:solidFill>
                  <a:srgbClr val="000000"/>
                </a:solidFill>
              </a:endParaRPr>
            </a:p>
          </p:txBody>
        </p:sp>
        <p:sp>
          <p:nvSpPr>
            <p:cNvPr id="42168" name="Freeform 385"/>
            <p:cNvSpPr>
              <a:spLocks/>
            </p:cNvSpPr>
            <p:nvPr/>
          </p:nvSpPr>
          <p:spPr bwMode="auto">
            <a:xfrm>
              <a:off x="898525" y="1968500"/>
              <a:ext cx="79375" cy="57150"/>
            </a:xfrm>
            <a:custGeom>
              <a:avLst/>
              <a:gdLst>
                <a:gd name="T0" fmla="*/ 0 w 50"/>
                <a:gd name="T1" fmla="*/ 2147483647 h 36"/>
                <a:gd name="T2" fmla="*/ 2147483647 w 50"/>
                <a:gd name="T3" fmla="*/ 2147483647 h 36"/>
                <a:gd name="T4" fmla="*/ 2147483647 w 50"/>
                <a:gd name="T5" fmla="*/ 0 h 36"/>
                <a:gd name="T6" fmla="*/ 0 w 50"/>
                <a:gd name="T7" fmla="*/ 0 h 36"/>
                <a:gd name="T8" fmla="*/ 0 60000 65536"/>
                <a:gd name="T9" fmla="*/ 0 60000 65536"/>
                <a:gd name="T10" fmla="*/ 0 60000 65536"/>
                <a:gd name="T11" fmla="*/ 0 60000 65536"/>
                <a:gd name="T12" fmla="*/ 0 w 50"/>
                <a:gd name="T13" fmla="*/ 0 h 36"/>
                <a:gd name="T14" fmla="*/ 50 w 50"/>
                <a:gd name="T15" fmla="*/ 36 h 36"/>
              </a:gdLst>
              <a:ahLst/>
              <a:cxnLst>
                <a:cxn ang="T8">
                  <a:pos x="T0" y="T1"/>
                </a:cxn>
                <a:cxn ang="T9">
                  <a:pos x="T2" y="T3"/>
                </a:cxn>
                <a:cxn ang="T10">
                  <a:pos x="T4" y="T5"/>
                </a:cxn>
                <a:cxn ang="T11">
                  <a:pos x="T6" y="T7"/>
                </a:cxn>
              </a:cxnLst>
              <a:rect l="T12" t="T13" r="T14" b="T15"/>
              <a:pathLst>
                <a:path w="50" h="36">
                  <a:moveTo>
                    <a:pt x="0" y="36"/>
                  </a:moveTo>
                  <a:lnTo>
                    <a:pt x="50" y="36"/>
                  </a:lnTo>
                  <a:lnTo>
                    <a:pt x="5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4960" name="文本框 767"/>
          <p:cNvSpPr txBox="1">
            <a:spLocks noChangeArrowheads="1"/>
          </p:cNvSpPr>
          <p:nvPr/>
        </p:nvSpPr>
        <p:spPr bwMode="auto">
          <a:xfrm>
            <a:off x="4864100" y="2582863"/>
            <a:ext cx="2309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eaLnBrk="1" hangingPunct="1">
              <a:buFont typeface="Arial" charset="0"/>
              <a:buNone/>
            </a:pPr>
            <a:r>
              <a:rPr kumimoji="0" lang="en-US" altLang="zh-CN" sz="5400">
                <a:solidFill>
                  <a:srgbClr val="FFFFFF"/>
                </a:solidFill>
              </a:rPr>
              <a:t>Thanks</a:t>
            </a:r>
            <a:endParaRPr kumimoji="0" lang="zh-CN" altLang="en-US" sz="5400">
              <a:solidFill>
                <a:srgbClr val="FFFFFF"/>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4960"/>
                                        </p:tgtEl>
                                        <p:attrNameLst>
                                          <p:attrName>style.visibility</p:attrName>
                                        </p:attrNameLst>
                                      </p:cBhvr>
                                      <p:to>
                                        <p:strVal val="visible"/>
                                      </p:to>
                                    </p:set>
                                    <p:animEffect transition="in" filter="barn(inVertical)">
                                      <p:cBhvr>
                                        <p:cTn id="7" dur="500"/>
                                        <p:tgtEl>
                                          <p:spTgt spid="24960"/>
                                        </p:tgtEl>
                                      </p:cBhvr>
                                    </p:animEffect>
                                  </p:childTnLst>
                                </p:cTn>
                              </p:par>
                            </p:childTnLst>
                          </p:cTn>
                        </p:par>
                        <p:par>
                          <p:cTn id="8" fill="hold" nodeType="afterGroup">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60"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rgbClr val="FFFFFF"/>
                </a:solidFill>
                <a:latin typeface="黑体" charset="0"/>
                <a:ea typeface="黑体" charset="0"/>
                <a:cs typeface="黑体" charset="0"/>
              </a:rPr>
              <a:t>第一次商业化阶段</a:t>
            </a:r>
            <a:endParaRPr lang="zh-CN" altLang="en-US" dirty="0">
              <a:solidFill>
                <a:srgbClr val="FFFFFF"/>
              </a:solidFill>
              <a:latin typeface="黑体" charset="0"/>
              <a:ea typeface="黑体" charset="0"/>
              <a:cs typeface="黑体" charset="0"/>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cxnSp>
        <p:nvCxnSpPr>
          <p:cNvPr id="30726" name="直接箭头连接符 2"/>
          <p:cNvCxnSpPr>
            <a:cxnSpLocks noChangeShapeType="1"/>
          </p:cNvCxnSpPr>
          <p:nvPr/>
        </p:nvCxnSpPr>
        <p:spPr bwMode="auto">
          <a:xfrm>
            <a:off x="1477963" y="3757613"/>
            <a:ext cx="9513887"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30727" name="直接连接符 5"/>
          <p:cNvCxnSpPr>
            <a:cxnSpLocks noChangeShapeType="1"/>
          </p:cNvCxnSpPr>
          <p:nvPr/>
        </p:nvCxnSpPr>
        <p:spPr bwMode="auto">
          <a:xfrm flipV="1">
            <a:off x="2927350" y="3213100"/>
            <a:ext cx="0" cy="544513"/>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30728" name="直接连接符 38"/>
          <p:cNvCxnSpPr>
            <a:cxnSpLocks noChangeShapeType="1"/>
          </p:cNvCxnSpPr>
          <p:nvPr/>
        </p:nvCxnSpPr>
        <p:spPr bwMode="auto">
          <a:xfrm flipH="1" flipV="1">
            <a:off x="5951538" y="3789363"/>
            <a:ext cx="1587" cy="37623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30729" name="直接连接符 40"/>
          <p:cNvCxnSpPr>
            <a:cxnSpLocks noChangeShapeType="1"/>
          </p:cNvCxnSpPr>
          <p:nvPr/>
        </p:nvCxnSpPr>
        <p:spPr bwMode="auto">
          <a:xfrm flipH="1" flipV="1">
            <a:off x="9048750" y="3284538"/>
            <a:ext cx="0" cy="43338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
        <p:nvSpPr>
          <p:cNvPr id="30730" name="文本框 7"/>
          <p:cNvSpPr txBox="1">
            <a:spLocks noChangeArrowheads="1"/>
          </p:cNvSpPr>
          <p:nvPr/>
        </p:nvSpPr>
        <p:spPr bwMode="auto">
          <a:xfrm>
            <a:off x="1774825" y="1844675"/>
            <a:ext cx="2738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zh-CN" altLang="en-US" sz="1800" dirty="0">
                <a:solidFill>
                  <a:schemeClr val="bg1"/>
                </a:solidFill>
                <a:latin typeface="黑体" charset="0"/>
                <a:ea typeface="黑体" charset="0"/>
                <a:cs typeface="黑体" charset="0"/>
              </a:rPr>
              <a:t>斯坦福大学计算机科学家费根提出</a:t>
            </a:r>
            <a:r>
              <a:rPr kumimoji="0" lang="en-US" altLang="zh-CN" sz="1800" dirty="0">
                <a:solidFill>
                  <a:schemeClr val="bg1"/>
                </a:solidFill>
                <a:latin typeface="黑体" charset="0"/>
                <a:ea typeface="黑体" charset="0"/>
                <a:cs typeface="黑体" charset="0"/>
              </a:rPr>
              <a:t>“</a:t>
            </a:r>
            <a:r>
              <a:rPr kumimoji="0" lang="zh-CN" altLang="en-US" sz="1800" dirty="0">
                <a:solidFill>
                  <a:schemeClr val="bg1"/>
                </a:solidFill>
                <a:latin typeface="黑体" charset="0"/>
                <a:ea typeface="黑体" charset="0"/>
                <a:cs typeface="黑体" charset="0"/>
              </a:rPr>
              <a:t>知识工程</a:t>
            </a:r>
            <a:r>
              <a:rPr kumimoji="0" lang="en-US" altLang="zh-CN" sz="1800" dirty="0">
                <a:solidFill>
                  <a:schemeClr val="bg1"/>
                </a:solidFill>
                <a:latin typeface="黑体" charset="0"/>
                <a:ea typeface="黑体" charset="0"/>
                <a:cs typeface="黑体" charset="0"/>
              </a:rPr>
              <a:t>”</a:t>
            </a:r>
          </a:p>
          <a:p>
            <a:r>
              <a:rPr kumimoji="0" lang="zh-CN" altLang="en-US" sz="1800" dirty="0">
                <a:solidFill>
                  <a:schemeClr val="bg1"/>
                </a:solidFill>
                <a:latin typeface="黑体" charset="0"/>
                <a:ea typeface="黑体" charset="0"/>
                <a:cs typeface="黑体" charset="0"/>
              </a:rPr>
              <a:t>大量产品化专家系统推出</a:t>
            </a:r>
          </a:p>
        </p:txBody>
      </p:sp>
      <p:sp>
        <p:nvSpPr>
          <p:cNvPr id="30731" name="文本框 7"/>
          <p:cNvSpPr txBox="1">
            <a:spLocks noChangeArrowheads="1"/>
          </p:cNvSpPr>
          <p:nvPr/>
        </p:nvSpPr>
        <p:spPr bwMode="auto">
          <a:xfrm>
            <a:off x="4800600" y="4437063"/>
            <a:ext cx="2736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zh-CN" altLang="en-US" sz="1800">
                <a:solidFill>
                  <a:schemeClr val="bg1"/>
                </a:solidFill>
                <a:latin typeface="黑体" charset="0"/>
                <a:ea typeface="黑体" charset="0"/>
                <a:cs typeface="黑体" charset="0"/>
              </a:rPr>
              <a:t>专家系统学习能力有限，受限于数据量和计算能力，多层神经网络技术昙花一现</a:t>
            </a:r>
          </a:p>
        </p:txBody>
      </p:sp>
      <p:sp>
        <p:nvSpPr>
          <p:cNvPr id="30732" name="文本框 7"/>
          <p:cNvSpPr txBox="1">
            <a:spLocks noChangeArrowheads="1"/>
          </p:cNvSpPr>
          <p:nvPr/>
        </p:nvSpPr>
        <p:spPr bwMode="auto">
          <a:xfrm>
            <a:off x="7751763" y="1628775"/>
            <a:ext cx="2736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zh-CN" altLang="en-US" sz="1800">
                <a:solidFill>
                  <a:schemeClr val="bg1"/>
                </a:solidFill>
                <a:latin typeface="黑体" charset="0"/>
                <a:ea typeface="黑体" charset="0"/>
                <a:cs typeface="黑体" charset="0"/>
              </a:rPr>
              <a:t>多伦多大学教授</a:t>
            </a:r>
            <a:r>
              <a:rPr kumimoji="0" lang="en-US" altLang="zh-CN" sz="1800">
                <a:solidFill>
                  <a:schemeClr val="bg1"/>
                </a:solidFill>
                <a:latin typeface="黑体" charset="0"/>
                <a:ea typeface="黑体" charset="0"/>
                <a:cs typeface="黑体" charset="0"/>
              </a:rPr>
              <a:t>Hinton</a:t>
            </a:r>
            <a:r>
              <a:rPr kumimoji="0" lang="zh-CN" altLang="en-US" sz="1800">
                <a:solidFill>
                  <a:schemeClr val="bg1"/>
                </a:solidFill>
                <a:latin typeface="黑体" charset="0"/>
                <a:ea typeface="黑体" charset="0"/>
                <a:cs typeface="黑体" charset="0"/>
              </a:rPr>
              <a:t>提出</a:t>
            </a:r>
            <a:r>
              <a:rPr kumimoji="0" lang="zh-CN" sz="1800">
                <a:solidFill>
                  <a:schemeClr val="bg1"/>
                </a:solidFill>
                <a:latin typeface="黑体" charset="0"/>
                <a:ea typeface="黑体" charset="0"/>
                <a:cs typeface="黑体" charset="0"/>
              </a:rPr>
              <a:t>“</a:t>
            </a:r>
            <a:r>
              <a:rPr kumimoji="0" lang="zh-CN" altLang="en-US" sz="1800">
                <a:solidFill>
                  <a:schemeClr val="bg1"/>
                </a:solidFill>
                <a:latin typeface="黑体" charset="0"/>
                <a:ea typeface="黑体" charset="0"/>
                <a:cs typeface="黑体" charset="0"/>
              </a:rPr>
              <a:t>深度学习</a:t>
            </a:r>
            <a:r>
              <a:rPr kumimoji="0" lang="en-US" altLang="zh-CN" sz="1800">
                <a:solidFill>
                  <a:schemeClr val="bg1"/>
                </a:solidFill>
                <a:latin typeface="黑体" charset="0"/>
                <a:ea typeface="黑体" charset="0"/>
                <a:cs typeface="黑体" charset="0"/>
              </a:rPr>
              <a:t>”</a:t>
            </a:r>
            <a:r>
              <a:rPr kumimoji="0" lang="zh-CN" altLang="en-US" sz="1800">
                <a:solidFill>
                  <a:schemeClr val="bg1"/>
                </a:solidFill>
                <a:latin typeface="黑体" charset="0"/>
                <a:ea typeface="黑体" charset="0"/>
                <a:cs typeface="黑体" charset="0"/>
              </a:rPr>
              <a:t>概念，为解决难题带来希望</a:t>
            </a:r>
          </a:p>
        </p:txBody>
      </p:sp>
      <p:sp>
        <p:nvSpPr>
          <p:cNvPr id="30733" name="矩形 2"/>
          <p:cNvSpPr>
            <a:spLocks noChangeArrowheads="1"/>
          </p:cNvSpPr>
          <p:nvPr/>
        </p:nvSpPr>
        <p:spPr bwMode="auto">
          <a:xfrm>
            <a:off x="1487488" y="4149725"/>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r>
              <a:rPr lang="en-US" altLang="zh-CN" sz="3200" b="1" dirty="0">
                <a:solidFill>
                  <a:schemeClr val="bg1"/>
                </a:solidFill>
                <a:latin typeface="造字工房言宋（非商用）常规体" charset="0"/>
                <a:ea typeface="造字工房言宋（非商用）常规体" charset="0"/>
                <a:cs typeface="造字工房言宋（非商用）常规体" charset="0"/>
              </a:rPr>
              <a:t>1977</a:t>
            </a:r>
          </a:p>
          <a:p>
            <a:pPr algn="ctr">
              <a:buFont typeface="Arial" charset="0"/>
              <a:buNone/>
            </a:pPr>
            <a:r>
              <a:rPr lang="zh-CN" altLang="en-US" sz="3200" b="1" dirty="0">
                <a:solidFill>
                  <a:schemeClr val="bg1"/>
                </a:solidFill>
                <a:latin typeface="造字工房言宋（非商用）常规体" charset="0"/>
                <a:ea typeface="造字工房言宋（非商用）常规体" charset="0"/>
                <a:cs typeface="造字工房言宋（非商用）常规体" charset="0"/>
              </a:rPr>
              <a:t>专家系统</a:t>
            </a:r>
          </a:p>
        </p:txBody>
      </p:sp>
      <p:sp>
        <p:nvSpPr>
          <p:cNvPr id="30734" name="矩形 2"/>
          <p:cNvSpPr>
            <a:spLocks noChangeArrowheads="1"/>
          </p:cNvSpPr>
          <p:nvPr/>
        </p:nvSpPr>
        <p:spPr bwMode="auto">
          <a:xfrm>
            <a:off x="4511675" y="2349500"/>
            <a:ext cx="28082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r>
              <a:rPr lang="en-US" altLang="zh-CN" sz="3200" b="1">
                <a:solidFill>
                  <a:schemeClr val="bg1"/>
                </a:solidFill>
                <a:latin typeface="造字工房言宋（非商用）常规体" charset="0"/>
                <a:ea typeface="造字工房言宋（非商用）常规体" charset="0"/>
                <a:cs typeface="造字工房言宋（非商用）常规体" charset="0"/>
              </a:rPr>
              <a:t>1990</a:t>
            </a:r>
          </a:p>
          <a:p>
            <a:pPr algn="ctr">
              <a:buFont typeface="Arial" charset="0"/>
              <a:buNone/>
            </a:pPr>
            <a:r>
              <a:rPr lang="zh-CN" altLang="en-US" sz="3200" b="1">
                <a:solidFill>
                  <a:schemeClr val="bg1"/>
                </a:solidFill>
                <a:latin typeface="造字工房言宋（非商用）常规体" charset="0"/>
                <a:ea typeface="造字工房言宋（非商用）常规体" charset="0"/>
                <a:cs typeface="造字工房言宋（非商用）常规体" charset="0"/>
              </a:rPr>
              <a:t>寒冬期</a:t>
            </a:r>
          </a:p>
        </p:txBody>
      </p:sp>
      <p:sp>
        <p:nvSpPr>
          <p:cNvPr id="30735" name="矩形 2"/>
          <p:cNvSpPr>
            <a:spLocks noChangeArrowheads="1"/>
          </p:cNvSpPr>
          <p:nvPr/>
        </p:nvSpPr>
        <p:spPr bwMode="auto">
          <a:xfrm>
            <a:off x="7824788" y="407670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r>
              <a:rPr lang="en-US" altLang="zh-CN" sz="3200" b="1">
                <a:solidFill>
                  <a:schemeClr val="bg1"/>
                </a:solidFill>
                <a:latin typeface="造字工房言宋（非商用）常规体" charset="0"/>
                <a:ea typeface="造字工房言宋（非商用）常规体" charset="0"/>
                <a:cs typeface="造字工房言宋（非商用）常规体" charset="0"/>
              </a:rPr>
              <a:t>2006</a:t>
            </a:r>
          </a:p>
          <a:p>
            <a:pPr algn="ctr">
              <a:buFont typeface="Arial" charset="0"/>
              <a:buNone/>
            </a:pPr>
            <a:r>
              <a:rPr lang="zh-CN" altLang="en-US" sz="3200" b="1">
                <a:solidFill>
                  <a:schemeClr val="bg1"/>
                </a:solidFill>
                <a:latin typeface="造字工房言宋（非商用）常规体" charset="0"/>
                <a:ea typeface="造字工房言宋（非商用）常规体" charset="0"/>
                <a:cs typeface="造字工房言宋（非商用）常规体" charset="0"/>
              </a:rPr>
              <a:t>深度学习</a:t>
            </a:r>
          </a:p>
        </p:txBody>
      </p:sp>
      <p:sp>
        <p:nvSpPr>
          <p:cNvPr id="16" name="文本框 1"/>
          <p:cNvSpPr txBox="1">
            <a:spLocks noChangeArrowheads="1"/>
          </p:cNvSpPr>
          <p:nvPr/>
        </p:nvSpPr>
        <p:spPr bwMode="auto">
          <a:xfrm>
            <a:off x="1415480" y="6093296"/>
            <a:ext cx="6121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zh-CN" altLang="en-US" sz="1100" dirty="0">
                <a:solidFill>
                  <a:schemeClr val="bg1"/>
                </a:solidFill>
                <a:latin typeface="黑体" charset="0"/>
                <a:ea typeface="黑体" charset="0"/>
                <a:cs typeface="黑体" charset="0"/>
              </a:rPr>
              <a:t>陈寿平，骞森</a:t>
            </a:r>
            <a:r>
              <a:rPr kumimoji="0" lang="en-US" altLang="zh-CN" sz="1100" dirty="0">
                <a:solidFill>
                  <a:schemeClr val="bg1"/>
                </a:solidFill>
                <a:latin typeface="黑体" charset="0"/>
                <a:ea typeface="黑体" charset="0"/>
                <a:cs typeface="黑体" charset="0"/>
              </a:rPr>
              <a:t>.</a:t>
            </a:r>
            <a:r>
              <a:rPr kumimoji="0" lang="zh-CN" altLang="en-US" sz="1100" dirty="0">
                <a:solidFill>
                  <a:schemeClr val="bg1"/>
                </a:solidFill>
                <a:latin typeface="黑体" charset="0"/>
                <a:ea typeface="黑体" charset="0"/>
                <a:cs typeface="黑体" charset="0"/>
              </a:rPr>
              <a:t>人工网络历史、现状及发展趋势</a:t>
            </a:r>
            <a:r>
              <a:rPr kumimoji="0" lang="en-US" altLang="zh-CN" sz="1100" dirty="0">
                <a:solidFill>
                  <a:schemeClr val="bg1"/>
                </a:solidFill>
                <a:latin typeface="黑体" charset="0"/>
                <a:ea typeface="黑体" charset="0"/>
                <a:cs typeface="黑体" charset="0"/>
              </a:rPr>
              <a:t>.</a:t>
            </a:r>
            <a:r>
              <a:rPr kumimoji="0" lang="zh-CN" altLang="en-US" sz="1100" dirty="0">
                <a:solidFill>
                  <a:schemeClr val="bg1"/>
                </a:solidFill>
                <a:latin typeface="黑体" charset="0"/>
                <a:ea typeface="黑体" charset="0"/>
                <a:cs typeface="黑体" charset="0"/>
              </a:rPr>
              <a:t>第五届工业仪表与自动化学术会议论文集，</a:t>
            </a:r>
            <a:r>
              <a:rPr kumimoji="0" lang="en-US" altLang="zh-CN" sz="1100" dirty="0">
                <a:solidFill>
                  <a:schemeClr val="bg1"/>
                </a:solidFill>
                <a:latin typeface="黑体" charset="0"/>
                <a:ea typeface="黑体" charset="0"/>
                <a:cs typeface="黑体" charset="0"/>
              </a:rPr>
              <a:t>2004</a:t>
            </a:r>
            <a:endParaRPr kumimoji="0" lang="zh-CN" altLang="en-US" sz="1100" dirty="0">
              <a:solidFill>
                <a:schemeClr val="bg1"/>
              </a:solidFill>
              <a:latin typeface="黑体" charset="0"/>
              <a:ea typeface="黑体" charset="0"/>
              <a:cs typeface="黑体"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rgbClr val="FFFFFF"/>
                </a:solidFill>
                <a:latin typeface="黑体" charset="0"/>
                <a:ea typeface="黑体" charset="0"/>
                <a:cs typeface="黑体" charset="0"/>
              </a:rPr>
              <a:t>第二次商业化阶段</a:t>
            </a:r>
            <a:endParaRPr lang="zh-CN" altLang="en-US" dirty="0">
              <a:solidFill>
                <a:srgbClr val="FFFFFF"/>
              </a:solidFill>
              <a:latin typeface="黑体" charset="0"/>
              <a:ea typeface="黑体" charset="0"/>
              <a:cs typeface="黑体" charset="0"/>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cxnSp>
        <p:nvCxnSpPr>
          <p:cNvPr id="31750" name="直接箭头连接符 2"/>
          <p:cNvCxnSpPr>
            <a:cxnSpLocks noChangeShapeType="1"/>
          </p:cNvCxnSpPr>
          <p:nvPr/>
        </p:nvCxnSpPr>
        <p:spPr bwMode="auto">
          <a:xfrm>
            <a:off x="1477963" y="3757613"/>
            <a:ext cx="9513887"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31751" name="直接连接符 5"/>
          <p:cNvCxnSpPr>
            <a:cxnSpLocks noChangeShapeType="1"/>
          </p:cNvCxnSpPr>
          <p:nvPr/>
        </p:nvCxnSpPr>
        <p:spPr bwMode="auto">
          <a:xfrm flipV="1">
            <a:off x="2927350" y="3068638"/>
            <a:ext cx="0" cy="6889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cxnSp>
        <p:nvCxnSpPr>
          <p:cNvPr id="31752" name="直接连接符 38"/>
          <p:cNvCxnSpPr>
            <a:cxnSpLocks noChangeShapeType="1"/>
          </p:cNvCxnSpPr>
          <p:nvPr/>
        </p:nvCxnSpPr>
        <p:spPr bwMode="auto">
          <a:xfrm flipH="1" flipV="1">
            <a:off x="6816080" y="3717032"/>
            <a:ext cx="1587" cy="6477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
        <p:nvSpPr>
          <p:cNvPr id="31754" name="文本框 1"/>
          <p:cNvSpPr txBox="1">
            <a:spLocks noChangeArrowheads="1"/>
          </p:cNvSpPr>
          <p:nvPr/>
        </p:nvSpPr>
        <p:spPr bwMode="auto">
          <a:xfrm>
            <a:off x="1487488" y="6021288"/>
            <a:ext cx="6121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zh-CN" altLang="en-US" sz="1100" dirty="0">
                <a:solidFill>
                  <a:schemeClr val="bg1"/>
                </a:solidFill>
                <a:latin typeface="黑体" charset="0"/>
                <a:ea typeface="黑体" charset="0"/>
                <a:cs typeface="黑体" charset="0"/>
              </a:rPr>
              <a:t>陈寿平，骞森</a:t>
            </a:r>
            <a:r>
              <a:rPr kumimoji="0" lang="en-US" altLang="zh-CN" sz="1100" dirty="0">
                <a:solidFill>
                  <a:schemeClr val="bg1"/>
                </a:solidFill>
                <a:latin typeface="黑体" charset="0"/>
                <a:ea typeface="黑体" charset="0"/>
                <a:cs typeface="黑体" charset="0"/>
              </a:rPr>
              <a:t>.</a:t>
            </a:r>
            <a:r>
              <a:rPr kumimoji="0" lang="zh-CN" altLang="en-US" sz="1100" dirty="0">
                <a:solidFill>
                  <a:schemeClr val="bg1"/>
                </a:solidFill>
                <a:latin typeface="黑体" charset="0"/>
                <a:ea typeface="黑体" charset="0"/>
                <a:cs typeface="黑体" charset="0"/>
              </a:rPr>
              <a:t>人工网络历史、现状及发展趋势</a:t>
            </a:r>
            <a:r>
              <a:rPr kumimoji="0" lang="en-US" altLang="zh-CN" sz="1100" dirty="0">
                <a:solidFill>
                  <a:schemeClr val="bg1"/>
                </a:solidFill>
                <a:latin typeface="黑体" charset="0"/>
                <a:ea typeface="黑体" charset="0"/>
                <a:cs typeface="黑体" charset="0"/>
              </a:rPr>
              <a:t>.</a:t>
            </a:r>
            <a:r>
              <a:rPr kumimoji="0" lang="zh-CN" altLang="en-US" sz="1100" dirty="0">
                <a:solidFill>
                  <a:schemeClr val="bg1"/>
                </a:solidFill>
                <a:latin typeface="黑体" charset="0"/>
                <a:ea typeface="黑体" charset="0"/>
                <a:cs typeface="黑体" charset="0"/>
              </a:rPr>
              <a:t>第五届工业仪表与自动化学术会议论文集，</a:t>
            </a:r>
            <a:r>
              <a:rPr kumimoji="0" lang="en-US" altLang="zh-CN" sz="1100" dirty="0">
                <a:solidFill>
                  <a:schemeClr val="bg1"/>
                </a:solidFill>
                <a:latin typeface="黑体" charset="0"/>
                <a:ea typeface="黑体" charset="0"/>
                <a:cs typeface="黑体" charset="0"/>
              </a:rPr>
              <a:t>2004</a:t>
            </a:r>
            <a:endParaRPr kumimoji="0" lang="zh-CN" altLang="en-US" sz="1100" dirty="0">
              <a:solidFill>
                <a:schemeClr val="bg1"/>
              </a:solidFill>
              <a:latin typeface="黑体" charset="0"/>
              <a:ea typeface="黑体" charset="0"/>
              <a:cs typeface="黑体" charset="0"/>
            </a:endParaRPr>
          </a:p>
        </p:txBody>
      </p:sp>
      <p:sp>
        <p:nvSpPr>
          <p:cNvPr id="31755" name="文本框 7"/>
          <p:cNvSpPr txBox="1">
            <a:spLocks noChangeArrowheads="1"/>
          </p:cNvSpPr>
          <p:nvPr/>
        </p:nvSpPr>
        <p:spPr bwMode="auto">
          <a:xfrm>
            <a:off x="1847850" y="1773238"/>
            <a:ext cx="27368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en-US" altLang="zh-CN" sz="1800" smtClean="0">
                <a:solidFill>
                  <a:schemeClr val="bg1"/>
                </a:solidFill>
                <a:latin typeface="黑体" charset="0"/>
                <a:ea typeface="黑体" charset="0"/>
                <a:cs typeface="黑体" charset="0"/>
              </a:rPr>
              <a:t>Hinton</a:t>
            </a:r>
            <a:r>
              <a:rPr kumimoji="0" lang="zh-CN" altLang="en-US" sz="1800" dirty="0">
                <a:solidFill>
                  <a:schemeClr val="bg1"/>
                </a:solidFill>
                <a:latin typeface="黑体" charset="0"/>
                <a:ea typeface="黑体" charset="0"/>
                <a:cs typeface="黑体" charset="0"/>
              </a:rPr>
              <a:t>团队在</a:t>
            </a:r>
            <a:r>
              <a:rPr kumimoji="0" lang="en-US" altLang="zh-CN" sz="1800" dirty="0" err="1">
                <a:solidFill>
                  <a:schemeClr val="bg1"/>
                </a:solidFill>
                <a:latin typeface="黑体" charset="0"/>
                <a:ea typeface="黑体" charset="0"/>
                <a:cs typeface="黑体" charset="0"/>
              </a:rPr>
              <a:t>Imagenet</a:t>
            </a:r>
            <a:r>
              <a:rPr kumimoji="0" lang="zh-CN" altLang="en-US" sz="1800" dirty="0">
                <a:solidFill>
                  <a:schemeClr val="bg1"/>
                </a:solidFill>
                <a:latin typeface="黑体" charset="0"/>
                <a:ea typeface="黑体" charset="0"/>
                <a:cs typeface="黑体" charset="0"/>
              </a:rPr>
              <a:t>挑战赛中突破</a:t>
            </a:r>
            <a:r>
              <a:rPr kumimoji="0" lang="en-US" altLang="zh-CN" sz="1800" dirty="0">
                <a:solidFill>
                  <a:schemeClr val="bg1"/>
                </a:solidFill>
                <a:latin typeface="黑体" charset="0"/>
                <a:ea typeface="黑体" charset="0"/>
                <a:cs typeface="黑体" charset="0"/>
              </a:rPr>
              <a:t>25%</a:t>
            </a:r>
            <a:r>
              <a:rPr kumimoji="0" lang="zh-CN" altLang="en-US" sz="1800" dirty="0">
                <a:solidFill>
                  <a:schemeClr val="bg1"/>
                </a:solidFill>
                <a:latin typeface="黑体" charset="0"/>
                <a:ea typeface="黑体" charset="0"/>
                <a:cs typeface="黑体" charset="0"/>
              </a:rPr>
              <a:t>错误率瓶颈，降低至</a:t>
            </a:r>
            <a:r>
              <a:rPr kumimoji="0" lang="en-US" altLang="zh-CN" sz="1800" dirty="0">
                <a:solidFill>
                  <a:schemeClr val="bg1"/>
                </a:solidFill>
                <a:latin typeface="黑体" charset="0"/>
                <a:ea typeface="黑体" charset="0"/>
                <a:cs typeface="黑体" charset="0"/>
              </a:rPr>
              <a:t>16%</a:t>
            </a:r>
            <a:endParaRPr kumimoji="0" lang="zh-CN" altLang="en-US" sz="1800" dirty="0">
              <a:solidFill>
                <a:schemeClr val="bg1"/>
              </a:solidFill>
              <a:latin typeface="黑体" charset="0"/>
              <a:ea typeface="黑体" charset="0"/>
              <a:cs typeface="黑体" charset="0"/>
            </a:endParaRPr>
          </a:p>
        </p:txBody>
      </p:sp>
      <p:sp>
        <p:nvSpPr>
          <p:cNvPr id="31756" name="矩形 2"/>
          <p:cNvSpPr>
            <a:spLocks noChangeArrowheads="1"/>
          </p:cNvSpPr>
          <p:nvPr/>
        </p:nvSpPr>
        <p:spPr bwMode="auto">
          <a:xfrm>
            <a:off x="1487488" y="4149725"/>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r>
              <a:rPr lang="en-US" altLang="zh-CN" sz="3200" b="1" dirty="0">
                <a:solidFill>
                  <a:schemeClr val="bg1"/>
                </a:solidFill>
                <a:latin typeface="造字工房言宋（非商用）常规体" charset="0"/>
                <a:ea typeface="造字工房言宋（非商用）常规体" charset="0"/>
                <a:cs typeface="造字工房言宋（非商用）常规体" charset="0"/>
              </a:rPr>
              <a:t>2012</a:t>
            </a:r>
          </a:p>
          <a:p>
            <a:pPr algn="ctr">
              <a:buFont typeface="Arial" charset="0"/>
              <a:buNone/>
            </a:pPr>
            <a:r>
              <a:rPr lang="zh-CN" altLang="en-US" sz="3200" b="1" dirty="0">
                <a:solidFill>
                  <a:schemeClr val="bg1"/>
                </a:solidFill>
                <a:latin typeface="造字工房言宋（非商用）常规体" charset="0"/>
                <a:ea typeface="造字工房言宋（非商用）常规体" charset="0"/>
                <a:cs typeface="造字工房言宋（非商用）常规体" charset="0"/>
              </a:rPr>
              <a:t>图像识别</a:t>
            </a:r>
          </a:p>
        </p:txBody>
      </p:sp>
      <p:sp>
        <p:nvSpPr>
          <p:cNvPr id="13" name="矩形 2"/>
          <p:cNvSpPr>
            <a:spLocks noChangeArrowheads="1"/>
          </p:cNvSpPr>
          <p:nvPr/>
        </p:nvSpPr>
        <p:spPr bwMode="auto">
          <a:xfrm>
            <a:off x="5447928" y="234888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r>
              <a:rPr lang="en-US" altLang="zh-CN" sz="3200" b="1" dirty="0" smtClean="0">
                <a:solidFill>
                  <a:schemeClr val="bg1"/>
                </a:solidFill>
                <a:latin typeface="造字工房言宋（非商用）常规体" charset="0"/>
                <a:ea typeface="造字工房言宋（非商用）常规体" charset="0"/>
                <a:cs typeface="造字工房言宋（非商用）常规体" charset="0"/>
              </a:rPr>
              <a:t>2015</a:t>
            </a:r>
          </a:p>
          <a:p>
            <a:pPr algn="ctr">
              <a:buFont typeface="Arial" charset="0"/>
              <a:buNone/>
            </a:pP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爆发</a:t>
            </a:r>
            <a:endParaRPr lang="en-US" altLang="zh-CN"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14" name="文本框 7"/>
          <p:cNvSpPr txBox="1">
            <a:spLocks noChangeArrowheads="1"/>
          </p:cNvSpPr>
          <p:nvPr/>
        </p:nvSpPr>
        <p:spPr bwMode="auto">
          <a:xfrm>
            <a:off x="5447928" y="4437112"/>
            <a:ext cx="2736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zh-CN" altLang="en-US" sz="1800" dirty="0" smtClean="0">
                <a:solidFill>
                  <a:schemeClr val="bg1"/>
                </a:solidFill>
                <a:latin typeface="黑体" charset="0"/>
                <a:ea typeface="黑体" charset="0"/>
                <a:cs typeface="黑体" charset="0"/>
              </a:rPr>
              <a:t>产品雏形开始大量出现</a:t>
            </a:r>
            <a:endParaRPr kumimoji="0" lang="zh-CN" altLang="en-US" sz="1800" dirty="0">
              <a:solidFill>
                <a:schemeClr val="bg1"/>
              </a:solidFill>
              <a:latin typeface="黑体" charset="0"/>
              <a:ea typeface="黑体" charset="0"/>
              <a:cs typeface="黑体"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5"/>
          <p:cNvSpPr>
            <a:spLocks noChangeArrowheads="1"/>
          </p:cNvSpPr>
          <p:nvPr/>
        </p:nvSpPr>
        <p:spPr bwMode="auto">
          <a:xfrm>
            <a:off x="767408" y="476672"/>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pic>
        <p:nvPicPr>
          <p:cNvPr id="3" name="图片 2" descr="屏幕快照 2017-10-25 上午10.59.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916832"/>
            <a:ext cx="10376913" cy="4032448"/>
          </a:xfrm>
          <a:prstGeom prst="rect">
            <a:avLst/>
          </a:prstGeom>
        </p:spPr>
      </p:pic>
      <p:sp>
        <p:nvSpPr>
          <p:cNvPr id="4" name="矩形 2"/>
          <p:cNvSpPr>
            <a:spLocks noChangeArrowheads="1"/>
          </p:cNvSpPr>
          <p:nvPr/>
        </p:nvSpPr>
        <p:spPr bwMode="auto">
          <a:xfrm>
            <a:off x="4511824" y="90872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r>
              <a:rPr lang="x-none" altLang="zh-CN" sz="3200" b="1" smtClean="0">
                <a:solidFill>
                  <a:schemeClr val="bg1"/>
                </a:solidFill>
                <a:latin typeface="造字工房言宋（非商用）常规体" charset="0"/>
                <a:ea typeface="造字工房言宋（非商用）常规体" charset="0"/>
                <a:cs typeface="造字工房言宋（非商用）常规体" charset="0"/>
              </a:rPr>
              <a:t>2105</a:t>
            </a:r>
            <a:r>
              <a:rPr lang="zh-CN" altLang="x-none" sz="3200" b="1" smtClean="0">
                <a:solidFill>
                  <a:schemeClr val="bg1"/>
                </a:solidFill>
                <a:latin typeface="造字工房言宋（非商用）常规体" charset="0"/>
                <a:ea typeface="造字工房言宋（非商用）常规体" charset="0"/>
                <a:cs typeface="造字工房言宋（非商用）常规体" charset="0"/>
              </a:rPr>
              <a:t>年</a:t>
            </a:r>
            <a:r>
              <a:rPr lang="zh-CN" altLang="en-US" sz="3200" b="1" smtClean="0">
                <a:solidFill>
                  <a:schemeClr val="bg1"/>
                </a:solidFill>
                <a:latin typeface="造字工房言宋（非商用）常规体" charset="0"/>
                <a:ea typeface="造字工房言宋（非商用）常规体" charset="0"/>
                <a:cs typeface="造字工房言宋（非商用）常规体" charset="0"/>
              </a:rPr>
              <a:t>的爆发</a:t>
            </a: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434" name="六边形 13"/>
          <p:cNvSpPr>
            <a:spLocks noChangeArrowheads="1"/>
          </p:cNvSpPr>
          <p:nvPr/>
        </p:nvSpPr>
        <p:spPr bwMode="auto">
          <a:xfrm>
            <a:off x="-2619375" y="2060575"/>
            <a:ext cx="5934075" cy="5116513"/>
          </a:xfrm>
          <a:prstGeom prst="hexagon">
            <a:avLst>
              <a:gd name="adj" fmla="val 24995"/>
              <a:gd name="vf" fmla="val 115470"/>
            </a:avLst>
          </a:prstGeom>
          <a:solidFill>
            <a:schemeClr val="bg1">
              <a:alpha val="2980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8435" name="六边形 14"/>
          <p:cNvSpPr>
            <a:spLocks noChangeArrowheads="1"/>
          </p:cNvSpPr>
          <p:nvPr/>
        </p:nvSpPr>
        <p:spPr bwMode="auto">
          <a:xfrm>
            <a:off x="550863" y="3614738"/>
            <a:ext cx="3952875" cy="3406775"/>
          </a:xfrm>
          <a:prstGeom prst="hexagon">
            <a:avLst>
              <a:gd name="adj" fmla="val 25006"/>
              <a:gd name="vf" fmla="val 115470"/>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8436" name="六边形 15"/>
          <p:cNvSpPr>
            <a:spLocks noChangeArrowheads="1"/>
          </p:cNvSpPr>
          <p:nvPr/>
        </p:nvSpPr>
        <p:spPr bwMode="auto">
          <a:xfrm>
            <a:off x="3951288" y="5157788"/>
            <a:ext cx="1590675" cy="1370012"/>
          </a:xfrm>
          <a:prstGeom prst="hexagon">
            <a:avLst>
              <a:gd name="adj" fmla="val 25022"/>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8437" name="六边形 16"/>
          <p:cNvSpPr>
            <a:spLocks noChangeArrowheads="1"/>
          </p:cNvSpPr>
          <p:nvPr/>
        </p:nvSpPr>
        <p:spPr bwMode="auto">
          <a:xfrm>
            <a:off x="5541963" y="5318125"/>
            <a:ext cx="1592262" cy="1370013"/>
          </a:xfrm>
          <a:prstGeom prst="hexagon">
            <a:avLst>
              <a:gd name="adj" fmla="val 25047"/>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8438" name="六边形 17"/>
          <p:cNvSpPr>
            <a:spLocks noChangeArrowheads="1"/>
          </p:cNvSpPr>
          <p:nvPr/>
        </p:nvSpPr>
        <p:spPr bwMode="auto">
          <a:xfrm>
            <a:off x="6484938" y="4797425"/>
            <a:ext cx="2924175" cy="2519363"/>
          </a:xfrm>
          <a:prstGeom prst="hexagon">
            <a:avLst>
              <a:gd name="adj" fmla="val 25014"/>
              <a:gd name="vf" fmla="val 115470"/>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8439" name="六边形 18"/>
          <p:cNvSpPr>
            <a:spLocks noChangeArrowheads="1"/>
          </p:cNvSpPr>
          <p:nvPr/>
        </p:nvSpPr>
        <p:spPr bwMode="auto">
          <a:xfrm>
            <a:off x="9115425" y="5157788"/>
            <a:ext cx="1254125" cy="1079500"/>
          </a:xfrm>
          <a:prstGeom prst="hexagon">
            <a:avLst>
              <a:gd name="adj" fmla="val 25037"/>
              <a:gd name="vf" fmla="val 11547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8441" name="文本框 20"/>
          <p:cNvSpPr txBox="1">
            <a:spLocks noChangeArrowheads="1"/>
          </p:cNvSpPr>
          <p:nvPr/>
        </p:nvSpPr>
        <p:spPr bwMode="auto">
          <a:xfrm>
            <a:off x="4510088" y="2316163"/>
            <a:ext cx="1284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pPr eaLnBrk="1" hangingPunct="1">
              <a:buFont typeface="Arial" charset="0"/>
              <a:buNone/>
            </a:pPr>
            <a:r>
              <a:rPr kumimoji="0" lang="en-US" altLang="zh-CN" sz="16600">
                <a:solidFill>
                  <a:schemeClr val="bg1"/>
                </a:solidFill>
                <a:latin typeface="微软雅黑" charset="0"/>
                <a:ea typeface="微软雅黑" charset="0"/>
                <a:cs typeface="微软雅黑" charset="0"/>
              </a:rPr>
              <a:t>2</a:t>
            </a:r>
            <a:endParaRPr kumimoji="0" lang="zh-CN" altLang="en-US" sz="16600">
              <a:solidFill>
                <a:schemeClr val="bg1"/>
              </a:solidFill>
              <a:latin typeface="微软雅黑" charset="0"/>
              <a:ea typeface="微软雅黑" charset="0"/>
              <a:cs typeface="微软雅黑" charset="0"/>
            </a:endParaRPr>
          </a:p>
        </p:txBody>
      </p:sp>
      <p:sp>
        <p:nvSpPr>
          <p:cNvPr id="10" name="矩形 2"/>
          <p:cNvSpPr>
            <a:spLocks noChangeArrowheads="1"/>
          </p:cNvSpPr>
          <p:nvPr/>
        </p:nvSpPr>
        <p:spPr bwMode="auto">
          <a:xfrm>
            <a:off x="5879976" y="2996952"/>
            <a:ext cx="5194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zh-CN" altLang="en-US" sz="3200" dirty="0" smtClean="0">
                <a:solidFill>
                  <a:schemeClr val="bg1"/>
                </a:solidFill>
                <a:latin typeface="黑体" charset="0"/>
                <a:ea typeface="黑体" charset="0"/>
                <a:cs typeface="黑体" charset="0"/>
              </a:rPr>
              <a:t>机构与案例</a:t>
            </a:r>
            <a:endParaRPr lang="zh-CN" altLang="en-US" sz="3200" dirty="0">
              <a:solidFill>
                <a:schemeClr val="bg1"/>
              </a:solidFill>
              <a:latin typeface="黑体" charset="0"/>
              <a:ea typeface="黑体" charset="0"/>
              <a:cs typeface="黑体"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500"/>
                                        <p:tgtEl>
                                          <p:spTgt spid="1843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435"/>
                                        </p:tgtEl>
                                        <p:attrNameLst>
                                          <p:attrName>style.visibility</p:attrName>
                                        </p:attrNameLst>
                                      </p:cBhvr>
                                      <p:to>
                                        <p:strVal val="visible"/>
                                      </p:to>
                                    </p:set>
                                    <p:animEffect transition="in" filter="wipe(left)">
                                      <p:cBhvr>
                                        <p:cTn id="11" dur="500"/>
                                        <p:tgtEl>
                                          <p:spTgt spid="18435"/>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436"/>
                                        </p:tgtEl>
                                        <p:attrNameLst>
                                          <p:attrName>style.visibility</p:attrName>
                                        </p:attrNameLst>
                                      </p:cBhvr>
                                      <p:to>
                                        <p:strVal val="visible"/>
                                      </p:to>
                                    </p:set>
                                    <p:animEffect transition="in" filter="wipe(left)">
                                      <p:cBhvr>
                                        <p:cTn id="15" dur="500"/>
                                        <p:tgtEl>
                                          <p:spTgt spid="18436"/>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437"/>
                                        </p:tgtEl>
                                        <p:attrNameLst>
                                          <p:attrName>style.visibility</p:attrName>
                                        </p:attrNameLst>
                                      </p:cBhvr>
                                      <p:to>
                                        <p:strVal val="visible"/>
                                      </p:to>
                                    </p:set>
                                    <p:animEffect transition="in" filter="wipe(left)">
                                      <p:cBhvr>
                                        <p:cTn id="19" dur="500"/>
                                        <p:tgtEl>
                                          <p:spTgt spid="18437"/>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8438"/>
                                        </p:tgtEl>
                                        <p:attrNameLst>
                                          <p:attrName>style.visibility</p:attrName>
                                        </p:attrNameLst>
                                      </p:cBhvr>
                                      <p:to>
                                        <p:strVal val="visible"/>
                                      </p:to>
                                    </p:set>
                                    <p:animEffect transition="in" filter="wipe(left)">
                                      <p:cBhvr>
                                        <p:cTn id="23" dur="500"/>
                                        <p:tgtEl>
                                          <p:spTgt spid="18438"/>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8439"/>
                                        </p:tgtEl>
                                        <p:attrNameLst>
                                          <p:attrName>style.visibility</p:attrName>
                                        </p:attrNameLst>
                                      </p:cBhvr>
                                      <p:to>
                                        <p:strVal val="visible"/>
                                      </p:to>
                                    </p:set>
                                    <p:animEffect transition="in" filter="wipe(left)">
                                      <p:cBhvr>
                                        <p:cTn id="27" dur="500"/>
                                        <p:tgtEl>
                                          <p:spTgt spid="18439"/>
                                        </p:tgtEl>
                                      </p:cBhvr>
                                    </p:animEffect>
                                  </p:childTnLst>
                                </p:cTn>
                              </p:par>
                            </p:childTnLst>
                          </p:cTn>
                        </p:par>
                        <p:par>
                          <p:cTn id="28" fill="hold" nodeType="afterGroup">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8441"/>
                                        </p:tgtEl>
                                        <p:attrNameLst>
                                          <p:attrName>style.visibility</p:attrName>
                                        </p:attrNameLst>
                                      </p:cBhvr>
                                      <p:to>
                                        <p:strVal val="visible"/>
                                      </p:to>
                                    </p:set>
                                    <p:animEffect transition="in" filter="wipe(down)">
                                      <p:cBhvr>
                                        <p:cTn id="31"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autoUpdateAnimBg="0"/>
      <p:bldP spid="18435" grpId="0" animBg="1" autoUpdateAnimBg="0"/>
      <p:bldP spid="18436" grpId="0" animBg="1" autoUpdateAnimBg="0"/>
      <p:bldP spid="18437" grpId="0" animBg="1" autoUpdateAnimBg="0"/>
      <p:bldP spid="18438" grpId="0" animBg="1" autoUpdateAnimBg="0"/>
      <p:bldP spid="18439" grpId="0" animBg="1" autoUpdateAnimBg="0"/>
      <p:bldP spid="1844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03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chemeClr val="bg1"/>
                </a:solidFill>
              </a:rPr>
              <a:t>案例</a:t>
            </a:r>
            <a:r>
              <a:rPr lang="en-US" altLang="zh-CN" dirty="0" smtClean="0">
                <a:solidFill>
                  <a:schemeClr val="bg1"/>
                </a:solidFill>
              </a:rPr>
              <a:t>(1)</a:t>
            </a:r>
            <a:endParaRPr lang="zh-CN" altLang="en-US" dirty="0">
              <a:solidFill>
                <a:schemeClr val="bg1"/>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4367808" y="2060848"/>
            <a:ext cx="46085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en-US" altLang="zh-CN" sz="5400" b="1" dirty="0" smtClean="0">
                <a:solidFill>
                  <a:schemeClr val="bg1"/>
                </a:solidFill>
                <a:latin typeface="造字工房言宋（非商用）常规体" charset="0"/>
                <a:ea typeface="造字工房言宋（非商用）常规体" charset="0"/>
                <a:cs typeface="造字工房言宋（非商用）常规体" charset="0"/>
              </a:rPr>
              <a:t>1</a:t>
            </a:r>
            <a:r>
              <a:rPr lang="zh-CN" altLang="en-US" sz="5400" b="1" dirty="0" smtClean="0">
                <a:solidFill>
                  <a:schemeClr val="bg1"/>
                </a:solidFill>
                <a:latin typeface="造字工房言宋（非商用）常规体" charset="0"/>
                <a:ea typeface="造字工房言宋（非商用）常规体" charset="0"/>
                <a:cs typeface="造字工房言宋（非商用）常规体" charset="0"/>
              </a:rPr>
              <a:t>. 绘画领域</a:t>
            </a:r>
            <a:endParaRPr lang="en-US" altLang="zh-CN" sz="54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r>
              <a:rPr lang="zh-CN" altLang="zh-CN" sz="5400" b="1" dirty="0" smtClean="0">
                <a:solidFill>
                  <a:schemeClr val="bg1"/>
                </a:solidFill>
                <a:latin typeface="造字工房言宋（非商用）常规体" charset="0"/>
                <a:ea typeface="造字工房言宋（非商用）常规体" charset="0"/>
                <a:cs typeface="造字工房言宋（非商用）常规体" charset="0"/>
              </a:rPr>
              <a:t>2</a:t>
            </a:r>
            <a:r>
              <a:rPr lang="en-US" altLang="zh-CN" sz="5400" b="1" dirty="0" smtClean="0">
                <a:solidFill>
                  <a:schemeClr val="bg1"/>
                </a:solidFill>
                <a:latin typeface="造字工房言宋（非商用）常规体" charset="0"/>
                <a:ea typeface="造字工房言宋（非商用）常规体" charset="0"/>
                <a:cs typeface="造字工房言宋（非商用）常规体" charset="0"/>
              </a:rPr>
              <a:t>.</a:t>
            </a:r>
            <a:r>
              <a:rPr lang="zh-CN" altLang="en-US" sz="5400" b="1" dirty="0" smtClean="0">
                <a:solidFill>
                  <a:schemeClr val="bg1"/>
                </a:solidFill>
                <a:latin typeface="造字工房言宋（非商用）常规体" charset="0"/>
                <a:ea typeface="造字工房言宋（非商用）常规体" charset="0"/>
                <a:cs typeface="造字工房言宋（非商用）常规体" charset="0"/>
              </a:rPr>
              <a:t>设计领域</a:t>
            </a:r>
            <a:endParaRPr lang="en-US" altLang="zh-CN" sz="54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r>
              <a:rPr lang="zh-CN" altLang="zh-CN" sz="5400" b="1" dirty="0" smtClean="0">
                <a:solidFill>
                  <a:schemeClr val="bg1"/>
                </a:solidFill>
                <a:latin typeface="造字工房言宋（非商用）常规体" charset="0"/>
                <a:ea typeface="造字工房言宋（非商用）常规体" charset="0"/>
                <a:cs typeface="造字工房言宋（非商用）常规体" charset="0"/>
              </a:rPr>
              <a:t>3</a:t>
            </a:r>
            <a:r>
              <a:rPr lang="en-US" altLang="zh-CN" sz="5400" b="1" dirty="0" smtClean="0">
                <a:solidFill>
                  <a:schemeClr val="bg1"/>
                </a:solidFill>
                <a:latin typeface="造字工房言宋（非商用）常规体" charset="0"/>
                <a:ea typeface="造字工房言宋（非商用）常规体" charset="0"/>
                <a:cs typeface="造字工房言宋（非商用）常规体" charset="0"/>
              </a:rPr>
              <a:t>.</a:t>
            </a:r>
            <a:r>
              <a:rPr lang="zh-CN" altLang="en-US" sz="5400" b="1" dirty="0" smtClean="0">
                <a:solidFill>
                  <a:schemeClr val="bg1"/>
                </a:solidFill>
                <a:latin typeface="造字工房言宋（非商用）常规体" charset="0"/>
                <a:ea typeface="造字工房言宋（非商用）常规体" charset="0"/>
                <a:cs typeface="造字工房言宋（非商用）常规体" charset="0"/>
              </a:rPr>
              <a:t>制图辅助</a:t>
            </a:r>
            <a:endParaRPr lang="zh-CN" altLang="en-US" sz="5400" b="1" dirty="0">
              <a:solidFill>
                <a:schemeClr val="bg1"/>
              </a:solidFill>
              <a:latin typeface="造字工房言宋（非商用）常规体" charset="0"/>
              <a:ea typeface="造字工房言宋（非商用）常规体" charset="0"/>
              <a:cs typeface="造字工房言宋（非商用）常规体" charset="0"/>
            </a:endParaRPr>
          </a:p>
        </p:txBody>
      </p:sp>
    </p:spTree>
    <p:extLst>
      <p:ext uri="{BB962C8B-B14F-4D97-AF65-F5344CB8AC3E}">
        <p14:creationId xmlns:p14="http://schemas.microsoft.com/office/powerpoint/2010/main" val="1498356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rgbClr val="2C3637"/>
        </a:solidFill>
        <a:effectLst/>
      </p:bgPr>
    </p:bg>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03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solidFill>
                  <a:schemeClr val="bg1"/>
                </a:solidFill>
              </a:rPr>
              <a:t>案例</a:t>
            </a:r>
            <a:r>
              <a:rPr lang="en-US" altLang="zh-CN" dirty="0" smtClean="0">
                <a:solidFill>
                  <a:schemeClr val="bg1"/>
                </a:solidFill>
              </a:rPr>
              <a:t>(1)</a:t>
            </a:r>
            <a:endParaRPr lang="zh-CN" altLang="en-US" dirty="0">
              <a:solidFill>
                <a:schemeClr val="bg1"/>
              </a:solidFill>
            </a:endParaRPr>
          </a:p>
        </p:txBody>
      </p:sp>
      <p:sp>
        <p:nvSpPr>
          <p:cNvPr id="40" name="矩形 5"/>
          <p:cNvSpPr>
            <a:spLocks noChangeArrowheads="1"/>
          </p:cNvSpPr>
          <p:nvPr/>
        </p:nvSpPr>
        <p:spPr bwMode="auto">
          <a:xfrm>
            <a:off x="923925" y="75882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10" name="矩形 2"/>
          <p:cNvSpPr>
            <a:spLocks noChangeArrowheads="1"/>
          </p:cNvSpPr>
          <p:nvPr/>
        </p:nvSpPr>
        <p:spPr bwMode="auto">
          <a:xfrm>
            <a:off x="1487488" y="1484784"/>
            <a:ext cx="28082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r>
              <a:rPr lang="zh-CN" altLang="zh-CN" sz="5000" b="1" dirty="0" smtClean="0">
                <a:solidFill>
                  <a:schemeClr val="bg1"/>
                </a:solidFill>
                <a:latin typeface="造字工房言宋（非商用）常规体" charset="0"/>
                <a:ea typeface="造字工房言宋（非商用）常规体" charset="0"/>
                <a:cs typeface="造字工房言宋（非商用）常规体" charset="0"/>
              </a:rPr>
              <a:t>&lt;</a:t>
            </a:r>
            <a:r>
              <a:rPr lang="en-US" altLang="zh-CN" sz="5000" b="1" dirty="0" smtClean="0">
                <a:solidFill>
                  <a:schemeClr val="bg1"/>
                </a:solidFill>
                <a:latin typeface="造字工房言宋（非商用）常规体" charset="0"/>
                <a:ea typeface="造字工房言宋（非商用）常规体" charset="0"/>
                <a:cs typeface="造字工房言宋（非商用）常规体" charset="0"/>
              </a:rPr>
              <a:t>Google&gt;</a:t>
            </a:r>
          </a:p>
          <a:p>
            <a:pPr>
              <a:buFont typeface="Arial" charset="0"/>
              <a:buNone/>
            </a:pPr>
            <a:endParaRPr lang="x-none" altLang="zh-CN" sz="32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endParaRPr lang="x-none" altLang="zh-CN" sz="3200" b="1" dirty="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r>
              <a:rPr lang="x-none" altLang="zh-CN" sz="3200" b="1" dirty="0" smtClean="0">
                <a:solidFill>
                  <a:schemeClr val="bg1"/>
                </a:solidFill>
                <a:latin typeface="造字工房言宋（非商用）常规体" charset="0"/>
                <a:ea typeface="造字工房言宋（非商用）常规体" charset="0"/>
                <a:cs typeface="造字工房言宋（非商用）常规体" charset="0"/>
              </a:rPr>
              <a:t>A</a:t>
            </a:r>
            <a:r>
              <a:rPr lang="en-US" altLang="zh-CN" sz="3200" b="1" dirty="0" err="1" smtClean="0">
                <a:solidFill>
                  <a:schemeClr val="bg1"/>
                </a:solidFill>
                <a:latin typeface="造字工房言宋（非商用）常规体" charset="0"/>
                <a:ea typeface="造字工房言宋（非商用）常规体" charset="0"/>
                <a:cs typeface="造字工房言宋（非商用）常规体" charset="0"/>
              </a:rPr>
              <a:t>uto</a:t>
            </a: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 </a:t>
            </a:r>
            <a:r>
              <a:rPr lang="en-US" altLang="zh-CN" sz="3200" b="1" dirty="0" smtClean="0">
                <a:solidFill>
                  <a:schemeClr val="bg1"/>
                </a:solidFill>
                <a:latin typeface="造字工房言宋（非商用）常规体" charset="0"/>
                <a:ea typeface="造字工房言宋（非商用）常规体" charset="0"/>
                <a:cs typeface="造字工房言宋（非商用）常规体" charset="0"/>
              </a:rPr>
              <a:t>Draw</a:t>
            </a:r>
          </a:p>
          <a:p>
            <a:pPr>
              <a:buFont typeface="Arial" charset="0"/>
              <a:buNone/>
            </a:pPr>
            <a:r>
              <a:rPr lang="en-US" altLang="zh-CN" sz="3200" b="1" dirty="0" err="1" smtClean="0">
                <a:solidFill>
                  <a:schemeClr val="bg1"/>
                </a:solidFill>
                <a:latin typeface="造字工房言宋（非商用）常规体" charset="0"/>
                <a:ea typeface="造字工房言宋（非商用）常规体" charset="0"/>
                <a:cs typeface="造字工房言宋（非商用）常规体" charset="0"/>
              </a:rPr>
              <a:t>Quik</a:t>
            </a: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a:t>
            </a:r>
            <a:r>
              <a:rPr lang="en-US" altLang="zh-CN" sz="3200" b="1" dirty="0" smtClean="0">
                <a:solidFill>
                  <a:schemeClr val="bg1"/>
                </a:solidFill>
                <a:latin typeface="造字工房言宋（非商用）常规体" charset="0"/>
                <a:ea typeface="造字工房言宋（非商用）常规体" charset="0"/>
                <a:cs typeface="造字工房言宋（非商用）常规体" charset="0"/>
              </a:rPr>
              <a:t>Draw!</a:t>
            </a:r>
          </a:p>
          <a:p>
            <a:pPr>
              <a:buFont typeface="Arial" charset="0"/>
              <a:buNone/>
            </a:pPr>
            <a:endParaRPr lang="zh-CN" altLang="en-US" sz="5000" b="1" dirty="0" smtClean="0">
              <a:solidFill>
                <a:schemeClr val="bg1"/>
              </a:solidFill>
              <a:latin typeface="造字工房言宋（非商用）常规体" charset="0"/>
              <a:ea typeface="造字工房言宋（非商用）常规体" charset="0"/>
              <a:cs typeface="造字工房言宋（非商用）常规体" charset="0"/>
            </a:endParaRPr>
          </a:p>
          <a:p>
            <a:r>
              <a:rPr lang="en-US" altLang="zh-TW" sz="3200" b="1" dirty="0" smtClean="0">
                <a:solidFill>
                  <a:schemeClr val="bg1"/>
                </a:solidFill>
                <a:latin typeface="造字工房言宋（非商用）常规体" charset="0"/>
                <a:ea typeface="造字工房言宋（非商用）常规体" charset="0"/>
                <a:cs typeface="造字工房言宋（非商用）常规体" charset="0"/>
              </a:rPr>
              <a:t>AI</a:t>
            </a:r>
            <a:r>
              <a:rPr lang="zh-TW" altLang="en-US" sz="3200" b="1" dirty="0" smtClean="0">
                <a:solidFill>
                  <a:schemeClr val="bg1"/>
                </a:solidFill>
                <a:latin typeface="造字工房言宋（非商用）常规体" charset="0"/>
                <a:ea typeface="造字工房言宋（非商用）常规体" charset="0"/>
                <a:cs typeface="造字工房言宋（非商用）常规体" charset="0"/>
              </a:rPr>
              <a:t>绘画系统</a:t>
            </a:r>
            <a:r>
              <a:rPr lang="en-US" altLang="zh-TW" sz="3200" b="1" dirty="0" err="1" smtClean="0">
                <a:solidFill>
                  <a:schemeClr val="bg1"/>
                </a:solidFill>
                <a:latin typeface="造字工房言宋（非商用）常规体" charset="0"/>
                <a:ea typeface="造字工房言宋（非商用）常规体" charset="0"/>
                <a:cs typeface="造字工房言宋（非商用）常规体" charset="0"/>
              </a:rPr>
              <a:t>SketchRNN</a:t>
            </a:r>
            <a:endParaRPr lang="x-none" altLang="zh-CN" sz="3200" b="1" dirty="0" smtClean="0">
              <a:solidFill>
                <a:schemeClr val="bg1"/>
              </a:solidFill>
              <a:latin typeface="造字工房言宋（非商用）常规体" charset="0"/>
              <a:ea typeface="造字工房言宋（非商用）常规体" charset="0"/>
              <a:cs typeface="造字工房言宋（非商用）常规体" charset="0"/>
            </a:endParaRPr>
          </a:p>
          <a:p>
            <a:pP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pic>
        <p:nvPicPr>
          <p:cNvPr id="2" name="图片 1" descr="8ed1b0c9278d81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816" y="2420888"/>
            <a:ext cx="6350000" cy="2882900"/>
          </a:xfrm>
          <a:prstGeom prst="rect">
            <a:avLst/>
          </a:prstGeom>
        </p:spPr>
      </p:pic>
    </p:spTree>
    <p:extLst>
      <p:ext uri="{BB962C8B-B14F-4D97-AF65-F5344CB8AC3E}">
        <p14:creationId xmlns:p14="http://schemas.microsoft.com/office/powerpoint/2010/main" val="41142930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wipe(down)">
                                      <p:cBhvr>
                                        <p:cTn id="13" dur="500"/>
                                        <p:tgtEl>
                                          <p:spTgt spid="7172"/>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nimBg="1" autoUpdateAnimBg="0"/>
      <p:bldP spid="7171" grpId="0" animBg="1" autoUpdateAnimBg="0"/>
      <p:bldP spid="7172" grpId="0" autoUpdateAnimBg="0"/>
      <p:bldP spid="40" grpId="0" animBg="1" autoUpdateAnimBg="0"/>
    </p:bld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2180</TotalTime>
  <Pages>0</Pages>
  <Words>710</Words>
  <Characters>0</Characters>
  <Application>Microsoft Macintosh PowerPoint</Application>
  <DocSecurity>0</DocSecurity>
  <PresentationFormat>自定义</PresentationFormat>
  <Lines>0</Lines>
  <Paragraphs>146</Paragraphs>
  <Slides>35</Slides>
  <Notes>3</Notes>
  <HiddenSlides>0</HiddenSlides>
  <MMClips>0</MMClips>
  <ScaleCrop>false</ScaleCrop>
  <HeadingPairs>
    <vt:vector size="4" baseType="variant">
      <vt:variant>
        <vt:lpstr>主题</vt:lpstr>
      </vt:variant>
      <vt:variant>
        <vt:i4>2</vt:i4>
      </vt:variant>
      <vt:variant>
        <vt:lpstr>幻灯片标题</vt:lpstr>
      </vt:variant>
      <vt:variant>
        <vt:i4>35</vt:i4>
      </vt:variant>
    </vt:vector>
  </HeadingPairs>
  <TitlesOfParts>
    <vt:vector size="37" baseType="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JUN peng</dc:creator>
  <cp:keywords/>
  <dc:description/>
  <cp:lastModifiedBy>菡璐 马</cp:lastModifiedBy>
  <cp:revision>81</cp:revision>
  <dcterms:created xsi:type="dcterms:W3CDTF">2017-09-29T10:40:53Z</dcterms:created>
  <dcterms:modified xsi:type="dcterms:W3CDTF">2017-10-27T06:30:21Z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